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4" r:id="rId2"/>
    <p:sldId id="298" r:id="rId3"/>
    <p:sldId id="300" r:id="rId4"/>
    <p:sldId id="297" r:id="rId5"/>
    <p:sldId id="301" r:id="rId6"/>
    <p:sldId id="302" r:id="rId7"/>
    <p:sldId id="303" r:id="rId8"/>
    <p:sldId id="304" r:id="rId9"/>
    <p:sldId id="305" r:id="rId10"/>
    <p:sldId id="313" r:id="rId11"/>
    <p:sldId id="306" r:id="rId12"/>
    <p:sldId id="307" r:id="rId13"/>
    <p:sldId id="308" r:id="rId14"/>
    <p:sldId id="309" r:id="rId15"/>
    <p:sldId id="310" r:id="rId16"/>
    <p:sldId id="31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62" autoAdjust="0"/>
    <p:restoredTop sz="50337" autoAdjust="0"/>
  </p:normalViewPr>
  <p:slideViewPr>
    <p:cSldViewPr snapToGrid="0" snapToObjects="1">
      <p:cViewPr varScale="1">
        <p:scale>
          <a:sx n="61" d="100"/>
          <a:sy n="61" d="100"/>
        </p:scale>
        <p:origin x="340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3/16/15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men make things difficult – and admittedly, some things are – </a:t>
            </a:r>
          </a:p>
          <a:p>
            <a:r>
              <a:rPr lang="en-US" baseline="0" dirty="0" smtClean="0"/>
              <a:t>YET the basic teaching was understandable and doable !</a:t>
            </a:r>
          </a:p>
          <a:p>
            <a:endParaRPr lang="en-US" baseline="0" dirty="0" smtClean="0"/>
          </a:p>
          <a:p>
            <a:r>
              <a:rPr lang="en-US" baseline="0" dirty="0" smtClean="0">
                <a:sym typeface="Wingdings"/>
              </a:rPr>
              <a:t> NOT the great commission of Jesus… Matt. 28:18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One who heard us was a woman named Lydia, from the city of Thyatira, a seller of purple goods, who was a worshiper of God. The Lord opened her heart to pay attention to what was said by Paul. </a:t>
            </a:r>
          </a:p>
          <a:p>
            <a:pPr rtl="0"/>
            <a:r>
              <a:rPr lang="en-US" sz="1200" dirty="0" smtClean="0"/>
              <a:t>	</a:t>
            </a:r>
            <a:r>
              <a:rPr lang="en-US" sz="1200" b="1" dirty="0" smtClean="0"/>
              <a:t>15 	And after she was baptized, and her household as well, she urged us, saying, “If you have judged me to be faithful to the Lord, come to my house and stay.” And she prevailed upon us. </a:t>
            </a:r>
          </a:p>
          <a:p>
            <a:endParaRPr lang="en-US" dirty="0" smtClean="0"/>
          </a:p>
          <a:p>
            <a:r>
              <a:rPr lang="en-US" dirty="0" smtClean="0">
                <a:sym typeface="Wingdings"/>
              </a:rPr>
              <a:t> Jailor – Acts 16:14-15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111441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And they spoke the word of the Lord to him and to all who were in his house. </a:t>
            </a:r>
          </a:p>
          <a:p>
            <a:pPr rtl="0"/>
            <a:r>
              <a:rPr lang="en-US" sz="1200" dirty="0" smtClean="0"/>
              <a:t>	</a:t>
            </a:r>
            <a:r>
              <a:rPr lang="en-US" sz="1200" b="1" dirty="0" smtClean="0"/>
              <a:t>33 	And he took them the same hour of the night and washed their wounds; and he was baptized at once, he and all his family.  </a:t>
            </a:r>
          </a:p>
          <a:p>
            <a:pPr rtl="0"/>
            <a:endParaRPr lang="en-US" sz="1200" b="1" dirty="0" smtClean="0"/>
          </a:p>
          <a:p>
            <a:pPr rtl="0"/>
            <a:r>
              <a:rPr lang="en-US" sz="1200" b="1" dirty="0" smtClean="0"/>
              <a:t>AT ONCE!</a:t>
            </a:r>
          </a:p>
          <a:p>
            <a:pPr rtl="0"/>
            <a:r>
              <a:rPr lang="en-US" sz="1200" b="1" dirty="0" smtClean="0"/>
              <a:t>Same</a:t>
            </a:r>
            <a:r>
              <a:rPr lang="en-US" sz="1200" b="1" baseline="0" dirty="0" smtClean="0"/>
              <a:t> hour of the night… </a:t>
            </a:r>
          </a:p>
          <a:p>
            <a:pPr rtl="0"/>
            <a:endParaRPr lang="en-US" sz="1200" b="1" baseline="0" dirty="0" smtClean="0"/>
          </a:p>
          <a:p>
            <a:pPr rtl="0"/>
            <a:r>
              <a:rPr lang="en-US" sz="1200" b="1" baseline="0" dirty="0" smtClean="0">
                <a:sym typeface="Wingdings"/>
              </a:rPr>
              <a:t> Acts 18:8 </a:t>
            </a:r>
            <a:endParaRPr lang="en-US" sz="1200"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1114411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Acts 18:8</a:t>
            </a:r>
          </a:p>
          <a:p>
            <a:r>
              <a:rPr lang="en-US" sz="1200" dirty="0" err="1" smtClean="0"/>
              <a:t>Crispus</a:t>
            </a:r>
            <a:r>
              <a:rPr lang="en-US" sz="1200" dirty="0" smtClean="0"/>
              <a:t>, the ruler of the synagogue, believed in the Lord, together with his entire household. And many of the </a:t>
            </a:r>
            <a:r>
              <a:rPr lang="en-US" sz="1200" b="1" i="1" u="sng" dirty="0" smtClean="0"/>
              <a:t>Corinthians hearing Paul believed and were baptized</a:t>
            </a:r>
            <a:r>
              <a:rPr lang="en-US" sz="1200" dirty="0" smtClean="0"/>
              <a:t>.  </a:t>
            </a:r>
          </a:p>
          <a:p>
            <a:endParaRPr lang="en-US" sz="1200" dirty="0" smtClean="0"/>
          </a:p>
          <a:p>
            <a:pPr marL="171450" indent="-171450">
              <a:buFont typeface="Wingdings" charset="0"/>
              <a:buChar char="à"/>
            </a:pPr>
            <a:r>
              <a:rPr lang="en-US" sz="1200" dirty="0" smtClean="0">
                <a:sym typeface="Wingdings"/>
              </a:rPr>
              <a:t>2</a:t>
            </a:r>
            <a:r>
              <a:rPr lang="en-US" sz="1200" baseline="30000" dirty="0" smtClean="0">
                <a:sym typeface="Wingdings"/>
              </a:rPr>
              <a:t>nd</a:t>
            </a:r>
            <a:r>
              <a:rPr lang="en-US" sz="1200" dirty="0" smtClean="0">
                <a:sym typeface="Wingdings"/>
              </a:rPr>
              <a:t> Century ???</a:t>
            </a:r>
          </a:p>
          <a:p>
            <a:pPr marL="171450" indent="-171450">
              <a:buFont typeface="Wingdings" charset="0"/>
              <a:buChar char="à"/>
            </a:pPr>
            <a:endParaRPr lang="en-US" sz="1200" dirty="0" smtClean="0">
              <a:sym typeface="Wingdings"/>
            </a:endParaRPr>
          </a:p>
          <a:p>
            <a:pPr marL="0" indent="0">
              <a:buFont typeface="Wingdings" charset="0"/>
              <a:buNone/>
            </a:pPr>
            <a:r>
              <a:rPr lang="en-US" sz="1200" dirty="0" smtClean="0">
                <a:sym typeface="Wingdings"/>
              </a:rPr>
              <a:t>For full quote, see notes at end of presentation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18867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Catechesis</a:t>
            </a:r>
          </a:p>
          <a:p>
            <a:r>
              <a:rPr lang="en-US" sz="1200" dirty="0" smtClean="0"/>
              <a:t>Fasting/Prayer</a:t>
            </a:r>
          </a:p>
          <a:p>
            <a:r>
              <a:rPr lang="en-US" sz="1200" dirty="0" smtClean="0"/>
              <a:t>Renunciation</a:t>
            </a:r>
          </a:p>
          <a:p>
            <a:r>
              <a:rPr lang="en-US" sz="1200" dirty="0" smtClean="0"/>
              <a:t>Credo</a:t>
            </a:r>
          </a:p>
          <a:p>
            <a:r>
              <a:rPr lang="en-US" sz="1200" dirty="0" smtClean="0"/>
              <a:t>Disrobing</a:t>
            </a:r>
          </a:p>
          <a:p>
            <a:r>
              <a:rPr lang="en-US" sz="1200" dirty="0" smtClean="0"/>
              <a:t>Immersion</a:t>
            </a:r>
          </a:p>
          <a:p>
            <a:r>
              <a:rPr lang="en-US" sz="1200" dirty="0" smtClean="0"/>
              <a:t>New Robe</a:t>
            </a:r>
          </a:p>
          <a:p>
            <a:r>
              <a:rPr lang="en-US" sz="1200" dirty="0" smtClean="0"/>
              <a:t>Anointing</a:t>
            </a:r>
          </a:p>
          <a:p>
            <a:r>
              <a:rPr lang="en-US" sz="1200" dirty="0" smtClean="0"/>
              <a:t>Lay on Hands</a:t>
            </a:r>
          </a:p>
          <a:p>
            <a:r>
              <a:rPr lang="en-US" sz="1200" dirty="0" smtClean="0"/>
              <a:t>Lord’s Supper</a:t>
            </a:r>
          </a:p>
          <a:p>
            <a:r>
              <a:rPr lang="en-US" dirty="0" smtClean="0"/>
              <a:t>--. CONTRAST NEW</a:t>
            </a:r>
            <a:r>
              <a:rPr lang="en-US" baseline="0" dirty="0" smtClean="0"/>
              <a:t> TESTAMENT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2564460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1221940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Century Baptism Ritual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By the late second century the stripping off of one’s clothes prior to baptism had been incorporated into an elaborate baptismal process that involved the following ten steps:</a:t>
            </a:r>
          </a:p>
          <a:p>
            <a:r>
              <a:rPr lang="en-US" sz="1200" b="1" kern="1200" dirty="0" smtClean="0">
                <a:solidFill>
                  <a:schemeClr val="tx1"/>
                </a:solidFill>
                <a:effectLst/>
                <a:latin typeface="+mn-lt"/>
                <a:ea typeface="+mn-ea"/>
                <a:cs typeface="+mn-cs"/>
              </a:rPr>
              <a:t>1. </a:t>
            </a:r>
            <a:r>
              <a:rPr lang="en-US" sz="1200" b="1" i="1" kern="1200" dirty="0" smtClean="0">
                <a:solidFill>
                  <a:schemeClr val="tx1"/>
                </a:solidFill>
                <a:effectLst/>
                <a:latin typeface="+mn-lt"/>
                <a:ea typeface="+mn-ea"/>
                <a:cs typeface="+mn-cs"/>
              </a:rPr>
              <a:t>Catechesis</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This process included a period of intense instruction in the rudiments of the Christian faith, a time of probation sometimes lasting for several years. This practice is still maintained by many Baptist and evangelical missionaries who are reluctant to baptize converts from non-Christian religions and pagan worldviews until they have given evidence of a thorough grounding in the faith.</a:t>
            </a:r>
          </a:p>
          <a:p>
            <a:r>
              <a:rPr lang="en-US" sz="1200" b="1" i="1" kern="1200" dirty="0" smtClean="0">
                <a:solidFill>
                  <a:schemeClr val="tx1"/>
                </a:solidFill>
                <a:effectLst/>
                <a:latin typeface="+mn-lt"/>
                <a:ea typeface="+mn-ea"/>
                <a:cs typeface="+mn-cs"/>
              </a:rPr>
              <a:t>2. Fasting and Prayer</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Since baptism often was done on Easter eve, the forty days prior to this event was dedicated to rigorous spiritual exercises, especially fasting, prayer and the reading of Scripture. The liturgical season of Lent eventually developed from this period of </a:t>
            </a:r>
            <a:r>
              <a:rPr lang="en-US" sz="1200" kern="1200" dirty="0" err="1" smtClean="0">
                <a:solidFill>
                  <a:schemeClr val="tx1"/>
                </a:solidFill>
                <a:effectLst/>
                <a:latin typeface="+mn-lt"/>
                <a:ea typeface="+mn-ea"/>
                <a:cs typeface="+mn-cs"/>
              </a:rPr>
              <a:t>prebaptismal</a:t>
            </a:r>
            <a:r>
              <a:rPr lang="en-US" sz="1200" kern="1200" dirty="0" smtClean="0">
                <a:solidFill>
                  <a:schemeClr val="tx1"/>
                </a:solidFill>
                <a:effectLst/>
                <a:latin typeface="+mn-lt"/>
                <a:ea typeface="+mn-ea"/>
                <a:cs typeface="+mn-cs"/>
              </a:rPr>
              <a:t> preparation.</a:t>
            </a:r>
          </a:p>
          <a:p>
            <a:r>
              <a:rPr lang="en-US" sz="1200" b="1" kern="1200" dirty="0" smtClean="0">
                <a:solidFill>
                  <a:schemeClr val="tx1"/>
                </a:solidFill>
                <a:effectLst/>
                <a:latin typeface="+mn-lt"/>
                <a:ea typeface="+mn-ea"/>
                <a:cs typeface="+mn-cs"/>
              </a:rPr>
              <a:t>3. </a:t>
            </a:r>
            <a:r>
              <a:rPr lang="en-US" sz="1200" b="1" i="1" kern="1200" dirty="0" smtClean="0">
                <a:solidFill>
                  <a:schemeClr val="tx1"/>
                </a:solidFill>
                <a:effectLst/>
                <a:latin typeface="+mn-lt"/>
                <a:ea typeface="+mn-ea"/>
                <a:cs typeface="+mn-cs"/>
              </a:rPr>
              <a:t>Renunciation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When the time for baptism itself arrived, the candidate would be called upon to renounce the devil and all his pomp. Facing westward, the direction in which the sun went down, he would exclaim, “I renounce thee, O Satan, and all thy works.” Then he would spit three times in the direction of darkness, signifying a complete break with the powers of evil and their former claim on his life.</a:t>
            </a:r>
          </a:p>
          <a:p>
            <a:r>
              <a:rPr lang="en-US" sz="1200" b="1" kern="1200" dirty="0" smtClean="0">
                <a:solidFill>
                  <a:schemeClr val="tx1"/>
                </a:solidFill>
                <a:effectLst/>
                <a:latin typeface="+mn-lt"/>
                <a:ea typeface="+mn-ea"/>
                <a:cs typeface="+mn-cs"/>
              </a:rPr>
              <a:t>4. </a:t>
            </a:r>
            <a:r>
              <a:rPr lang="en-US" sz="1200" b="1" i="1" kern="1200" dirty="0" smtClean="0">
                <a:solidFill>
                  <a:schemeClr val="tx1"/>
                </a:solidFill>
                <a:effectLst/>
                <a:latin typeface="+mn-lt"/>
                <a:ea typeface="+mn-ea"/>
                <a:cs typeface="+mn-cs"/>
              </a:rPr>
              <a:t>Credo</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Next, turning toward the sunrise, he would say, “And I embrace thee, O Lord Jesus Christ.” At this point the one to be baptized would recite a baptismal confession of faith, sometimes presented in the form of questions and answers. “Do you believe in God the Father Almighty, maker of heaven and earth?” Answer: “</a:t>
            </a:r>
            <a:r>
              <a:rPr lang="en-US" sz="1200" i="1" kern="1200" dirty="0" smtClean="0">
                <a:solidFill>
                  <a:schemeClr val="tx1"/>
                </a:solidFill>
                <a:effectLst/>
                <a:latin typeface="+mn-lt"/>
                <a:ea typeface="+mn-ea"/>
                <a:cs typeface="+mn-cs"/>
              </a:rPr>
              <a:t>Credo</a:t>
            </a:r>
            <a:r>
              <a:rPr lang="en-US" sz="1200" kern="1200" dirty="0" smtClean="0">
                <a:solidFill>
                  <a:schemeClr val="tx1"/>
                </a:solidFill>
                <a:effectLst/>
                <a:latin typeface="+mn-lt"/>
                <a:ea typeface="+mn-ea"/>
                <a:cs typeface="+mn-cs"/>
              </a:rPr>
              <a:t>,” “I believe,” and so forth. What later became known as the Apostles’ Creed originally derived from this kind of baptismal inquiry.</a:t>
            </a:r>
          </a:p>
          <a:p>
            <a:r>
              <a:rPr lang="en-US" sz="1200" b="1" kern="1200" dirty="0" smtClean="0">
                <a:solidFill>
                  <a:schemeClr val="tx1"/>
                </a:solidFill>
                <a:effectLst/>
                <a:latin typeface="+mn-lt"/>
                <a:ea typeface="+mn-ea"/>
                <a:cs typeface="+mn-cs"/>
              </a:rPr>
              <a:t>5. </a:t>
            </a:r>
            <a:r>
              <a:rPr lang="en-US" sz="1200" b="1" i="1" kern="1200" dirty="0" smtClean="0">
                <a:solidFill>
                  <a:schemeClr val="tx1"/>
                </a:solidFill>
                <a:effectLst/>
                <a:latin typeface="+mn-lt"/>
                <a:ea typeface="+mn-ea"/>
                <a:cs typeface="+mn-cs"/>
              </a:rPr>
              <a:t>Disrobing</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 candidate would next remove all clothing and enter naked into the baptismal waters.</a:t>
            </a:r>
          </a:p>
          <a:p>
            <a:r>
              <a:rPr lang="en-US" sz="1200" b="1" kern="1200" dirty="0" smtClean="0">
                <a:solidFill>
                  <a:schemeClr val="tx1"/>
                </a:solidFill>
                <a:effectLst/>
                <a:latin typeface="+mn-lt"/>
                <a:ea typeface="+mn-ea"/>
                <a:cs typeface="+mn-cs"/>
              </a:rPr>
              <a:t>6. </a:t>
            </a:r>
            <a:r>
              <a:rPr lang="en-US" sz="1200" b="1" i="1" kern="1200" dirty="0" smtClean="0">
                <a:solidFill>
                  <a:schemeClr val="tx1"/>
                </a:solidFill>
                <a:effectLst/>
                <a:latin typeface="+mn-lt"/>
                <a:ea typeface="+mn-ea"/>
                <a:cs typeface="+mn-cs"/>
              </a:rPr>
              <a:t>Immersion</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In some churches at least the candidate would be immersed three times in the name of the Triune God. Evidently an order of godly women known as widows or deaconesses assisted the women candidates, while the men were immersed by deacons and elders assigned to this task.</a:t>
            </a:r>
          </a:p>
          <a:p>
            <a:r>
              <a:rPr lang="en-US" sz="1200" b="1" kern="1200" dirty="0" smtClean="0">
                <a:solidFill>
                  <a:schemeClr val="tx1"/>
                </a:solidFill>
                <a:effectLst/>
                <a:latin typeface="+mn-lt"/>
                <a:ea typeface="+mn-ea"/>
                <a:cs typeface="+mn-cs"/>
              </a:rPr>
              <a:t>7. </a:t>
            </a:r>
            <a:r>
              <a:rPr lang="en-US" sz="1200" b="1" i="1" kern="1200" dirty="0" smtClean="0">
                <a:solidFill>
                  <a:schemeClr val="tx1"/>
                </a:solidFill>
                <a:effectLst/>
                <a:latin typeface="+mn-lt"/>
                <a:ea typeface="+mn-ea"/>
                <a:cs typeface="+mn-cs"/>
              </a:rPr>
              <a:t>New Robe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Coming up out of the baptismal waters, the candidates would be invested in a new white robe symbolizing their “putting on” of Christ in a newness of life.</a:t>
            </a:r>
          </a:p>
          <a:p>
            <a:r>
              <a:rPr lang="en-US" sz="1200" b="1" kern="1200" dirty="0" smtClean="0">
                <a:solidFill>
                  <a:schemeClr val="tx1"/>
                </a:solidFill>
                <a:effectLst/>
                <a:latin typeface="+mn-lt"/>
                <a:ea typeface="+mn-ea"/>
                <a:cs typeface="+mn-cs"/>
              </a:rPr>
              <a:t>8. </a:t>
            </a:r>
            <a:r>
              <a:rPr lang="en-US" sz="1200" b="1" i="1" kern="1200" dirty="0" smtClean="0">
                <a:solidFill>
                  <a:schemeClr val="tx1"/>
                </a:solidFill>
                <a:effectLst/>
                <a:latin typeface="+mn-lt"/>
                <a:ea typeface="+mn-ea"/>
                <a:cs typeface="+mn-cs"/>
              </a:rPr>
              <a:t>Anointing</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When all the candidates had come through the waters of baptism, each would then be anointed with oil symbolizing the presence of the Holy Spirit within them.</a:t>
            </a:r>
          </a:p>
          <a:p>
            <a:r>
              <a:rPr lang="en-US" sz="1200" b="1" kern="1200" dirty="0" smtClean="0">
                <a:solidFill>
                  <a:schemeClr val="tx1"/>
                </a:solidFill>
                <a:effectLst/>
                <a:latin typeface="+mn-lt"/>
                <a:ea typeface="+mn-ea"/>
                <a:cs typeface="+mn-cs"/>
              </a:rPr>
              <a:t>9. </a:t>
            </a:r>
            <a:r>
              <a:rPr lang="en-US" sz="1200" b="1" i="1" kern="1200" dirty="0" smtClean="0">
                <a:solidFill>
                  <a:schemeClr val="tx1"/>
                </a:solidFill>
                <a:effectLst/>
                <a:latin typeface="+mn-lt"/>
                <a:ea typeface="+mn-ea"/>
                <a:cs typeface="+mn-cs"/>
              </a:rPr>
              <a:t>Laying on of Hands</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Originally this act represented a sealing and blessing given to each newly baptized Christian. It also connoted a kind of unilateral commissioning of every baptized believer to go forth from the baptismal waters as a sent-forth witness for Christ and his truth. Many early Baptists in both England and America practiced the laying on of hands for all baptized Christians as a ceremony quite distinct from ordination to the gospel ministry.</a:t>
            </a:r>
          </a:p>
          <a:p>
            <a:r>
              <a:rPr lang="en-US" sz="1200" b="1" kern="1200" dirty="0" smtClean="0">
                <a:solidFill>
                  <a:schemeClr val="tx1"/>
                </a:solidFill>
                <a:effectLst/>
                <a:latin typeface="+mn-lt"/>
                <a:ea typeface="+mn-ea"/>
                <a:cs typeface="+mn-cs"/>
              </a:rPr>
              <a:t>10. </a:t>
            </a:r>
            <a:r>
              <a:rPr lang="en-US" sz="1200" b="1" i="1" kern="1200" dirty="0" smtClean="0">
                <a:solidFill>
                  <a:schemeClr val="tx1"/>
                </a:solidFill>
                <a:effectLst/>
                <a:latin typeface="+mn-lt"/>
                <a:ea typeface="+mn-ea"/>
                <a:cs typeface="+mn-cs"/>
              </a:rPr>
              <a:t>The Lord’s Supper</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It was the universal practice of early Christians that only those properly baptized should partake of the Lord’s Supper. Thus their “first communion” often occurred at an Easter sunrise service when the newly baptized Christians joined the other members of the congregation around the table of the Lord to celebrate the presence of the risen Christ.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Certainly not all features of the patristic baptismal practice outlined here can be read back into the Pauline congregations.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from New American Commentary: Galatians,  by Timothy George   (Logos Edition, notes on Gal. </a:t>
            </a:r>
            <a:r>
              <a:rPr lang="en-US" sz="1200" kern="1200" smtClean="0">
                <a:solidFill>
                  <a:schemeClr val="tx1"/>
                </a:solidFill>
                <a:effectLst/>
                <a:latin typeface="+mn-lt"/>
                <a:ea typeface="+mn-ea"/>
                <a:cs typeface="+mn-cs"/>
              </a:rPr>
              <a:t>3:26-29)</a:t>
            </a:r>
          </a:p>
          <a:p>
            <a:endParaRPr lang="en-US"/>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1918502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And Jesus came and said to them, “All authority in heaven and on earth has been given to me. </a:t>
            </a:r>
          </a:p>
          <a:p>
            <a:pPr rtl="0"/>
            <a:r>
              <a:rPr lang="en-US" sz="1200" dirty="0" smtClean="0"/>
              <a:t>	</a:t>
            </a:r>
            <a:r>
              <a:rPr lang="en-US" sz="1200" b="1" dirty="0" smtClean="0"/>
              <a:t>19 	Go therefore and make disciples of all nations, baptizing them in the name of the Father and of the Son and of the Holy Spirit, </a:t>
            </a:r>
          </a:p>
          <a:p>
            <a:pPr rtl="0"/>
            <a:r>
              <a:rPr lang="en-US" sz="1200" dirty="0" smtClean="0"/>
              <a:t>	</a:t>
            </a:r>
            <a:r>
              <a:rPr lang="en-US" sz="1200" b="1" dirty="0" smtClean="0"/>
              <a:t>20 	teaching them to observe all that I have commanded you. And behold, I am with you always, to the end of the age.” </a:t>
            </a:r>
          </a:p>
          <a:p>
            <a:endParaRPr lang="en-US" dirty="0" smtClean="0"/>
          </a:p>
          <a:p>
            <a:r>
              <a:rPr lang="en-US" dirty="0" smtClean="0">
                <a:sym typeface="Wingdings"/>
              </a:rPr>
              <a:t> Mark 16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258441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	And he said to them, “Go into all the world and proclaim the gospel to the whole creation. </a:t>
            </a:r>
          </a:p>
          <a:p>
            <a:pPr rtl="0"/>
            <a:r>
              <a:rPr lang="en-US" sz="1200" dirty="0" smtClean="0"/>
              <a:t>	</a:t>
            </a:r>
            <a:r>
              <a:rPr lang="en-US" sz="1200" b="1" dirty="0" smtClean="0"/>
              <a:t>16 	Whoever believes and is baptized will be saved, but whoever does not believe will be condemned. </a:t>
            </a:r>
          </a:p>
          <a:p>
            <a:endParaRPr lang="en-US" dirty="0" smtClean="0"/>
          </a:p>
          <a:p>
            <a:r>
              <a:rPr lang="en-US" dirty="0" smtClean="0">
                <a:sym typeface="Wingdings"/>
              </a:rPr>
              <a:t> Acts 2:36-41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Wingdings"/>
              </a:rPr>
              <a:t>Acts 2:36-41 -  1</a:t>
            </a:r>
            <a:r>
              <a:rPr lang="en-US" baseline="30000" dirty="0" smtClean="0">
                <a:sym typeface="Wingdings"/>
              </a:rPr>
              <a:t>st</a:t>
            </a:r>
            <a:r>
              <a:rPr lang="en-US" dirty="0" smtClean="0">
                <a:sym typeface="Wingdings"/>
              </a:rPr>
              <a:t> converts</a:t>
            </a:r>
          </a:p>
          <a:p>
            <a:pPr rtl="0"/>
            <a:r>
              <a:rPr lang="en-US" sz="1200" dirty="0" smtClean="0"/>
              <a:t>Let all the house of Israel therefore know for certain that God has made him both Lord and Christ, this Jesus whom you crucified.” </a:t>
            </a:r>
          </a:p>
          <a:p>
            <a:pPr rtl="0"/>
            <a:r>
              <a:rPr lang="en-US" sz="1200" dirty="0" smtClean="0"/>
              <a:t>	</a:t>
            </a:r>
            <a:r>
              <a:rPr lang="en-US" sz="1200" b="1" dirty="0" smtClean="0"/>
              <a:t>37 	Now when they heard this they were cut to the heart, and said to Peter and the rest of the apostles, “Brothers, what shall we do?” </a:t>
            </a:r>
          </a:p>
          <a:p>
            <a:pPr rtl="0"/>
            <a:r>
              <a:rPr lang="en-US" sz="1200" dirty="0" smtClean="0"/>
              <a:t>	</a:t>
            </a:r>
            <a:r>
              <a:rPr lang="en-US" sz="1200" b="1" dirty="0" smtClean="0"/>
              <a:t>38 	And Peter said to them, “Repent and be baptized every one of you in the name of Jesus Christ for the forgiveness of your sins, and you will receive the gift of the Holy Spirit. </a:t>
            </a:r>
          </a:p>
          <a:p>
            <a:pPr rtl="0"/>
            <a:r>
              <a:rPr lang="en-US" sz="1200" dirty="0" smtClean="0"/>
              <a:t>	</a:t>
            </a:r>
            <a:r>
              <a:rPr lang="en-US" sz="1200" b="1" dirty="0" smtClean="0"/>
              <a:t>39 	For the promise is for you and for your children and for all who are far off, everyone whom the Lord our God calls to himself.” </a:t>
            </a:r>
          </a:p>
          <a:p>
            <a:pPr rtl="0"/>
            <a:r>
              <a:rPr lang="en-US" sz="1200" dirty="0" smtClean="0"/>
              <a:t>	</a:t>
            </a:r>
            <a:r>
              <a:rPr lang="en-US" sz="1200" b="1" dirty="0" smtClean="0"/>
              <a:t>40 	And with many other words he bore witness and continued to exhort them, saying, “Save yourselves from this crooked generation.” </a:t>
            </a:r>
          </a:p>
          <a:p>
            <a:pPr rtl="0"/>
            <a:r>
              <a:rPr lang="en-US" sz="1200" dirty="0" smtClean="0"/>
              <a:t>	</a:t>
            </a:r>
            <a:r>
              <a:rPr lang="en-US" sz="1200" b="1" dirty="0" smtClean="0"/>
              <a:t>41 	So those who received his word were baptized, and there were added that day about three thousand souls. </a:t>
            </a:r>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So those who received his word were baptized, and there were added that day about three thousand souls. </a:t>
            </a:r>
          </a:p>
          <a:p>
            <a:pPr rtl="0"/>
            <a:endParaRPr lang="en-US" sz="1200" dirty="0" smtClean="0"/>
          </a:p>
          <a:p>
            <a:pPr rtl="0"/>
            <a:r>
              <a:rPr lang="en-US" sz="1200" dirty="0" smtClean="0">
                <a:sym typeface="Wingdings"/>
              </a:rPr>
              <a:t> Acts 8:12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Philip went down to Samaria and preached Christ unto them….   </a:t>
            </a:r>
          </a:p>
          <a:p>
            <a:pPr rtl="0"/>
            <a:r>
              <a:rPr lang="en-US" sz="1200" dirty="0" smtClean="0"/>
              <a:t>But when they believed Philip as he preached good news about the kingdom of God and the name of Jesus Christ, they were baptized, both men and women. </a:t>
            </a:r>
          </a:p>
          <a:p>
            <a:pPr rtl="0"/>
            <a:r>
              <a:rPr lang="en-US" sz="1200" dirty="0" smtClean="0">
                <a:sym typeface="Wingdings"/>
              </a:rPr>
              <a:t> Acts 8:13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Even Simon himself believed, and after being baptized he continued with Philip </a:t>
            </a:r>
          </a:p>
          <a:p>
            <a:pPr rtl="0"/>
            <a:endParaRPr lang="en-US" sz="1200" dirty="0" smtClean="0"/>
          </a:p>
          <a:p>
            <a:pPr rtl="0"/>
            <a:r>
              <a:rPr lang="en-US" sz="1200" dirty="0" smtClean="0">
                <a:sym typeface="Wingdings"/>
              </a:rPr>
              <a:t> Acts 8:36  Eunuch -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Beginning at the same scripture, he preached unto him Jesus….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Acts 8:36   .. here is water! What prevents me from being baptized?” </a:t>
            </a:r>
          </a:p>
          <a:p>
            <a:pPr rtl="0"/>
            <a:r>
              <a:rPr lang="en-US" sz="1200" dirty="0" smtClean="0"/>
              <a:t>And he commanded the chariot to stop, and they both went down into the water, Philip and the eunuch, and he baptized him. </a:t>
            </a:r>
          </a:p>
          <a:p>
            <a:pPr rtl="0"/>
            <a:endParaRPr lang="en-US" sz="1200" dirty="0" smtClean="0"/>
          </a:p>
          <a:p>
            <a:pPr rtl="0"/>
            <a:r>
              <a:rPr lang="en-US" sz="1200" dirty="0" smtClean="0">
                <a:sym typeface="Wingdings"/>
              </a:rPr>
              <a:t>  </a:t>
            </a:r>
            <a:r>
              <a:rPr lang="en-US" sz="1200" dirty="0" smtClean="0"/>
              <a:t>Lydia – Acts 16</a:t>
            </a:r>
            <a:endParaRPr lang="en-US" dirty="0" smtClean="0"/>
          </a:p>
          <a:p>
            <a:pPr rtl="0"/>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113690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Beginning at the same scripture, he preached unto him Jesus….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Acts 8:36   .. here is water! What prevents me from being baptized?” </a:t>
            </a:r>
          </a:p>
          <a:p>
            <a:pPr rtl="0"/>
            <a:r>
              <a:rPr lang="en-US" sz="1200" dirty="0" smtClean="0"/>
              <a:t>And he commanded the chariot to stop, and they both went down into the water, Philip and the eunuch, and he baptized him. </a:t>
            </a:r>
          </a:p>
          <a:p>
            <a:pPr rtl="0"/>
            <a:endParaRPr lang="en-US" sz="1200" dirty="0" smtClean="0"/>
          </a:p>
          <a:p>
            <a:pPr rtl="0"/>
            <a:r>
              <a:rPr lang="en-US" sz="1200" dirty="0" smtClean="0">
                <a:sym typeface="Wingdings"/>
              </a:rPr>
              <a:t>  </a:t>
            </a:r>
            <a:r>
              <a:rPr lang="en-US" sz="1200" dirty="0" smtClean="0"/>
              <a:t>Lydia – Acts 16</a:t>
            </a:r>
            <a:endParaRPr lang="en-US" dirty="0" smtClean="0"/>
          </a:p>
          <a:p>
            <a:pPr rtl="0"/>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113690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717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8:36</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 here </a:t>
            </a:r>
            <a:r>
              <a:rPr lang="en-US" sz="7200" dirty="0"/>
              <a:t>is water! What prevents me from being baptized?” </a:t>
            </a:r>
            <a:endParaRPr lang="en-US" sz="7200" dirty="0" smtClean="0"/>
          </a:p>
        </p:txBody>
      </p:sp>
      <p:sp>
        <p:nvSpPr>
          <p:cNvPr id="4" name="TextBox 3"/>
          <p:cNvSpPr txBox="1"/>
          <p:nvPr/>
        </p:nvSpPr>
        <p:spPr>
          <a:xfrm rot="21093518">
            <a:off x="238873" y="1418614"/>
            <a:ext cx="8568121" cy="3416320"/>
          </a:xfrm>
          <a:prstGeom prst="rect">
            <a:avLst/>
          </a:prstGeom>
          <a:solidFill>
            <a:schemeClr val="bg2">
              <a:lumMod val="75000"/>
            </a:schemeClr>
          </a:solidFill>
        </p:spPr>
        <p:txBody>
          <a:bodyPr wrap="none" rtlCol="0">
            <a:spAutoFit/>
          </a:bodyPr>
          <a:lstStyle/>
          <a:p>
            <a:endParaRPr lang="en-US" sz="7200" dirty="0" smtClean="0"/>
          </a:p>
          <a:p>
            <a:r>
              <a:rPr lang="en-US" sz="7200" dirty="0" smtClean="0"/>
              <a:t>And he baptized him…</a:t>
            </a:r>
          </a:p>
          <a:p>
            <a:endParaRPr lang="en-US" sz="7200" dirty="0"/>
          </a:p>
        </p:txBody>
      </p:sp>
    </p:spTree>
    <p:extLst>
      <p:ext uri="{BB962C8B-B14F-4D97-AF65-F5344CB8AC3E}">
        <p14:creationId xmlns:p14="http://schemas.microsoft.com/office/powerpoint/2010/main" val="242061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16:14-15</a:t>
            </a:r>
            <a:endParaRPr lang="en-US" dirty="0"/>
          </a:p>
        </p:txBody>
      </p:sp>
      <p:sp>
        <p:nvSpPr>
          <p:cNvPr id="3" name="Content Placeholder 2"/>
          <p:cNvSpPr>
            <a:spLocks noGrp="1"/>
          </p:cNvSpPr>
          <p:nvPr>
            <p:ph idx="1"/>
          </p:nvPr>
        </p:nvSpPr>
        <p:spPr/>
        <p:txBody>
          <a:bodyPr>
            <a:normAutofit/>
          </a:bodyPr>
          <a:lstStyle/>
          <a:p>
            <a:r>
              <a:rPr lang="en-US" sz="6000" dirty="0" smtClean="0"/>
              <a:t> Lydia – by a river</a:t>
            </a:r>
          </a:p>
          <a:p>
            <a:r>
              <a:rPr lang="en-US" sz="6000" dirty="0"/>
              <a:t> </a:t>
            </a:r>
            <a:r>
              <a:rPr lang="en-US" sz="6000" dirty="0" smtClean="0"/>
              <a:t>pay attention to what was said</a:t>
            </a:r>
          </a:p>
          <a:p>
            <a:r>
              <a:rPr lang="en-US" sz="6000" dirty="0" smtClean="0"/>
              <a:t>“and after she was baptized”</a:t>
            </a:r>
            <a:endParaRPr lang="en-US" sz="6000" dirty="0"/>
          </a:p>
        </p:txBody>
      </p:sp>
    </p:spTree>
    <p:extLst>
      <p:ext uri="{BB962C8B-B14F-4D97-AF65-F5344CB8AC3E}">
        <p14:creationId xmlns:p14="http://schemas.microsoft.com/office/powerpoint/2010/main" val="10947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16:14-15</a:t>
            </a:r>
            <a:endParaRPr lang="en-US" dirty="0"/>
          </a:p>
        </p:txBody>
      </p:sp>
      <p:sp>
        <p:nvSpPr>
          <p:cNvPr id="3" name="Content Placeholder 2"/>
          <p:cNvSpPr>
            <a:spLocks noGrp="1"/>
          </p:cNvSpPr>
          <p:nvPr>
            <p:ph idx="1"/>
          </p:nvPr>
        </p:nvSpPr>
        <p:spPr/>
        <p:txBody>
          <a:bodyPr>
            <a:normAutofit/>
          </a:bodyPr>
          <a:lstStyle/>
          <a:p>
            <a:r>
              <a:rPr lang="en-US" sz="6600" dirty="0" smtClean="0"/>
              <a:t> Jailor</a:t>
            </a:r>
          </a:p>
          <a:p>
            <a:r>
              <a:rPr lang="en-US" sz="6600" dirty="0"/>
              <a:t> </a:t>
            </a:r>
            <a:r>
              <a:rPr lang="en-US" sz="6600" dirty="0" smtClean="0"/>
              <a:t>they spoke the word..</a:t>
            </a:r>
          </a:p>
          <a:p>
            <a:r>
              <a:rPr lang="en-US" sz="6600" dirty="0" smtClean="0"/>
              <a:t> he was baptized</a:t>
            </a:r>
            <a:endParaRPr lang="en-US" sz="6600" dirty="0"/>
          </a:p>
        </p:txBody>
      </p:sp>
      <p:sp>
        <p:nvSpPr>
          <p:cNvPr id="4" name="TextBox 3"/>
          <p:cNvSpPr txBox="1"/>
          <p:nvPr/>
        </p:nvSpPr>
        <p:spPr>
          <a:xfrm>
            <a:off x="1055632" y="1391478"/>
            <a:ext cx="6465746" cy="1323439"/>
          </a:xfrm>
          <a:prstGeom prst="rect">
            <a:avLst/>
          </a:prstGeom>
          <a:solidFill>
            <a:schemeClr val="accent6">
              <a:lumMod val="50000"/>
            </a:schemeClr>
          </a:solidFill>
        </p:spPr>
        <p:txBody>
          <a:bodyPr wrap="square" rtlCol="0">
            <a:spAutoFit/>
          </a:bodyPr>
          <a:lstStyle/>
          <a:p>
            <a:pPr algn="ctr"/>
            <a:r>
              <a:rPr lang="en-US" sz="8000" dirty="0" smtClean="0"/>
              <a:t>… at ONCE!</a:t>
            </a:r>
            <a:endParaRPr lang="en-US" sz="8000" dirty="0"/>
          </a:p>
        </p:txBody>
      </p:sp>
      <p:sp>
        <p:nvSpPr>
          <p:cNvPr id="5" name="TextBox 4"/>
          <p:cNvSpPr txBox="1"/>
          <p:nvPr/>
        </p:nvSpPr>
        <p:spPr>
          <a:xfrm>
            <a:off x="1026598" y="3044923"/>
            <a:ext cx="6465746" cy="2554545"/>
          </a:xfrm>
          <a:prstGeom prst="rect">
            <a:avLst/>
          </a:prstGeom>
          <a:solidFill>
            <a:schemeClr val="accent6">
              <a:lumMod val="50000"/>
            </a:schemeClr>
          </a:solidFill>
        </p:spPr>
        <p:txBody>
          <a:bodyPr wrap="square" rtlCol="0">
            <a:spAutoFit/>
          </a:bodyPr>
          <a:lstStyle/>
          <a:p>
            <a:pPr algn="ctr"/>
            <a:r>
              <a:rPr lang="en-US" sz="8000" dirty="0" smtClean="0"/>
              <a:t>… same hour</a:t>
            </a:r>
          </a:p>
          <a:p>
            <a:pPr algn="ctr"/>
            <a:r>
              <a:rPr lang="en-US" sz="8000" dirty="0" smtClean="0"/>
              <a:t>Of the night</a:t>
            </a:r>
            <a:endParaRPr lang="en-US" sz="8000" dirty="0"/>
          </a:p>
        </p:txBody>
      </p:sp>
    </p:spTree>
    <p:extLst>
      <p:ext uri="{BB962C8B-B14F-4D97-AF65-F5344CB8AC3E}">
        <p14:creationId xmlns:p14="http://schemas.microsoft.com/office/powerpoint/2010/main" val="187953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18:8</a:t>
            </a:r>
            <a:endParaRPr lang="en-US" dirty="0"/>
          </a:p>
        </p:txBody>
      </p:sp>
      <p:sp>
        <p:nvSpPr>
          <p:cNvPr id="3" name="Content Placeholder 2"/>
          <p:cNvSpPr>
            <a:spLocks noGrp="1"/>
          </p:cNvSpPr>
          <p:nvPr>
            <p:ph idx="1"/>
          </p:nvPr>
        </p:nvSpPr>
        <p:spPr/>
        <p:txBody>
          <a:bodyPr>
            <a:normAutofit/>
          </a:bodyPr>
          <a:lstStyle/>
          <a:p>
            <a:r>
              <a:rPr lang="en-US" sz="6600" dirty="0" smtClean="0"/>
              <a:t> Corinthians</a:t>
            </a:r>
          </a:p>
          <a:p>
            <a:r>
              <a:rPr lang="en-US" sz="6600" dirty="0" smtClean="0"/>
              <a:t> Hearing…</a:t>
            </a:r>
          </a:p>
          <a:p>
            <a:r>
              <a:rPr lang="en-US" sz="6600" dirty="0" smtClean="0"/>
              <a:t> Believed…</a:t>
            </a:r>
          </a:p>
          <a:p>
            <a:pPr marL="0" indent="0" algn="ctr">
              <a:buNone/>
            </a:pPr>
            <a:r>
              <a:rPr lang="en-US" sz="6600" dirty="0" smtClean="0">
                <a:solidFill>
                  <a:srgbClr val="FFFF00"/>
                </a:solidFill>
              </a:rPr>
              <a:t>AND WERE BAPTIZED!</a:t>
            </a:r>
            <a:endParaRPr lang="en-US" sz="6600" dirty="0">
              <a:solidFill>
                <a:srgbClr val="FFFF00"/>
              </a:solidFill>
            </a:endParaRPr>
          </a:p>
        </p:txBody>
      </p:sp>
    </p:spTree>
    <p:extLst>
      <p:ext uri="{BB962C8B-B14F-4D97-AF65-F5344CB8AC3E}">
        <p14:creationId xmlns:p14="http://schemas.microsoft.com/office/powerpoint/2010/main" val="2872904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Century</a:t>
            </a:r>
            <a:endParaRPr lang="en-US" dirty="0"/>
          </a:p>
        </p:txBody>
      </p:sp>
      <p:sp>
        <p:nvSpPr>
          <p:cNvPr id="3" name="Content Placeholder 2"/>
          <p:cNvSpPr>
            <a:spLocks noGrp="1"/>
          </p:cNvSpPr>
          <p:nvPr>
            <p:ph sz="half" idx="1"/>
          </p:nvPr>
        </p:nvSpPr>
        <p:spPr>
          <a:xfrm>
            <a:off x="0" y="1174682"/>
            <a:ext cx="4495800" cy="5683318"/>
          </a:xfrm>
        </p:spPr>
        <p:txBody>
          <a:bodyPr>
            <a:normAutofit/>
          </a:bodyPr>
          <a:lstStyle/>
          <a:p>
            <a:r>
              <a:rPr lang="en-US" sz="4800" dirty="0" smtClean="0"/>
              <a:t>Catechesis</a:t>
            </a:r>
          </a:p>
          <a:p>
            <a:r>
              <a:rPr lang="en-US" sz="4800" dirty="0" smtClean="0"/>
              <a:t>Fasting/Prayer</a:t>
            </a:r>
          </a:p>
          <a:p>
            <a:r>
              <a:rPr lang="en-US" sz="4800" dirty="0" smtClean="0"/>
              <a:t>Renunciation</a:t>
            </a:r>
          </a:p>
          <a:p>
            <a:r>
              <a:rPr lang="en-US" sz="4800" dirty="0" smtClean="0"/>
              <a:t>Credo</a:t>
            </a:r>
          </a:p>
          <a:p>
            <a:r>
              <a:rPr lang="en-US" sz="4800" dirty="0" smtClean="0"/>
              <a:t>Disrobing</a:t>
            </a:r>
          </a:p>
        </p:txBody>
      </p:sp>
      <p:sp>
        <p:nvSpPr>
          <p:cNvPr id="4" name="Content Placeholder 3"/>
          <p:cNvSpPr>
            <a:spLocks noGrp="1"/>
          </p:cNvSpPr>
          <p:nvPr>
            <p:ph sz="half" idx="2"/>
          </p:nvPr>
        </p:nvSpPr>
        <p:spPr>
          <a:xfrm>
            <a:off x="4648200" y="1174682"/>
            <a:ext cx="4495800" cy="5683318"/>
          </a:xfrm>
        </p:spPr>
        <p:txBody>
          <a:bodyPr>
            <a:normAutofit/>
          </a:bodyPr>
          <a:lstStyle/>
          <a:p>
            <a:r>
              <a:rPr lang="en-US" sz="4800" dirty="0" smtClean="0"/>
              <a:t>Immersion</a:t>
            </a:r>
          </a:p>
          <a:p>
            <a:r>
              <a:rPr lang="en-US" sz="4800" dirty="0" smtClean="0"/>
              <a:t>New Robe</a:t>
            </a:r>
          </a:p>
          <a:p>
            <a:r>
              <a:rPr lang="en-US" sz="4800" dirty="0" smtClean="0"/>
              <a:t>Anointing</a:t>
            </a:r>
          </a:p>
          <a:p>
            <a:r>
              <a:rPr lang="en-US" sz="4800" dirty="0" smtClean="0"/>
              <a:t>Lay on Hands</a:t>
            </a:r>
          </a:p>
          <a:p>
            <a:r>
              <a:rPr lang="en-US" sz="4800" dirty="0" smtClean="0"/>
              <a:t>Lord’s Supper</a:t>
            </a:r>
            <a:endParaRPr lang="en-US" sz="4800" dirty="0"/>
          </a:p>
        </p:txBody>
      </p:sp>
    </p:spTree>
    <p:extLst>
      <p:ext uri="{BB962C8B-B14F-4D97-AF65-F5344CB8AC3E}">
        <p14:creationId xmlns:p14="http://schemas.microsoft.com/office/powerpoint/2010/main" val="12877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03690" y="2430568"/>
            <a:ext cx="6465746" cy="1323439"/>
          </a:xfrm>
          <a:prstGeom prst="rect">
            <a:avLst/>
          </a:prstGeom>
          <a:solidFill>
            <a:schemeClr val="accent6">
              <a:lumMod val="50000"/>
            </a:schemeClr>
          </a:solidFill>
        </p:spPr>
        <p:txBody>
          <a:bodyPr wrap="square" rtlCol="0">
            <a:spAutoFit/>
          </a:bodyPr>
          <a:lstStyle/>
          <a:p>
            <a:pPr algn="ctr"/>
            <a:r>
              <a:rPr lang="en-US" sz="8000" dirty="0" smtClean="0"/>
              <a:t>… at ONCE!</a:t>
            </a:r>
            <a:endParaRPr lang="en-US" sz="8000" dirty="0"/>
          </a:p>
        </p:txBody>
      </p:sp>
      <p:sp>
        <p:nvSpPr>
          <p:cNvPr id="6" name="TextBox 5"/>
          <p:cNvSpPr txBox="1"/>
          <p:nvPr/>
        </p:nvSpPr>
        <p:spPr>
          <a:xfrm>
            <a:off x="1303690" y="4037836"/>
            <a:ext cx="6465746" cy="2554545"/>
          </a:xfrm>
          <a:prstGeom prst="rect">
            <a:avLst/>
          </a:prstGeom>
          <a:solidFill>
            <a:schemeClr val="accent6">
              <a:lumMod val="50000"/>
            </a:schemeClr>
          </a:solidFill>
        </p:spPr>
        <p:txBody>
          <a:bodyPr wrap="square" rtlCol="0">
            <a:spAutoFit/>
          </a:bodyPr>
          <a:lstStyle/>
          <a:p>
            <a:pPr algn="ctr"/>
            <a:r>
              <a:rPr lang="en-US" sz="8000" dirty="0" smtClean="0"/>
              <a:t>… same hour</a:t>
            </a:r>
          </a:p>
          <a:p>
            <a:pPr algn="ctr"/>
            <a:r>
              <a:rPr lang="en-US" sz="8000" dirty="0" smtClean="0"/>
              <a:t>Of the night</a:t>
            </a:r>
            <a:endParaRPr lang="en-US" sz="8000" dirty="0"/>
          </a:p>
        </p:txBody>
      </p:sp>
      <p:sp>
        <p:nvSpPr>
          <p:cNvPr id="7" name="TextBox 6"/>
          <p:cNvSpPr txBox="1"/>
          <p:nvPr/>
        </p:nvSpPr>
        <p:spPr>
          <a:xfrm>
            <a:off x="99406" y="748602"/>
            <a:ext cx="8985602" cy="1200329"/>
          </a:xfrm>
          <a:prstGeom prst="rect">
            <a:avLst/>
          </a:prstGeom>
          <a:solidFill>
            <a:schemeClr val="bg2">
              <a:lumMod val="75000"/>
            </a:schemeClr>
          </a:solidFill>
        </p:spPr>
        <p:txBody>
          <a:bodyPr wrap="none" rtlCol="0">
            <a:spAutoFit/>
          </a:bodyPr>
          <a:lstStyle/>
          <a:p>
            <a:r>
              <a:rPr lang="en-US" sz="7200" dirty="0" smtClean="0"/>
              <a:t>  And he baptized him… </a:t>
            </a:r>
          </a:p>
        </p:txBody>
      </p:sp>
    </p:spTree>
    <p:extLst>
      <p:ext uri="{BB962C8B-B14F-4D97-AF65-F5344CB8AC3E}">
        <p14:creationId xmlns:p14="http://schemas.microsoft.com/office/powerpoint/2010/main" val="67432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39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Simplicity</a:t>
            </a:r>
            <a:br>
              <a:rPr lang="en-US" sz="8000" dirty="0" smtClean="0"/>
            </a:br>
            <a:r>
              <a:rPr lang="en-US" sz="8000" dirty="0" smtClean="0"/>
              <a:t>of the</a:t>
            </a:r>
            <a:br>
              <a:rPr lang="en-US" sz="8000" dirty="0" smtClean="0"/>
            </a:br>
            <a:r>
              <a:rPr lang="en-US" sz="8000" dirty="0" smtClean="0"/>
              <a:t>Gospel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28:18-20</a:t>
            </a:r>
            <a:endParaRPr lang="en-US" dirty="0"/>
          </a:p>
        </p:txBody>
      </p:sp>
      <p:sp>
        <p:nvSpPr>
          <p:cNvPr id="3" name="Content Placeholder 2"/>
          <p:cNvSpPr>
            <a:spLocks noGrp="1"/>
          </p:cNvSpPr>
          <p:nvPr>
            <p:ph idx="1"/>
          </p:nvPr>
        </p:nvSpPr>
        <p:spPr>
          <a:xfrm>
            <a:off x="187739" y="1174682"/>
            <a:ext cx="8790609" cy="5546794"/>
          </a:xfrm>
        </p:spPr>
        <p:txBody>
          <a:bodyPr>
            <a:noAutofit/>
          </a:bodyPr>
          <a:lstStyle/>
          <a:p>
            <a:r>
              <a:rPr lang="en-US" sz="8000" dirty="0" smtClean="0"/>
              <a:t> Make Disciples</a:t>
            </a:r>
          </a:p>
          <a:p>
            <a:r>
              <a:rPr lang="en-US" sz="8000" dirty="0"/>
              <a:t> </a:t>
            </a:r>
            <a:r>
              <a:rPr lang="en-US" sz="8000" dirty="0" smtClean="0"/>
              <a:t>Baptizing them…</a:t>
            </a:r>
          </a:p>
          <a:p>
            <a:r>
              <a:rPr lang="en-US" sz="8000" dirty="0"/>
              <a:t> </a:t>
            </a:r>
            <a:r>
              <a:rPr lang="en-US" sz="8000" dirty="0" smtClean="0"/>
              <a:t>Teaching them to observe…</a:t>
            </a:r>
            <a:endParaRPr lang="en-US" sz="8000" dirty="0"/>
          </a:p>
        </p:txBody>
      </p:sp>
    </p:spTree>
    <p:extLst>
      <p:ext uri="{BB962C8B-B14F-4D97-AF65-F5344CB8AC3E}">
        <p14:creationId xmlns:p14="http://schemas.microsoft.com/office/powerpoint/2010/main" val="55246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16:15-16</a:t>
            </a:r>
            <a:endParaRPr lang="en-US" dirty="0"/>
          </a:p>
        </p:txBody>
      </p:sp>
      <p:sp>
        <p:nvSpPr>
          <p:cNvPr id="3" name="Content Placeholder 2"/>
          <p:cNvSpPr>
            <a:spLocks noGrp="1"/>
          </p:cNvSpPr>
          <p:nvPr>
            <p:ph idx="1"/>
          </p:nvPr>
        </p:nvSpPr>
        <p:spPr/>
        <p:txBody>
          <a:bodyPr>
            <a:normAutofit/>
          </a:bodyPr>
          <a:lstStyle/>
          <a:p>
            <a:r>
              <a:rPr lang="en-US" sz="6600" dirty="0" smtClean="0"/>
              <a:t> Preach</a:t>
            </a:r>
          </a:p>
          <a:p>
            <a:r>
              <a:rPr lang="en-US" sz="6600" dirty="0"/>
              <a:t> </a:t>
            </a:r>
            <a:r>
              <a:rPr lang="en-US" sz="6600" dirty="0" smtClean="0"/>
              <a:t>he that believes</a:t>
            </a:r>
          </a:p>
          <a:p>
            <a:r>
              <a:rPr lang="en-US" sz="6600" dirty="0"/>
              <a:t> </a:t>
            </a:r>
            <a:r>
              <a:rPr lang="en-US" sz="6600" dirty="0" smtClean="0"/>
              <a:t>and is baptized</a:t>
            </a:r>
          </a:p>
          <a:p>
            <a:r>
              <a:rPr lang="en-US" sz="6600" dirty="0">
                <a:solidFill>
                  <a:srgbClr val="FFFF00"/>
                </a:solidFill>
              </a:rPr>
              <a:t> </a:t>
            </a:r>
            <a:r>
              <a:rPr lang="en-US" sz="6600" dirty="0" smtClean="0">
                <a:solidFill>
                  <a:srgbClr val="FFFF00"/>
                </a:solidFill>
              </a:rPr>
              <a:t>shall be saved</a:t>
            </a:r>
            <a:endParaRPr lang="en-US" sz="6600" dirty="0">
              <a:solidFill>
                <a:srgbClr val="FFFF00"/>
              </a:solidFill>
            </a:endParaRPr>
          </a:p>
        </p:txBody>
      </p:sp>
    </p:spTree>
    <p:extLst>
      <p:ext uri="{BB962C8B-B14F-4D97-AF65-F5344CB8AC3E}">
        <p14:creationId xmlns:p14="http://schemas.microsoft.com/office/powerpoint/2010/main" val="271110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converts – Acts 2</a:t>
            </a:r>
            <a:endParaRPr lang="en-US" dirty="0"/>
          </a:p>
        </p:txBody>
      </p:sp>
      <p:sp>
        <p:nvSpPr>
          <p:cNvPr id="3" name="Content Placeholder 2"/>
          <p:cNvSpPr>
            <a:spLocks noGrp="1"/>
          </p:cNvSpPr>
          <p:nvPr>
            <p:ph idx="1"/>
          </p:nvPr>
        </p:nvSpPr>
        <p:spPr/>
        <p:txBody>
          <a:bodyPr>
            <a:normAutofit/>
          </a:bodyPr>
          <a:lstStyle/>
          <a:p>
            <a:r>
              <a:rPr lang="en-US" sz="8000" dirty="0" smtClean="0"/>
              <a:t> Know for certain…</a:t>
            </a:r>
          </a:p>
          <a:p>
            <a:r>
              <a:rPr lang="en-US" sz="8000" dirty="0" smtClean="0"/>
              <a:t> Repent</a:t>
            </a:r>
          </a:p>
          <a:p>
            <a:r>
              <a:rPr lang="en-US" sz="8000" dirty="0"/>
              <a:t> </a:t>
            </a:r>
            <a:r>
              <a:rPr lang="en-US" sz="8000" dirty="0" smtClean="0"/>
              <a:t>Baptized</a:t>
            </a:r>
          </a:p>
        </p:txBody>
      </p:sp>
    </p:spTree>
    <p:extLst>
      <p:ext uri="{BB962C8B-B14F-4D97-AF65-F5344CB8AC3E}">
        <p14:creationId xmlns:p14="http://schemas.microsoft.com/office/powerpoint/2010/main" val="211008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converts</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a:t>So those who received his word were baptized, and there were added that day about three thousand souls. </a:t>
            </a:r>
            <a:endParaRPr lang="en-US" sz="6600" dirty="0" smtClean="0"/>
          </a:p>
        </p:txBody>
      </p:sp>
    </p:spTree>
    <p:extLst>
      <p:ext uri="{BB962C8B-B14F-4D97-AF65-F5344CB8AC3E}">
        <p14:creationId xmlns:p14="http://schemas.microsoft.com/office/powerpoint/2010/main" val="128828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8:12</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a:t>when they believed </a:t>
            </a:r>
            <a:r>
              <a:rPr lang="en-US" sz="7200" dirty="0" smtClean="0"/>
              <a:t>…</a:t>
            </a:r>
            <a:r>
              <a:rPr lang="en-US" sz="7200" dirty="0"/>
              <a:t> they were baptized</a:t>
            </a:r>
            <a:endParaRPr lang="en-US" sz="7200" dirty="0" smtClean="0"/>
          </a:p>
        </p:txBody>
      </p:sp>
    </p:spTree>
    <p:extLst>
      <p:ext uri="{BB962C8B-B14F-4D97-AF65-F5344CB8AC3E}">
        <p14:creationId xmlns:p14="http://schemas.microsoft.com/office/powerpoint/2010/main" val="2690699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8:13</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a:t>Even Simon himself believed, and after being baptized he continued with Philip</a:t>
            </a:r>
            <a:endParaRPr lang="en-US" sz="7200" dirty="0" smtClean="0"/>
          </a:p>
        </p:txBody>
      </p:sp>
    </p:spTree>
    <p:extLst>
      <p:ext uri="{BB962C8B-B14F-4D97-AF65-F5344CB8AC3E}">
        <p14:creationId xmlns:p14="http://schemas.microsoft.com/office/powerpoint/2010/main" val="2910940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8:36</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smtClean="0"/>
              <a:t>.. here </a:t>
            </a:r>
            <a:r>
              <a:rPr lang="en-US" sz="7200" dirty="0"/>
              <a:t>is water! What prevents me from being baptized?” </a:t>
            </a:r>
            <a:endParaRPr lang="en-US" sz="7200" dirty="0" smtClean="0"/>
          </a:p>
        </p:txBody>
      </p:sp>
    </p:spTree>
    <p:extLst>
      <p:ext uri="{BB962C8B-B14F-4D97-AF65-F5344CB8AC3E}">
        <p14:creationId xmlns:p14="http://schemas.microsoft.com/office/powerpoint/2010/main" val="2433114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3693</TotalTime>
  <Words>588</Words>
  <Application>Microsoft Macintosh PowerPoint</Application>
  <PresentationFormat>On-screen Show (4:3)</PresentationFormat>
  <Paragraphs>158</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 Black </vt:lpstr>
      <vt:lpstr>PowerPoint Presentation</vt:lpstr>
      <vt:lpstr>Simplicity of the Gospel</vt:lpstr>
      <vt:lpstr>Matt. 28:18-20</vt:lpstr>
      <vt:lpstr>Mark 16:15-16</vt:lpstr>
      <vt:lpstr>1st converts – Acts 2</vt:lpstr>
      <vt:lpstr>1st converts</vt:lpstr>
      <vt:lpstr>Acts 8:12</vt:lpstr>
      <vt:lpstr>Acts 8:13</vt:lpstr>
      <vt:lpstr>Acts 8:36</vt:lpstr>
      <vt:lpstr>Acts 8:36</vt:lpstr>
      <vt:lpstr>Acts 16:14-15</vt:lpstr>
      <vt:lpstr>Acts 16:14-15</vt:lpstr>
      <vt:lpstr>Acts 18:8</vt:lpstr>
      <vt:lpstr>2nd Century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 DeLong</cp:lastModifiedBy>
  <cp:revision>40</cp:revision>
  <cp:lastPrinted>2015-03-16T20:06:06Z</cp:lastPrinted>
  <dcterms:created xsi:type="dcterms:W3CDTF">2014-01-26T20:19:07Z</dcterms:created>
  <dcterms:modified xsi:type="dcterms:W3CDTF">2015-03-16T20:09:22Z</dcterms:modified>
</cp:coreProperties>
</file>