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8" r:id="rId2"/>
    <p:sldId id="316" r:id="rId3"/>
    <p:sldId id="317" r:id="rId4"/>
    <p:sldId id="318" r:id="rId5"/>
    <p:sldId id="319" r:id="rId6"/>
    <p:sldId id="320" r:id="rId7"/>
    <p:sldId id="321" r:id="rId8"/>
    <p:sldId id="322" r:id="rId9"/>
    <p:sldId id="323" r:id="rId10"/>
    <p:sldId id="324" r:id="rId11"/>
    <p:sldId id="325" r:id="rId12"/>
    <p:sldId id="309" r:id="rId13"/>
    <p:sldId id="300" r:id="rId14"/>
    <p:sldId id="301" r:id="rId15"/>
    <p:sldId id="302" r:id="rId16"/>
    <p:sldId id="303" r:id="rId17"/>
    <p:sldId id="308" r:id="rId18"/>
    <p:sldId id="305" r:id="rId19"/>
    <p:sldId id="306" r:id="rId20"/>
    <p:sldId id="307" r:id="rId21"/>
    <p:sldId id="314" r:id="rId22"/>
    <p:sldId id="297" r:id="rId23"/>
    <p:sldId id="31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0" autoAdjust="0"/>
    <p:restoredTop sz="49219" autoAdjust="0"/>
  </p:normalViewPr>
  <p:slideViewPr>
    <p:cSldViewPr snapToGrid="0" snapToObjects="1">
      <p:cViewPr varScale="1">
        <p:scale>
          <a:sx n="45" d="100"/>
          <a:sy n="45" d="100"/>
        </p:scale>
        <p:origin x="-236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4/1/15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of the most often repeated statements</a:t>
            </a:r>
            <a:r>
              <a:rPr lang="en-US" baseline="0" dirty="0" smtClean="0"/>
              <a:t> about God!</a:t>
            </a:r>
          </a:p>
          <a:p>
            <a:r>
              <a:rPr lang="en-US" baseline="0" dirty="0" smtClean="0"/>
              <a:t>Such FILLS the Psalms-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Ezra 8:22 — </a:t>
            </a:r>
            <a:r>
              <a:rPr lang="en-US" sz="1200" b="1" kern="1200" baseline="30000" dirty="0" smtClean="0">
                <a:solidFill>
                  <a:schemeClr val="tx1"/>
                </a:solidFill>
                <a:effectLst/>
                <a:latin typeface="+mn-lt"/>
                <a:ea typeface="+mn-ea"/>
                <a:cs typeface="+mn-cs"/>
              </a:rPr>
              <a:t>22</a:t>
            </a:r>
            <a:r>
              <a:rPr lang="en-US" sz="1200" kern="1200" dirty="0" smtClean="0">
                <a:solidFill>
                  <a:schemeClr val="tx1"/>
                </a:solidFill>
                <a:effectLst/>
                <a:latin typeface="+mn-lt"/>
                <a:ea typeface="+mn-ea"/>
                <a:cs typeface="+mn-cs"/>
              </a:rPr>
              <a:t> For I was ashamed to ask the king for a band of soldiers and horsemen to protect us against the enemy on our way, since we had told the king, “The hand of our God is for good on all who seek him, and the power of his wrath is against all who forsake him.”  [Hence “the good hand of the LORD” - Ez. 7:9; 8:18; Neh. 2:8}.</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Lamentations 3:25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Lamentations 3:25 — </a:t>
            </a:r>
            <a:r>
              <a:rPr lang="en-US" sz="1200" b="1" kern="1200" baseline="300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The Lord is good to those who wait for him, to the soul who seeks him.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SONG – God Is So Good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u="sng" kern="1200" dirty="0" smtClean="0">
                <a:solidFill>
                  <a:schemeClr val="tx1"/>
                </a:solidFill>
                <a:effectLst/>
                <a:latin typeface="+mn-lt"/>
                <a:ea typeface="+mn-ea"/>
                <a:cs typeface="+mn-cs"/>
              </a:rPr>
              <a:t>1.	Goodness can mean 'excellence'</a:t>
            </a:r>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a.	We say something is 'good' when it meets the standards of excellence for that product.</a:t>
            </a:r>
          </a:p>
          <a:p>
            <a:pPr hangingPunct="0"/>
            <a:r>
              <a:rPr lang="en-US" sz="1200" kern="1200" dirty="0" smtClean="0">
                <a:solidFill>
                  <a:schemeClr val="tx1"/>
                </a:solidFill>
                <a:effectLst/>
                <a:latin typeface="+mn-lt"/>
                <a:ea typeface="+mn-ea"/>
                <a:cs typeface="+mn-cs"/>
              </a:rPr>
              <a:t>b.	It is good rather than poor.</a:t>
            </a:r>
          </a:p>
          <a:p>
            <a:pPr hangingPunct="0"/>
            <a:r>
              <a:rPr lang="en-US" sz="1200" kern="1200" dirty="0" smtClean="0">
                <a:solidFill>
                  <a:schemeClr val="tx1"/>
                </a:solidFill>
                <a:effectLst/>
                <a:latin typeface="+mn-lt"/>
                <a:ea typeface="+mn-ea"/>
                <a:cs typeface="+mn-cs"/>
              </a:rPr>
              <a:t>c.	God is absolute in perfection in everything - righteousness, fairness, kindness, mercy, wrath, judgment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u="sng" kern="1200" dirty="0" smtClean="0">
                <a:solidFill>
                  <a:schemeClr val="tx1"/>
                </a:solidFill>
                <a:effectLst/>
                <a:latin typeface="+mn-lt"/>
                <a:ea typeface="+mn-ea"/>
                <a:cs typeface="+mn-cs"/>
              </a:rPr>
              <a:t>2.	Goodness can mean 'morally good'</a:t>
            </a:r>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a.	Such as when we ask our children to 'be good' -</a:t>
            </a:r>
          </a:p>
          <a:p>
            <a:pPr hangingPunct="0"/>
            <a:r>
              <a:rPr lang="en-US" sz="1200" kern="1200" dirty="0" smtClean="0">
                <a:solidFill>
                  <a:schemeClr val="tx1"/>
                </a:solidFill>
                <a:effectLst/>
                <a:latin typeface="+mn-lt"/>
                <a:ea typeface="+mn-ea"/>
                <a:cs typeface="+mn-cs"/>
              </a:rPr>
              <a:t>b.	Certainly God is good in this respect - for God will NOT do that which is evil.</a:t>
            </a:r>
          </a:p>
          <a:p>
            <a:pPr hangingPunct="0"/>
            <a:r>
              <a:rPr lang="en-US" sz="1200" kern="1200" dirty="0" smtClean="0">
                <a:solidFill>
                  <a:schemeClr val="tx1"/>
                </a:solidFill>
                <a:effectLst/>
                <a:latin typeface="+mn-lt"/>
                <a:ea typeface="+mn-ea"/>
                <a:cs typeface="+mn-cs"/>
              </a:rPr>
              <a:t>c.	This not a main emphasis of the use of good in the bible though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u="sng" kern="1200" dirty="0" smtClean="0">
                <a:solidFill>
                  <a:schemeClr val="tx1"/>
                </a:solidFill>
                <a:effectLst/>
                <a:latin typeface="+mn-lt"/>
                <a:ea typeface="+mn-ea"/>
                <a:cs typeface="+mn-cs"/>
              </a:rPr>
              <a:t>3.	Goodness can mean 'benevolence'</a:t>
            </a:r>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a.	as when someone is 'good to others' - has a benevolent spirit, a spirit of giving and sharing and blessing -</a:t>
            </a:r>
          </a:p>
          <a:p>
            <a:pPr hangingPunct="0"/>
            <a:r>
              <a:rPr lang="en-US" sz="1200" kern="1200" dirty="0" smtClean="0">
                <a:solidFill>
                  <a:schemeClr val="tx1"/>
                </a:solidFill>
                <a:effectLst/>
                <a:latin typeface="+mn-lt"/>
                <a:ea typeface="+mn-ea"/>
                <a:cs typeface="+mn-cs"/>
              </a:rPr>
              <a:t>b.	It is the disposition to give to others in a way which has no mercenary motive and is not limited by what the recipients deserve -</a:t>
            </a:r>
          </a:p>
          <a:p>
            <a:pPr hangingPunct="0"/>
            <a:r>
              <a:rPr lang="en-US" sz="1200" kern="1200" dirty="0" smtClean="0">
                <a:solidFill>
                  <a:schemeClr val="tx1"/>
                </a:solidFill>
                <a:effectLst/>
                <a:latin typeface="+mn-lt"/>
                <a:ea typeface="+mn-ea"/>
                <a:cs typeface="+mn-cs"/>
              </a:rPr>
              <a:t>c.	James 1:5 </a:t>
            </a:r>
          </a:p>
          <a:p>
            <a:pPr hangingPunct="0"/>
            <a:r>
              <a:rPr lang="en-US" sz="1200" kern="1200" dirty="0" smtClean="0">
                <a:solidFill>
                  <a:schemeClr val="tx1"/>
                </a:solidFill>
                <a:effectLst/>
                <a:latin typeface="+mn-lt"/>
                <a:ea typeface="+mn-ea"/>
                <a:cs typeface="+mn-cs"/>
              </a:rPr>
              <a:t>	5 If any of you lack wisdom, let him ask of God, that </a:t>
            </a:r>
            <a:r>
              <a:rPr lang="en-US" sz="1200" kern="1200" dirty="0" err="1" smtClean="0">
                <a:solidFill>
                  <a:schemeClr val="tx1"/>
                </a:solidFill>
                <a:effectLst/>
                <a:latin typeface="+mn-lt"/>
                <a:ea typeface="+mn-ea"/>
                <a:cs typeface="+mn-cs"/>
              </a:rPr>
              <a:t>giveth</a:t>
            </a:r>
            <a:r>
              <a:rPr lang="en-US" sz="1200" kern="1200" dirty="0" smtClean="0">
                <a:solidFill>
                  <a:schemeClr val="tx1"/>
                </a:solidFill>
                <a:effectLst/>
                <a:latin typeface="+mn-lt"/>
                <a:ea typeface="+mn-ea"/>
                <a:cs typeface="+mn-cs"/>
              </a:rPr>
              <a:t> to all </a:t>
            </a:r>
            <a:r>
              <a:rPr lang="en-US" sz="1200" i="1" kern="1200" dirty="0" smtClean="0">
                <a:solidFill>
                  <a:schemeClr val="tx1"/>
                </a:solidFill>
                <a:effectLst/>
                <a:latin typeface="+mn-lt"/>
                <a:ea typeface="+mn-ea"/>
                <a:cs typeface="+mn-cs"/>
              </a:rPr>
              <a:t>men </a:t>
            </a:r>
            <a:r>
              <a:rPr lang="en-US" sz="1200" kern="1200" dirty="0" smtClean="0">
                <a:solidFill>
                  <a:schemeClr val="tx1"/>
                </a:solidFill>
                <a:effectLst/>
                <a:latin typeface="+mn-lt"/>
                <a:ea typeface="+mn-ea"/>
                <a:cs typeface="+mn-cs"/>
              </a:rPr>
              <a:t>liberally, and </a:t>
            </a:r>
            <a:r>
              <a:rPr lang="en-US" sz="1200" kern="1200" dirty="0" err="1" smtClean="0">
                <a:solidFill>
                  <a:schemeClr val="tx1"/>
                </a:solidFill>
                <a:effectLst/>
                <a:latin typeface="+mn-lt"/>
                <a:ea typeface="+mn-ea"/>
                <a:cs typeface="+mn-cs"/>
              </a:rPr>
              <a:t>upbraideth</a:t>
            </a:r>
            <a:r>
              <a:rPr lang="en-US" sz="1200" kern="1200" dirty="0" smtClean="0">
                <a:solidFill>
                  <a:schemeClr val="tx1"/>
                </a:solidFill>
                <a:effectLst/>
                <a:latin typeface="+mn-lt"/>
                <a:ea typeface="+mn-ea"/>
                <a:cs typeface="+mn-cs"/>
              </a:rPr>
              <a:t> not; and it shall be given him. </a:t>
            </a:r>
          </a:p>
          <a:p>
            <a:pPr hangingPunct="0"/>
            <a:r>
              <a:rPr lang="en-US" sz="1200" kern="1200" dirty="0" smtClean="0">
                <a:solidFill>
                  <a:schemeClr val="tx1"/>
                </a:solidFill>
                <a:effectLst/>
                <a:latin typeface="+mn-lt"/>
                <a:ea typeface="+mn-ea"/>
                <a:cs typeface="+mn-cs"/>
              </a:rPr>
              <a:t>d.	Psalm 119:68 </a:t>
            </a:r>
          </a:p>
          <a:p>
            <a:pPr hangingPunct="0"/>
            <a:r>
              <a:rPr lang="en-US" sz="1200" kern="1200" dirty="0" smtClean="0">
                <a:solidFill>
                  <a:schemeClr val="tx1"/>
                </a:solidFill>
                <a:effectLst/>
                <a:latin typeface="+mn-lt"/>
                <a:ea typeface="+mn-ea"/>
                <a:cs typeface="+mn-cs"/>
              </a:rPr>
              <a:t>	68 Thou </a:t>
            </a:r>
            <a:r>
              <a:rPr lang="en-US" sz="1200" i="1" kern="1200" dirty="0" smtClean="0">
                <a:solidFill>
                  <a:schemeClr val="tx1"/>
                </a:solidFill>
                <a:effectLst/>
                <a:latin typeface="+mn-lt"/>
                <a:ea typeface="+mn-ea"/>
                <a:cs typeface="+mn-cs"/>
              </a:rPr>
              <a:t>art </a:t>
            </a:r>
            <a:r>
              <a:rPr lang="en-US" sz="1200" kern="1200" dirty="0" smtClean="0">
                <a:solidFill>
                  <a:schemeClr val="tx1"/>
                </a:solidFill>
                <a:effectLst/>
                <a:latin typeface="+mn-lt"/>
                <a:ea typeface="+mn-ea"/>
                <a:cs typeface="+mn-cs"/>
              </a:rPr>
              <a:t>good, and </a:t>
            </a:r>
            <a:r>
              <a:rPr lang="en-US" sz="1200" kern="1200" dirty="0" err="1" smtClean="0">
                <a:solidFill>
                  <a:schemeClr val="tx1"/>
                </a:solidFill>
                <a:effectLst/>
                <a:latin typeface="+mn-lt"/>
                <a:ea typeface="+mn-ea"/>
                <a:cs typeface="+mn-cs"/>
              </a:rPr>
              <a:t>doest</a:t>
            </a:r>
            <a:r>
              <a:rPr lang="en-US" sz="1200" kern="1200" dirty="0" smtClean="0">
                <a:solidFill>
                  <a:schemeClr val="tx1"/>
                </a:solidFill>
                <a:effectLst/>
                <a:latin typeface="+mn-lt"/>
                <a:ea typeface="+mn-ea"/>
                <a:cs typeface="+mn-cs"/>
              </a:rPr>
              <a:t> good; teach me thy statutes.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u="sng" kern="1200" dirty="0" smtClean="0">
                <a:solidFill>
                  <a:schemeClr val="tx1"/>
                </a:solidFill>
                <a:effectLst/>
                <a:latin typeface="+mn-lt"/>
                <a:ea typeface="+mn-ea"/>
                <a:cs typeface="+mn-cs"/>
              </a:rPr>
              <a:t>4.	Goodness and also mean that which is desirable - that which is the object of desire -</a:t>
            </a:r>
            <a:endParaRPr lang="en-US"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a.	Gen. 3:6 - the tree of life was 'good to eat' - </a:t>
            </a:r>
          </a:p>
          <a:p>
            <a:pPr hangingPunct="0"/>
            <a:r>
              <a:rPr lang="en-US" sz="1200" kern="1200" dirty="0" smtClean="0">
                <a:solidFill>
                  <a:schemeClr val="tx1"/>
                </a:solidFill>
                <a:effectLst/>
                <a:latin typeface="+mn-lt"/>
                <a:ea typeface="+mn-ea"/>
                <a:cs typeface="+mn-cs"/>
              </a:rPr>
              <a:t>b.	So much more so with God - he is the desire of all creation -</a:t>
            </a:r>
          </a:p>
          <a:p>
            <a:pPr hangingPunct="0"/>
            <a:r>
              <a:rPr lang="en-US" sz="1200" kern="1200" dirty="0" smtClean="0">
                <a:solidFill>
                  <a:schemeClr val="tx1"/>
                </a:solidFill>
                <a:effectLst/>
                <a:latin typeface="+mn-lt"/>
                <a:ea typeface="+mn-ea"/>
                <a:cs typeface="+mn-cs"/>
              </a:rPr>
              <a:t>c.	Psalm 73:25 </a:t>
            </a:r>
          </a:p>
          <a:p>
            <a:pPr hangingPunct="0"/>
            <a:r>
              <a:rPr lang="en-US" sz="1200" kern="1200" dirty="0" smtClean="0">
                <a:solidFill>
                  <a:schemeClr val="tx1"/>
                </a:solidFill>
                <a:effectLst/>
                <a:latin typeface="+mn-lt"/>
                <a:ea typeface="+mn-ea"/>
                <a:cs typeface="+mn-cs"/>
              </a:rPr>
              <a:t>	25 Whom have I in heaven </a:t>
            </a:r>
            <a:r>
              <a:rPr lang="en-US" sz="1200" i="1" kern="1200" dirty="0" smtClean="0">
                <a:solidFill>
                  <a:schemeClr val="tx1"/>
                </a:solidFill>
                <a:effectLst/>
                <a:latin typeface="+mn-lt"/>
                <a:ea typeface="+mn-ea"/>
                <a:cs typeface="+mn-cs"/>
              </a:rPr>
              <a:t>but thee</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there is </a:t>
            </a:r>
            <a:r>
              <a:rPr lang="en-US" sz="1200" kern="1200" dirty="0" smtClean="0">
                <a:solidFill>
                  <a:schemeClr val="tx1"/>
                </a:solidFill>
                <a:effectLst/>
                <a:latin typeface="+mn-lt"/>
                <a:ea typeface="+mn-ea"/>
                <a:cs typeface="+mn-cs"/>
              </a:rPr>
              <a:t>none upon earth </a:t>
            </a:r>
            <a:r>
              <a:rPr lang="en-US" sz="1200" i="1" kern="1200" dirty="0" smtClean="0">
                <a:solidFill>
                  <a:schemeClr val="tx1"/>
                </a:solidFill>
                <a:effectLst/>
                <a:latin typeface="+mn-lt"/>
                <a:ea typeface="+mn-ea"/>
                <a:cs typeface="+mn-cs"/>
              </a:rPr>
              <a:t>that </a:t>
            </a:r>
            <a:r>
              <a:rPr lang="en-US" sz="1200" kern="1200" dirty="0" smtClean="0">
                <a:solidFill>
                  <a:schemeClr val="tx1"/>
                </a:solidFill>
                <a:effectLst/>
                <a:latin typeface="+mn-lt"/>
                <a:ea typeface="+mn-ea"/>
                <a:cs typeface="+mn-cs"/>
              </a:rPr>
              <a:t>I desire beside thee.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u="sng" kern="1200" dirty="0" smtClean="0">
                <a:solidFill>
                  <a:schemeClr val="tx1"/>
                </a:solidFill>
                <a:effectLst/>
                <a:latin typeface="+mn-lt"/>
                <a:ea typeface="+mn-ea"/>
                <a:cs typeface="+mn-cs"/>
              </a:rPr>
              <a:t>God’s Goodness</a:t>
            </a:r>
            <a:endParaRPr lang="en-US" sz="1200" b="0" u="none" kern="1200" dirty="0" smtClean="0">
              <a:solidFill>
                <a:schemeClr val="tx1"/>
              </a:solidFill>
              <a:effectLst/>
              <a:latin typeface="+mn-lt"/>
              <a:ea typeface="+mn-ea"/>
              <a:cs typeface="+mn-cs"/>
            </a:endParaRPr>
          </a:p>
          <a:p>
            <a:pPr hangingPunct="0"/>
            <a:r>
              <a:rPr lang="en-US" sz="1200" b="0" u="none" kern="1200" dirty="0" smtClean="0">
                <a:solidFill>
                  <a:schemeClr val="tx1"/>
                </a:solidFill>
                <a:effectLst/>
                <a:latin typeface="+mn-lt"/>
                <a:ea typeface="+mn-ea"/>
                <a:cs typeface="+mn-cs"/>
              </a:rPr>
              <a:t>Seen in providence over all… </a:t>
            </a:r>
          </a:p>
          <a:p>
            <a:pPr hangingPunct="0"/>
            <a:r>
              <a:rPr lang="en-US" sz="1200" b="0" u="none" kern="1200" dirty="0" smtClean="0">
                <a:solidFill>
                  <a:schemeClr val="tx1"/>
                </a:solidFill>
                <a:effectLst/>
                <a:latin typeface="+mn-lt"/>
                <a:ea typeface="+mn-ea"/>
                <a:cs typeface="+mn-cs"/>
              </a:rPr>
              <a:t>Seen in His</a:t>
            </a:r>
            <a:r>
              <a:rPr lang="en-US" sz="1200" b="0" u="none" kern="1200" baseline="0" dirty="0" smtClean="0">
                <a:solidFill>
                  <a:schemeClr val="tx1"/>
                </a:solidFill>
                <a:effectLst/>
                <a:latin typeface="+mn-lt"/>
                <a:ea typeface="+mn-ea"/>
                <a:cs typeface="+mn-cs"/>
              </a:rPr>
              <a:t> blessings</a:t>
            </a:r>
          </a:p>
          <a:p>
            <a:pPr hangingPunct="0"/>
            <a:r>
              <a:rPr lang="en-US" sz="1200" b="0" u="none" kern="1200" baseline="0" dirty="0" smtClean="0">
                <a:solidFill>
                  <a:schemeClr val="tx1"/>
                </a:solidFill>
                <a:effectLst/>
                <a:latin typeface="+mn-lt"/>
                <a:ea typeface="+mn-ea"/>
                <a:cs typeface="+mn-cs"/>
              </a:rPr>
              <a:t>Seen in His </a:t>
            </a:r>
          </a:p>
          <a:p>
            <a:pPr hangingPunct="0"/>
            <a:endParaRPr lang="en-US" sz="1200" b="0" u="none" kern="1200" baseline="0" dirty="0" smtClean="0">
              <a:solidFill>
                <a:schemeClr val="tx1"/>
              </a:solidFill>
              <a:effectLst/>
              <a:latin typeface="+mn-lt"/>
              <a:ea typeface="+mn-ea"/>
              <a:cs typeface="+mn-cs"/>
            </a:endParaRPr>
          </a:p>
          <a:p>
            <a:pPr hangingPunct="0"/>
            <a:r>
              <a:rPr lang="en-US" sz="1200" b="0" u="none" kern="1200" baseline="0" dirty="0" smtClean="0">
                <a:solidFill>
                  <a:schemeClr val="tx1"/>
                </a:solidFill>
                <a:effectLst/>
                <a:latin typeface="+mn-lt"/>
                <a:ea typeface="+mn-ea"/>
                <a:cs typeface="+mn-cs"/>
                <a:sym typeface="Wingdings"/>
              </a:rPr>
              <a:t>  </a:t>
            </a:r>
            <a:r>
              <a:rPr lang="en-US" sz="1200" b="0" u="none" kern="1200" baseline="0" dirty="0" smtClean="0">
                <a:solidFill>
                  <a:schemeClr val="tx1"/>
                </a:solidFill>
                <a:effectLst/>
                <a:latin typeface="+mn-lt"/>
                <a:ea typeface="+mn-ea"/>
                <a:cs typeface="+mn-cs"/>
              </a:rPr>
              <a:t>Punishment? His moral goodness is seen in punishment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Punishment? – MORAL goodness – for does not do WRONG. </a:t>
            </a:r>
          </a:p>
          <a:p>
            <a:r>
              <a:rPr lang="en-US" dirty="0" smtClean="0"/>
              <a:t>Correction is GOOD, and when refused punishment is not only right but needful for OTHERS.</a:t>
            </a:r>
          </a:p>
          <a:p>
            <a:r>
              <a:rPr lang="en-US" dirty="0" smtClean="0"/>
              <a:t>WE, who are so limited in our moral attributes, viewpoints, </a:t>
            </a:r>
          </a:p>
          <a:p>
            <a:r>
              <a:rPr lang="en-US" dirty="0" smtClean="0"/>
              <a:t>we who are so limited in our knowledge of the whole of the situation, </a:t>
            </a:r>
          </a:p>
          <a:p>
            <a:r>
              <a:rPr lang="en-US" dirty="0" smtClean="0"/>
              <a:t>We who are inconsistent in our judgments, </a:t>
            </a:r>
          </a:p>
          <a:p>
            <a:r>
              <a:rPr lang="en-US" b="1" i="1" u="sng" dirty="0" smtClean="0"/>
              <a:t>HOW CAN WE STAND IN JUDGMENT UPON GOD IN SUCH THINGS?</a:t>
            </a:r>
          </a:p>
          <a:p>
            <a:endParaRPr lang="en-US" b="0" i="0" u="none" dirty="0" smtClean="0"/>
          </a:p>
          <a:p>
            <a:r>
              <a:rPr lang="en-US" b="0" i="0" u="none" dirty="0" smtClean="0">
                <a:sym typeface="Wingdings"/>
              </a:rPr>
              <a:t> Existence of EVIL ?</a:t>
            </a:r>
            <a:endParaRPr lang="en-US" b="0" i="0" u="none"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problem exists with noting that EVIL exists.</a:t>
            </a:r>
          </a:p>
          <a:p>
            <a:r>
              <a:rPr lang="en-US" dirty="0" smtClean="0"/>
              <a:t>Bad things happen to good people – WHY? </a:t>
            </a:r>
          </a:p>
          <a:p>
            <a:r>
              <a:rPr lang="en-US" dirty="0" smtClean="0"/>
              <a:t>God hasn’t abdicated his throne – for he WILL bring ALL in judgment.  </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Psalm 25:8 — </a:t>
            </a:r>
            <a:r>
              <a:rPr lang="en-US" sz="1200" b="1"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Good and upright is the Lord; therefore he instructs sinners in the way.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TRUST  1 Pet. 4:19</a:t>
            </a:r>
          </a:p>
          <a:p>
            <a:endParaRPr lang="en-US" dirty="0" smtClean="0"/>
          </a:p>
          <a:p>
            <a:r>
              <a:rPr lang="en-US" sz="1200" dirty="0" smtClean="0"/>
              <a:t>Therefore, those also who suffer according to the will of God shall entrust their souls to a faithful Creator in doing what is right.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215639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34:8 — </a:t>
            </a:r>
            <a:r>
              <a:rPr lang="en-US" sz="1200" b="1" kern="1200" baseline="30000" dirty="0" smtClean="0">
                <a:solidFill>
                  <a:schemeClr val="tx1"/>
                </a:solidFill>
                <a:effectLst/>
                <a:latin typeface="+mn-lt"/>
                <a:ea typeface="+mn-ea"/>
                <a:cs typeface="+mn-cs"/>
              </a:rPr>
              <a:t>8</a:t>
            </a:r>
            <a:r>
              <a:rPr lang="en-US" sz="1200" kern="1200" dirty="0" smtClean="0">
                <a:solidFill>
                  <a:schemeClr val="tx1"/>
                </a:solidFill>
                <a:effectLst/>
                <a:latin typeface="+mn-lt"/>
                <a:ea typeface="+mn-ea"/>
                <a:cs typeface="+mn-cs"/>
              </a:rPr>
              <a:t> Oh, taste and see that the Lord is good! Blessed is the man who takes refuge in him! [quoted in 1Pet. 2:3]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73:1 — </a:t>
            </a:r>
            <a:r>
              <a:rPr lang="en-US" sz="1200" b="1"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Truly God is good to Israel, to those who are pure in heart.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86:5 — </a:t>
            </a:r>
            <a:r>
              <a:rPr lang="en-US" sz="1200" b="1" kern="1200" baseline="300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For you, O Lord, are good and forgiving, abounding in steadfast love to all who call upon you.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100:5 — </a:t>
            </a:r>
            <a:r>
              <a:rPr lang="en-US" sz="1200" b="1" kern="1200" baseline="300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For the Lord is good; his steadfast love endures forever, and his faithfulness to all generations.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Psalm 106:1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106:1 — </a:t>
            </a:r>
            <a:r>
              <a:rPr lang="en-US" sz="1200" b="1"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Praise the Lord! Oh give thanks to the Lord, for he is good, for his steadfast love endures forever!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Psalm 107:1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107:1 — </a:t>
            </a:r>
            <a:r>
              <a:rPr lang="en-US" sz="1200" b="1" kern="1200" baseline="30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Oh give thanks to the Lord, for he is good, for his steadfast love endures forever!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Psa. 118:1;    Psa.</a:t>
            </a:r>
            <a:r>
              <a:rPr lang="en-US" sz="1200" kern="1200" baseline="0" dirty="0" smtClean="0">
                <a:solidFill>
                  <a:schemeClr val="tx1"/>
                </a:solidFill>
                <a:effectLst/>
                <a:latin typeface="+mn-lt"/>
                <a:ea typeface="+mn-ea"/>
                <a:cs typeface="+mn-cs"/>
              </a:rPr>
              <a:t> 118:29;   Psa. 136:1</a:t>
            </a:r>
          </a:p>
          <a:p>
            <a:r>
              <a:rPr lang="en-US" sz="1200" kern="1200" baseline="0" dirty="0" smtClean="0">
                <a:solidFill>
                  <a:schemeClr val="tx1"/>
                </a:solidFill>
                <a:effectLst/>
                <a:latin typeface="+mn-lt"/>
                <a:ea typeface="+mn-ea"/>
                <a:cs typeface="+mn-cs"/>
              </a:rPr>
              <a:t>1Chron. 16:34</a:t>
            </a:r>
          </a:p>
          <a:p>
            <a:r>
              <a:rPr lang="en-US" sz="1200" kern="1200" baseline="0" dirty="0" smtClean="0">
                <a:solidFill>
                  <a:schemeClr val="tx1"/>
                </a:solidFill>
                <a:effectLst/>
                <a:latin typeface="+mn-lt"/>
                <a:ea typeface="+mn-ea"/>
                <a:cs typeface="+mn-cs"/>
              </a:rPr>
              <a:t>2Chron. 5:13; 7:3</a:t>
            </a:r>
          </a:p>
          <a:p>
            <a:r>
              <a:rPr lang="en-US" sz="1200" kern="1200" baseline="0" dirty="0" smtClean="0">
                <a:solidFill>
                  <a:schemeClr val="tx1"/>
                </a:solidFill>
                <a:effectLst/>
                <a:latin typeface="+mn-lt"/>
                <a:ea typeface="+mn-ea"/>
                <a:cs typeface="+mn-cs"/>
                <a:sym typeface="Wingdings"/>
              </a:rPr>
              <a:t> Psalm 119:68</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247770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Psalm 119:68 — </a:t>
            </a:r>
            <a:r>
              <a:rPr lang="en-US" sz="1200" b="1" kern="1200" baseline="30000" dirty="0" smtClean="0">
                <a:solidFill>
                  <a:schemeClr val="tx1"/>
                </a:solidFill>
                <a:effectLst/>
                <a:latin typeface="+mn-lt"/>
                <a:ea typeface="+mn-ea"/>
                <a:cs typeface="+mn-cs"/>
              </a:rPr>
              <a:t>68</a:t>
            </a:r>
            <a:r>
              <a:rPr lang="en-US" sz="1200" kern="1200" dirty="0" smtClean="0">
                <a:solidFill>
                  <a:schemeClr val="tx1"/>
                </a:solidFill>
                <a:effectLst/>
                <a:latin typeface="+mn-lt"/>
                <a:ea typeface="+mn-ea"/>
                <a:cs typeface="+mn-cs"/>
              </a:rPr>
              <a:t> You are good and do good; teach me your statutes.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Ezra</a:t>
            </a:r>
            <a:r>
              <a:rPr lang="en-US" sz="1200" kern="1200" baseline="0" dirty="0" smtClean="0">
                <a:solidFill>
                  <a:schemeClr val="tx1"/>
                </a:solidFill>
                <a:effectLst/>
                <a:latin typeface="+mn-lt"/>
                <a:ea typeface="+mn-ea"/>
                <a:cs typeface="+mn-cs"/>
                <a:sym typeface="Wingdings"/>
              </a:rPr>
              <a:t> 8:22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24777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God is Good</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6600" dirty="0"/>
              <a:t>“The hand of our God is for good on all who seek him, and the power of his wrath is against all who forsake him.” </a:t>
            </a:r>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smtClean="0"/>
              <a:t>Ezra 8:22</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The Lord is good to those who wait for him, to the soul who seeks </a:t>
            </a:r>
            <a:r>
              <a:rPr lang="en-US" sz="7200" dirty="0" smtClean="0"/>
              <a:t>him.</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smtClean="0"/>
              <a:t>Lamentations 3:25</a:t>
            </a:r>
            <a:endParaRPr lang="en-US" dirty="0"/>
          </a:p>
        </p:txBody>
      </p:sp>
    </p:spTree>
    <p:extLst>
      <p:ext uri="{BB962C8B-B14F-4D97-AF65-F5344CB8AC3E}">
        <p14:creationId xmlns:p14="http://schemas.microsoft.com/office/powerpoint/2010/main" val="649618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047 - God Is So Good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extLst>
      <p:ext uri="{BB962C8B-B14F-4D97-AF65-F5344CB8AC3E}">
        <p14:creationId xmlns:p14="http://schemas.microsoft.com/office/powerpoint/2010/main" val="1573501170"/>
      </p:ext>
    </p:extLst>
  </p:cSld>
  <p:clrMapOvr>
    <a:masterClrMapping/>
  </p:clrMapOvr>
  <p:transition xmlns:p14="http://schemas.microsoft.com/office/powerpoint/2010/mai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Excellence</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374690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Moral</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374690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Benevolent</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374690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Desirable</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3746900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God’s</a:t>
            </a:r>
            <a:br>
              <a:rPr lang="en-US" sz="9600" dirty="0" smtClean="0"/>
            </a:br>
            <a:r>
              <a:rPr lang="en-US" sz="9600" dirty="0" smtClean="0"/>
              <a:t>Goodness</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2539816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Punishment ?</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437724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Evil ?</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437724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Good and upright is the Lord; therefore he instructs sinners in the way</a:t>
            </a:r>
            <a:r>
              <a:rPr lang="en-US" sz="7200" dirty="0" smtClean="0"/>
              <a:t>.</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25:</a:t>
            </a:r>
            <a:r>
              <a:rPr lang="en-US" dirty="0" smtClean="0"/>
              <a:t>8</a:t>
            </a:r>
            <a:endParaRPr lang="en-US" dirty="0"/>
          </a:p>
        </p:txBody>
      </p:sp>
    </p:spTree>
    <p:extLst>
      <p:ext uri="{BB962C8B-B14F-4D97-AF65-F5344CB8AC3E}">
        <p14:creationId xmlns:p14="http://schemas.microsoft.com/office/powerpoint/2010/main" val="1268557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43395" y="1"/>
            <a:ext cx="9000605" cy="6576304"/>
          </a:xfrm>
        </p:spPr>
        <p:txBody>
          <a:bodyPr/>
          <a:lstStyle/>
          <a:p>
            <a:r>
              <a:rPr lang="en-US" sz="6600" dirty="0"/>
              <a:t>those also who suffer according to the will of God shall entrust their souls to a faithful Creator in doing what is right</a:t>
            </a:r>
            <a:r>
              <a:rPr lang="en-US" sz="6600" dirty="0" smtClean="0"/>
              <a:t>.</a:t>
            </a:r>
            <a:br>
              <a:rPr lang="en-US" sz="6600" dirty="0" smtClean="0"/>
            </a:br>
            <a:r>
              <a:rPr lang="en-US" sz="6600" dirty="0" smtClean="0"/>
              <a:t>1 Pet. 4:19</a:t>
            </a:r>
            <a:endParaRPr lang="en-US" sz="6600" dirty="0"/>
          </a:p>
        </p:txBody>
      </p:sp>
    </p:spTree>
    <p:extLst>
      <p:ext uri="{BB962C8B-B14F-4D97-AF65-F5344CB8AC3E}">
        <p14:creationId xmlns:p14="http://schemas.microsoft.com/office/powerpoint/2010/main" val="28437724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4462" y="273539"/>
            <a:ext cx="8636000" cy="4943230"/>
          </a:xfrm>
        </p:spPr>
        <p:txBody>
          <a:bodyPr/>
          <a:lstStyle/>
          <a:p>
            <a:r>
              <a:rPr lang="en-US" sz="13800" dirty="0" smtClean="0"/>
              <a:t>Be GOOD!</a:t>
            </a:r>
            <a:endParaRPr lang="en-US" sz="13800" dirty="0"/>
          </a:p>
        </p:txBody>
      </p:sp>
      <p:sp>
        <p:nvSpPr>
          <p:cNvPr id="5" name="Subtitle 4"/>
          <p:cNvSpPr>
            <a:spLocks noGrp="1"/>
          </p:cNvSpPr>
          <p:nvPr>
            <p:ph type="subTitle" idx="1"/>
          </p:nvPr>
        </p:nvSpPr>
        <p:spPr>
          <a:xfrm>
            <a:off x="1" y="5451231"/>
            <a:ext cx="9144000" cy="1223108"/>
          </a:xfrm>
        </p:spPr>
        <p:txBody>
          <a:bodyPr/>
          <a:lstStyle/>
          <a:p>
            <a:endParaRPr lang="en-US" dirty="0"/>
          </a:p>
        </p:txBody>
      </p:sp>
    </p:spTree>
    <p:extLst>
      <p:ext uri="{BB962C8B-B14F-4D97-AF65-F5344CB8AC3E}">
        <p14:creationId xmlns:p14="http://schemas.microsoft.com/office/powerpoint/2010/main" val="2030826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4462" y="273539"/>
            <a:ext cx="8636000" cy="4943230"/>
          </a:xfrm>
        </p:spPr>
        <p:txBody>
          <a:bodyPr/>
          <a:lstStyle/>
          <a:p>
            <a:r>
              <a:rPr lang="en-US" sz="13800" dirty="0" smtClean="0"/>
              <a:t>Be GOOD!</a:t>
            </a:r>
            <a:endParaRPr lang="en-US" sz="13800" dirty="0"/>
          </a:p>
        </p:txBody>
      </p:sp>
      <p:sp>
        <p:nvSpPr>
          <p:cNvPr id="5" name="Subtitle 4"/>
          <p:cNvSpPr>
            <a:spLocks noGrp="1"/>
          </p:cNvSpPr>
          <p:nvPr>
            <p:ph type="subTitle" idx="1"/>
          </p:nvPr>
        </p:nvSpPr>
        <p:spPr>
          <a:xfrm>
            <a:off x="1" y="5451231"/>
            <a:ext cx="9144000" cy="1223108"/>
          </a:xfrm>
        </p:spPr>
        <p:txBody>
          <a:bodyPr/>
          <a:lstStyle/>
          <a:p>
            <a:endParaRPr lang="en-US" dirty="0"/>
          </a:p>
        </p:txBody>
      </p:sp>
    </p:spTree>
    <p:extLst>
      <p:ext uri="{BB962C8B-B14F-4D97-AF65-F5344CB8AC3E}">
        <p14:creationId xmlns:p14="http://schemas.microsoft.com/office/powerpoint/2010/main" val="202018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Oh, taste and see that the Lord is good! Blessed is the man who takes refuge in him! </a:t>
            </a:r>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34:8</a:t>
            </a:r>
            <a:endParaRPr lang="en-US" dirty="0"/>
          </a:p>
        </p:txBody>
      </p:sp>
    </p:spTree>
    <p:extLst>
      <p:ext uri="{BB962C8B-B14F-4D97-AF65-F5344CB8AC3E}">
        <p14:creationId xmlns:p14="http://schemas.microsoft.com/office/powerpoint/2010/main" val="242018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Truly God is good to Israel, to those who are pure in heart</a:t>
            </a:r>
            <a:r>
              <a:rPr lang="en-US" sz="7200" dirty="0" smtClean="0"/>
              <a:t>.</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73:1</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For you, O Lord, are good and forgiving, abounding in steadfast love to all who call upon </a:t>
            </a:r>
            <a:r>
              <a:rPr lang="en-US" sz="7200" dirty="0" smtClean="0"/>
              <a:t>you.</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86:5</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For the Lord is good; his steadfast love endures forever, and his faithfulness to all </a:t>
            </a:r>
            <a:r>
              <a:rPr lang="en-US" sz="7200" dirty="0" smtClean="0"/>
              <a:t>generations.</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100:5</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Praise the Lord! Oh give thanks to the Lord, for he is good, for his steadfast love endures forever</a:t>
            </a:r>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106:1</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Oh give thanks to the Lord, for he is good, for his steadfast love endures forever</a:t>
            </a:r>
            <a:r>
              <a:rPr lang="en-US" sz="7200" dirty="0" smtClean="0"/>
              <a:t>!</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107:1</a:t>
            </a:r>
            <a:endParaRPr lang="en-US" dirty="0"/>
          </a:p>
        </p:txBody>
      </p:sp>
    </p:spTree>
    <p:extLst>
      <p:ext uri="{BB962C8B-B14F-4D97-AF65-F5344CB8AC3E}">
        <p14:creationId xmlns:p14="http://schemas.microsoft.com/office/powerpoint/2010/main" val="221085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9" y="31681"/>
            <a:ext cx="8790609" cy="5360934"/>
          </a:xfrm>
        </p:spPr>
        <p:txBody>
          <a:bodyPr/>
          <a:lstStyle/>
          <a:p>
            <a:r>
              <a:rPr lang="en-US" sz="7200" dirty="0"/>
              <a:t>You are good and do good; teach me your </a:t>
            </a:r>
            <a:r>
              <a:rPr lang="en-US" sz="7200" dirty="0" smtClean="0"/>
              <a:t>statutes.</a:t>
            </a:r>
            <a:endParaRPr lang="en-US" sz="7200" dirty="0"/>
          </a:p>
        </p:txBody>
      </p:sp>
      <p:sp>
        <p:nvSpPr>
          <p:cNvPr id="3" name="Content Placeholder 2"/>
          <p:cNvSpPr>
            <a:spLocks noGrp="1"/>
          </p:cNvSpPr>
          <p:nvPr>
            <p:ph idx="1"/>
          </p:nvPr>
        </p:nvSpPr>
        <p:spPr>
          <a:xfrm>
            <a:off x="187739" y="5588000"/>
            <a:ext cx="8790609" cy="1133475"/>
          </a:xfrm>
        </p:spPr>
        <p:txBody>
          <a:bodyPr/>
          <a:lstStyle/>
          <a:p>
            <a:pPr marL="0" indent="0" algn="ctr">
              <a:buNone/>
            </a:pPr>
            <a:r>
              <a:rPr lang="en-US" dirty="0"/>
              <a:t>Psalm </a:t>
            </a:r>
            <a:r>
              <a:rPr lang="en-US" dirty="0" smtClean="0"/>
              <a:t>119:68</a:t>
            </a:r>
            <a:endParaRPr lang="en-US" dirty="0"/>
          </a:p>
        </p:txBody>
      </p:sp>
    </p:spTree>
    <p:extLst>
      <p:ext uri="{BB962C8B-B14F-4D97-AF65-F5344CB8AC3E}">
        <p14:creationId xmlns:p14="http://schemas.microsoft.com/office/powerpoint/2010/main" val="2210851734"/>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4014</TotalTime>
  <Words>570</Words>
  <Application>Microsoft Macintosh PowerPoint</Application>
  <PresentationFormat>On-screen Show (4:3)</PresentationFormat>
  <Paragraphs>143</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 Black </vt:lpstr>
      <vt:lpstr>God is Good</vt:lpstr>
      <vt:lpstr>Good and upright is the Lord; therefore he instructs sinners in the way.</vt:lpstr>
      <vt:lpstr>Oh, taste and see that the Lord is good! Blessed is the man who takes refuge in him! </vt:lpstr>
      <vt:lpstr>Truly God is good to Israel, to those who are pure in heart.</vt:lpstr>
      <vt:lpstr>For you, O Lord, are good and forgiving, abounding in steadfast love to all who call upon you.</vt:lpstr>
      <vt:lpstr>For the Lord is good; his steadfast love endures forever, and his faithfulness to all generations.</vt:lpstr>
      <vt:lpstr>Praise the Lord! Oh give thanks to the Lord, for he is good, for his steadfast love endures forever</vt:lpstr>
      <vt:lpstr>Oh give thanks to the Lord, for he is good, for his steadfast love endures forever!</vt:lpstr>
      <vt:lpstr>You are good and do good; teach me your statutes.</vt:lpstr>
      <vt:lpstr>“The hand of our God is for good on all who seek him, and the power of his wrath is against all who forsake him.” </vt:lpstr>
      <vt:lpstr>The Lord is good to those who wait for him, to the soul who seeks him.</vt:lpstr>
      <vt:lpstr>047 - God Is So Good - Title</vt:lpstr>
      <vt:lpstr>Excellence</vt:lpstr>
      <vt:lpstr>Moral</vt:lpstr>
      <vt:lpstr>Benevolent</vt:lpstr>
      <vt:lpstr>Desirable</vt:lpstr>
      <vt:lpstr>God’s Goodness</vt:lpstr>
      <vt:lpstr>Punishment ?</vt:lpstr>
      <vt:lpstr>Evil ?</vt:lpstr>
      <vt:lpstr>those also who suffer according to the will of God shall entrust their souls to a faithful Creator in doing what is right. 1 Pet. 4:19</vt:lpstr>
      <vt:lpstr>Be GOOD!</vt:lpstr>
      <vt:lpstr>PowerPoint Presentation</vt:lpstr>
      <vt:lpstr>Be GOOD!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39</cp:revision>
  <dcterms:created xsi:type="dcterms:W3CDTF">2014-01-26T20:19:07Z</dcterms:created>
  <dcterms:modified xsi:type="dcterms:W3CDTF">2015-04-02T02:08:14Z</dcterms:modified>
</cp:coreProperties>
</file>