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23" r:id="rId2"/>
    <p:sldId id="298" r:id="rId3"/>
    <p:sldId id="299" r:id="rId4"/>
    <p:sldId id="300" r:id="rId5"/>
    <p:sldId id="302" r:id="rId6"/>
    <p:sldId id="301" r:id="rId7"/>
    <p:sldId id="303" r:id="rId8"/>
    <p:sldId id="304" r:id="rId9"/>
    <p:sldId id="305" r:id="rId10"/>
    <p:sldId id="308" r:id="rId11"/>
    <p:sldId id="306" r:id="rId12"/>
    <p:sldId id="307" r:id="rId13"/>
    <p:sldId id="313" r:id="rId14"/>
    <p:sldId id="314" r:id="rId15"/>
    <p:sldId id="316" r:id="rId16"/>
    <p:sldId id="317" r:id="rId17"/>
    <p:sldId id="318" r:id="rId18"/>
    <p:sldId id="319" r:id="rId19"/>
    <p:sldId id="320" r:id="rId20"/>
    <p:sldId id="321" r:id="rId21"/>
    <p:sldId id="322" r:id="rId22"/>
    <p:sldId id="315" r:id="rId23"/>
    <p:sldId id="324" r:id="rId24"/>
    <p:sldId id="310" r:id="rId25"/>
    <p:sldId id="312" r:id="rId26"/>
    <p:sldId id="311" r:id="rId27"/>
    <p:sldId id="29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0" autoAdjust="0"/>
    <p:restoredTop sz="72727" autoAdjust="0"/>
  </p:normalViewPr>
  <p:slideViewPr>
    <p:cSldViewPr snapToGrid="0" snapToObjects="1">
      <p:cViewPr varScale="1">
        <p:scale>
          <a:sx n="105" d="100"/>
          <a:sy n="105" d="100"/>
        </p:scale>
        <p:origin x="-204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4/5/15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chapter that has been often preached on.</a:t>
            </a:r>
          </a:p>
          <a:p>
            <a:r>
              <a:rPr lang="en-US" baseline="0" dirty="0" smtClean="0"/>
              <a:t>Usually some pretty common points (all true – all needed)</a:t>
            </a:r>
          </a:p>
          <a:p>
            <a:r>
              <a:rPr lang="en-US" b="1" dirty="0" smtClean="0">
                <a:sym typeface="Wingdings"/>
              </a:rPr>
              <a:t> Satan is REAL… </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Jesus was tempted but did not sin. </a:t>
            </a:r>
            <a:r>
              <a:rPr lang="en-US" sz="1200" b="0" kern="1200" dirty="0" smtClean="0">
                <a:solidFill>
                  <a:schemeClr val="tx1"/>
                </a:solidFill>
                <a:latin typeface="+mn-lt"/>
                <a:ea typeface="+mn-ea"/>
                <a:cs typeface="+mn-cs"/>
              </a:rPr>
              <a:t> </a:t>
            </a:r>
          </a:p>
          <a:p>
            <a:r>
              <a:rPr lang="en-US" sz="1200" b="1" i="1" u="sng" kern="1200" dirty="0" smtClean="0">
                <a:solidFill>
                  <a:schemeClr val="tx1"/>
                </a:solidFill>
                <a:latin typeface="+mn-lt"/>
                <a:ea typeface="+mn-ea"/>
                <a:cs typeface="+mn-cs"/>
              </a:rPr>
              <a:t>Heb. 4:15</a:t>
            </a:r>
          </a:p>
          <a:p>
            <a:r>
              <a:rPr lang="en-US" sz="1200" b="0" kern="1200" dirty="0" smtClean="0">
                <a:solidFill>
                  <a:schemeClr val="tx1"/>
                </a:solidFill>
                <a:latin typeface="+mn-lt"/>
                <a:ea typeface="+mn-ea"/>
                <a:cs typeface="+mn-cs"/>
              </a:rPr>
              <a:t>Here – Temptation was in the very plan of God – Spirit led Him – circumstances contributed to occasion.</a:t>
            </a:r>
          </a:p>
          <a:p>
            <a:r>
              <a:rPr lang="en-US" sz="1200" b="0" kern="1200" dirty="0" smtClean="0">
                <a:solidFill>
                  <a:schemeClr val="tx1"/>
                </a:solidFill>
                <a:latin typeface="+mn-lt"/>
                <a:ea typeface="+mn-ea"/>
                <a:cs typeface="+mn-cs"/>
              </a:rPr>
              <a:t>AGENT – Satan. </a:t>
            </a:r>
          </a:p>
          <a:p>
            <a:r>
              <a:rPr lang="en-US" sz="1200" b="1" kern="1200" dirty="0" smtClean="0">
                <a:solidFill>
                  <a:schemeClr val="tx1"/>
                </a:solidFill>
                <a:latin typeface="+mn-lt"/>
                <a:ea typeface="+mn-ea"/>
                <a:cs typeface="+mn-cs"/>
              </a:rPr>
              <a:t>Being thus made complete</a:t>
            </a:r>
            <a:r>
              <a:rPr lang="en-US" sz="1200" b="0" kern="1200" dirty="0" smtClean="0">
                <a:solidFill>
                  <a:schemeClr val="tx1"/>
                </a:solidFill>
                <a:latin typeface="+mn-lt"/>
                <a:ea typeface="+mn-ea"/>
                <a:cs typeface="+mn-cs"/>
              </a:rPr>
              <a:t>, he became the author of eternal salvation unto all who obey Him. ARE you obeying Him?  </a:t>
            </a:r>
          </a:p>
          <a:p>
            <a:endParaRPr lang="en-US" sz="1200" b="0" kern="1200" dirty="0" smtClean="0">
              <a:solidFill>
                <a:schemeClr val="tx1"/>
              </a:solidFill>
              <a:latin typeface="+mn-lt"/>
              <a:ea typeface="+mn-ea"/>
              <a:cs typeface="+mn-cs"/>
            </a:endParaRPr>
          </a:p>
          <a:p>
            <a:pPr marL="171450" indent="-171450">
              <a:buFont typeface="Wingdings" charset="0"/>
              <a:buChar char="à"/>
            </a:pPr>
            <a:r>
              <a:rPr lang="en-US" sz="1200" b="1" kern="1200" dirty="0" smtClean="0">
                <a:solidFill>
                  <a:schemeClr val="tx1"/>
                </a:solidFill>
                <a:latin typeface="+mn-lt"/>
                <a:ea typeface="+mn-ea"/>
                <a:cs typeface="+mn-cs"/>
                <a:sym typeface="Wingdings"/>
              </a:rPr>
              <a:t>Use of scripture in resisting </a:t>
            </a:r>
          </a:p>
          <a:p>
            <a:pPr marL="171450" indent="-171450">
              <a:buFont typeface="Wingdings" charset="0"/>
              <a:buChar char="à"/>
            </a:pPr>
            <a:endParaRPr lang="en-US" sz="1200" b="1" kern="1200" dirty="0" smtClean="0">
              <a:solidFill>
                <a:schemeClr val="tx1"/>
              </a:solidFill>
              <a:latin typeface="+mn-lt"/>
              <a:ea typeface="+mn-ea"/>
              <a:cs typeface="+mn-cs"/>
              <a:sym typeface="Wingdings"/>
            </a:endParaRPr>
          </a:p>
          <a:p>
            <a:pPr marL="0" indent="0">
              <a:buFont typeface="Wingdings" charset="0"/>
              <a:buNone/>
            </a:pPr>
            <a:r>
              <a:rPr lang="en-US" sz="1200" dirty="0" smtClean="0"/>
              <a:t>For we do not have a high priest who is unable to sympathize with our weaknesses, but one who in every respect has been tempted as we are, yet without sin. </a:t>
            </a: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The scripture gives us the knowledge and ability to resist..</a:t>
            </a:r>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At each temptation, Jesus was able to quote the appropriate scripture. </a:t>
            </a:r>
          </a:p>
          <a:p>
            <a:r>
              <a:rPr lang="en-US" sz="1200" b="0" kern="1200" dirty="0" smtClean="0">
                <a:solidFill>
                  <a:schemeClr val="tx1"/>
                </a:solidFill>
                <a:latin typeface="+mn-lt"/>
                <a:ea typeface="+mn-ea"/>
                <a:cs typeface="+mn-cs"/>
              </a:rPr>
              <a:t>He had to know such BEFORE the occasion arose! </a:t>
            </a:r>
          </a:p>
          <a:p>
            <a:r>
              <a:rPr lang="en-US" sz="1200" b="0" kern="1200" dirty="0" smtClean="0">
                <a:solidFill>
                  <a:schemeClr val="tx1"/>
                </a:solidFill>
                <a:latin typeface="+mn-lt"/>
                <a:ea typeface="+mn-ea"/>
                <a:cs typeface="+mn-cs"/>
              </a:rPr>
              <a:t>He had taken the armor of truth and with it withstood the temptation. As Jesus did, so we must know and hold fast to God's truth.</a:t>
            </a: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sym typeface="Wingdings"/>
              </a:rPr>
              <a:t> OTHER aspects of this story that are not often brought out – but are needful for the story !  GOD IS… </a:t>
            </a: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God is</a:t>
            </a:r>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The whole story of the Bible is the story of God</a:t>
            </a:r>
          </a:p>
          <a:p>
            <a:r>
              <a:rPr lang="en-US" sz="1200" b="0" kern="1200" dirty="0" smtClean="0">
                <a:solidFill>
                  <a:schemeClr val="tx1"/>
                </a:solidFill>
                <a:latin typeface="+mn-lt"/>
                <a:ea typeface="+mn-ea"/>
                <a:cs typeface="+mn-cs"/>
              </a:rPr>
              <a:t>The whole story is about man’s relationship with God..  From Adam to Jesus… </a:t>
            </a:r>
          </a:p>
          <a:p>
            <a:r>
              <a:rPr lang="en-US" sz="1200" b="0" kern="1200" dirty="0" smtClean="0">
                <a:solidFill>
                  <a:schemeClr val="tx1"/>
                </a:solidFill>
                <a:latin typeface="+mn-lt"/>
                <a:ea typeface="+mn-ea"/>
                <a:cs typeface="+mn-cs"/>
              </a:rPr>
              <a:t>All aspects of God’s providing for not only the material needs, but the spiritual needs .. </a:t>
            </a:r>
          </a:p>
          <a:p>
            <a:r>
              <a:rPr lang="en-US" sz="1200" b="0" kern="1200" dirty="0" smtClean="0">
                <a:solidFill>
                  <a:schemeClr val="tx1"/>
                </a:solidFill>
                <a:latin typeface="+mn-lt"/>
                <a:ea typeface="+mn-ea"/>
                <a:cs typeface="+mn-cs"/>
              </a:rPr>
              <a:t>The promise. GOD will protect those who TRUST and RELY upon HIM… </a:t>
            </a:r>
          </a:p>
          <a:p>
            <a:r>
              <a:rPr lang="en-US" sz="1200" b="1" kern="1200" dirty="0" smtClean="0">
                <a:solidFill>
                  <a:schemeClr val="tx1"/>
                </a:solidFill>
                <a:latin typeface="+mn-lt"/>
                <a:ea typeface="+mn-ea"/>
                <a:cs typeface="+mn-cs"/>
                <a:sym typeface="Wingdings"/>
              </a:rPr>
              <a:t> The Father, Son, and HOLY SPIRIT</a:t>
            </a: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The</a:t>
            </a:r>
            <a:r>
              <a:rPr lang="en-US" sz="1200" b="1" kern="1200" baseline="0" dirty="0" smtClean="0">
                <a:solidFill>
                  <a:schemeClr val="tx1"/>
                </a:solidFill>
                <a:latin typeface="+mn-lt"/>
                <a:ea typeface="+mn-ea"/>
                <a:cs typeface="+mn-cs"/>
              </a:rPr>
              <a:t> DEITY – godhead – </a:t>
            </a:r>
          </a:p>
          <a:p>
            <a:r>
              <a:rPr lang="en-US" sz="1200" b="0" kern="1200" baseline="0" dirty="0" smtClean="0">
                <a:solidFill>
                  <a:schemeClr val="tx1"/>
                </a:solidFill>
                <a:latin typeface="+mn-lt"/>
                <a:ea typeface="+mn-ea"/>
                <a:cs typeface="+mn-cs"/>
              </a:rPr>
              <a:t>The HOLY Spirit – led Jesus into the wilderness</a:t>
            </a:r>
          </a:p>
          <a:p>
            <a:r>
              <a:rPr lang="en-US" sz="1200" b="0" kern="1200" baseline="0" dirty="0" smtClean="0">
                <a:solidFill>
                  <a:schemeClr val="tx1"/>
                </a:solidFill>
                <a:latin typeface="+mn-lt"/>
                <a:ea typeface="+mn-ea"/>
                <a:cs typeface="+mn-cs"/>
              </a:rPr>
              <a:t>The Father is spoken of, as usual in the NT, as GOD..  </a:t>
            </a:r>
          </a:p>
          <a:p>
            <a:r>
              <a:rPr lang="en-US" sz="1200" b="0" kern="1200" baseline="0" dirty="0" smtClean="0">
                <a:solidFill>
                  <a:schemeClr val="tx1"/>
                </a:solidFill>
                <a:latin typeface="+mn-lt"/>
                <a:ea typeface="+mn-ea"/>
                <a:cs typeface="+mn-cs"/>
              </a:rPr>
              <a:t>Jesus is the one in the flesh… </a:t>
            </a:r>
          </a:p>
          <a:p>
            <a:endParaRPr lang="en-US" sz="1200" b="1"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sym typeface="Wingdings"/>
              </a:rPr>
              <a:t> God is to be worshiped / served</a:t>
            </a: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God is to be worshiped</a:t>
            </a:r>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Again quote from </a:t>
            </a:r>
            <a:r>
              <a:rPr lang="en-US" sz="1200" b="0" kern="1200" dirty="0" err="1" smtClean="0">
                <a:solidFill>
                  <a:schemeClr val="tx1"/>
                </a:solidFill>
                <a:latin typeface="+mn-lt"/>
                <a:ea typeface="+mn-ea"/>
                <a:cs typeface="+mn-cs"/>
              </a:rPr>
              <a:t>Deut</a:t>
            </a:r>
            <a:r>
              <a:rPr lang="en-US" sz="1200" b="0" kern="1200" dirty="0" smtClean="0">
                <a:solidFill>
                  <a:schemeClr val="tx1"/>
                </a:solidFill>
                <a:latin typeface="+mn-lt"/>
                <a:ea typeface="+mn-ea"/>
                <a:cs typeface="+mn-cs"/>
              </a:rPr>
              <a:t>…  </a:t>
            </a:r>
          </a:p>
          <a:p>
            <a:r>
              <a:rPr lang="en-US" sz="1200" b="0" kern="1200" dirty="0" smtClean="0">
                <a:solidFill>
                  <a:schemeClr val="tx1"/>
                </a:solidFill>
                <a:latin typeface="+mn-lt"/>
                <a:ea typeface="+mn-ea"/>
                <a:cs typeface="+mn-cs"/>
              </a:rPr>
              <a:t>God DESIRES – John 4:24…</a:t>
            </a:r>
          </a:p>
          <a:p>
            <a:r>
              <a:rPr lang="en-US" sz="1200" b="0" kern="1200" dirty="0" smtClean="0">
                <a:solidFill>
                  <a:schemeClr val="tx1"/>
                </a:solidFill>
                <a:latin typeface="+mn-lt"/>
                <a:ea typeface="+mn-ea"/>
                <a:cs typeface="+mn-cs"/>
              </a:rPr>
              <a:t>Worship is at</a:t>
            </a:r>
            <a:r>
              <a:rPr lang="en-US" sz="1200" b="0" kern="1200" baseline="0" dirty="0" smtClean="0">
                <a:solidFill>
                  <a:schemeClr val="tx1"/>
                </a:solidFill>
                <a:latin typeface="+mn-lt"/>
                <a:ea typeface="+mn-ea"/>
                <a:cs typeface="+mn-cs"/>
              </a:rPr>
              <a:t> the heart of our relationship – </a:t>
            </a:r>
          </a:p>
          <a:p>
            <a:r>
              <a:rPr lang="en-US" sz="1200" b="0" kern="1200" baseline="0" dirty="0" smtClean="0">
                <a:solidFill>
                  <a:schemeClr val="tx1"/>
                </a:solidFill>
                <a:latin typeface="+mn-lt"/>
                <a:ea typeface="+mn-ea"/>
                <a:cs typeface="+mn-cs"/>
              </a:rPr>
              <a:t>THE DANGER – is anything that replaces God..  </a:t>
            </a:r>
          </a:p>
          <a:p>
            <a:r>
              <a:rPr lang="en-US" sz="1200" b="0" kern="1200" baseline="0" dirty="0" smtClean="0">
                <a:solidFill>
                  <a:schemeClr val="tx1"/>
                </a:solidFill>
                <a:latin typeface="+mn-lt"/>
                <a:ea typeface="+mn-ea"/>
                <a:cs typeface="+mn-cs"/>
                <a:sym typeface="Wingdings"/>
              </a:rPr>
              <a:t>  hence, God ALONE is to be worshiped</a:t>
            </a: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God ALONE is to be worshiped</a:t>
            </a:r>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Cannot serve God AND MAMMON – </a:t>
            </a:r>
          </a:p>
          <a:p>
            <a:r>
              <a:rPr lang="en-US" sz="1200" b="0" kern="1200" dirty="0" err="1" smtClean="0">
                <a:solidFill>
                  <a:schemeClr val="tx1"/>
                </a:solidFill>
                <a:latin typeface="+mn-lt"/>
                <a:ea typeface="+mn-ea"/>
                <a:cs typeface="+mn-cs"/>
              </a:rPr>
              <a:t>Coveteousness</a:t>
            </a:r>
            <a:r>
              <a:rPr lang="en-US" sz="1200" b="0" kern="1200" dirty="0" smtClean="0">
                <a:solidFill>
                  <a:schemeClr val="tx1"/>
                </a:solidFill>
                <a:latin typeface="+mn-lt"/>
                <a:ea typeface="+mn-ea"/>
                <a:cs typeface="+mn-cs"/>
              </a:rPr>
              <a:t> is idolatry (Col. 3:5).. </a:t>
            </a:r>
          </a:p>
          <a:p>
            <a:r>
              <a:rPr lang="en-US" sz="1200" b="0" kern="1200" dirty="0" smtClean="0">
                <a:solidFill>
                  <a:schemeClr val="tx1"/>
                </a:solidFill>
                <a:latin typeface="+mn-lt"/>
                <a:ea typeface="+mn-ea"/>
                <a:cs typeface="+mn-cs"/>
              </a:rPr>
              <a:t>SELF? …  </a:t>
            </a:r>
          </a:p>
          <a:p>
            <a:r>
              <a:rPr lang="en-US" sz="1200" b="0" kern="1200" dirty="0" smtClean="0">
                <a:solidFill>
                  <a:schemeClr val="tx1"/>
                </a:solidFill>
                <a:latin typeface="+mn-lt"/>
                <a:ea typeface="+mn-ea"/>
                <a:cs typeface="+mn-cs"/>
                <a:sym typeface="Wingdings"/>
              </a:rPr>
              <a:t> God commands Angels</a:t>
            </a: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God Commands Angels</a:t>
            </a:r>
          </a:p>
          <a:p>
            <a:r>
              <a:rPr lang="en-US" sz="1200" b="1" kern="1200" dirty="0" smtClean="0">
                <a:solidFill>
                  <a:schemeClr val="tx1"/>
                </a:solidFill>
                <a:latin typeface="+mn-lt"/>
                <a:ea typeface="+mn-ea"/>
                <a:cs typeface="+mn-cs"/>
              </a:rPr>
              <a:t>There ARE angels – a whole spiritual realm – unseen, unheard – but real.</a:t>
            </a:r>
          </a:p>
          <a:p>
            <a:r>
              <a:rPr lang="en-US" sz="1200" b="0" kern="1200" dirty="0" smtClean="0">
                <a:solidFill>
                  <a:schemeClr val="tx1"/>
                </a:solidFill>
                <a:latin typeface="+mn-lt"/>
                <a:ea typeface="+mn-ea"/>
                <a:cs typeface="+mn-cs"/>
              </a:rPr>
              <a:t>They are HIS angels .</a:t>
            </a:r>
          </a:p>
          <a:p>
            <a:r>
              <a:rPr lang="en-US" sz="1200" b="0" kern="1200" dirty="0" smtClean="0">
                <a:solidFill>
                  <a:schemeClr val="tx1"/>
                </a:solidFill>
                <a:latin typeface="+mn-lt"/>
                <a:ea typeface="+mn-ea"/>
                <a:cs typeface="+mn-cs"/>
              </a:rPr>
              <a:t>They are his agents to accomplish</a:t>
            </a:r>
            <a:r>
              <a:rPr lang="en-US" sz="1200" b="0" kern="1200" baseline="0" dirty="0" smtClean="0">
                <a:solidFill>
                  <a:schemeClr val="tx1"/>
                </a:solidFill>
                <a:latin typeface="+mn-lt"/>
                <a:ea typeface="+mn-ea"/>
                <a:cs typeface="+mn-cs"/>
              </a:rPr>
              <a:t> things in this world</a:t>
            </a:r>
          </a:p>
          <a:p>
            <a:r>
              <a:rPr lang="en-US" sz="1200" b="0" kern="1200" baseline="0" dirty="0" smtClean="0">
                <a:solidFill>
                  <a:schemeClr val="tx1"/>
                </a:solidFill>
                <a:latin typeface="+mn-lt"/>
                <a:ea typeface="+mn-ea"/>
                <a:cs typeface="+mn-cs"/>
              </a:rPr>
              <a:t>‘thy will be done, on earth as it is in heaven!...  </a:t>
            </a:r>
          </a:p>
          <a:p>
            <a:r>
              <a:rPr lang="en-US" sz="1200" b="0" kern="1200" baseline="0" dirty="0" smtClean="0">
                <a:solidFill>
                  <a:schemeClr val="tx1"/>
                </a:solidFill>
                <a:latin typeface="+mn-lt"/>
                <a:ea typeface="+mn-ea"/>
                <a:cs typeface="+mn-cs"/>
              </a:rPr>
              <a:t>They DID come and minister unto Jesus !...  </a:t>
            </a:r>
          </a:p>
          <a:p>
            <a:endParaRPr lang="en-US" sz="1200" b="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sym typeface="Wingdings"/>
              </a:rPr>
              <a:t> God HAS SPOKEN</a:t>
            </a: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God HAS spoken</a:t>
            </a:r>
          </a:p>
          <a:p>
            <a:r>
              <a:rPr lang="en-US" sz="1200" b="0" kern="1200" dirty="0" smtClean="0">
                <a:solidFill>
                  <a:schemeClr val="tx1"/>
                </a:solidFill>
                <a:latin typeface="+mn-lt"/>
                <a:ea typeface="+mn-ea"/>
                <a:cs typeface="+mn-cs"/>
              </a:rPr>
              <a:t>As with Eve, the temptation revolves around what God has SAID.</a:t>
            </a:r>
          </a:p>
          <a:p>
            <a:r>
              <a:rPr lang="en-US" sz="1200" b="0" kern="1200" dirty="0" smtClean="0">
                <a:solidFill>
                  <a:schemeClr val="tx1"/>
                </a:solidFill>
                <a:latin typeface="+mn-lt"/>
                <a:ea typeface="+mn-ea"/>
                <a:cs typeface="+mn-cs"/>
              </a:rPr>
              <a:t>Will you TRUST God’s word? Or change, pervert, ignore, misapply, reject…  </a:t>
            </a:r>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sym typeface="Wingdings"/>
              </a:rPr>
              <a:t> God’s word is written</a:t>
            </a: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God’s word is written</a:t>
            </a:r>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It is written - …   </a:t>
            </a:r>
          </a:p>
          <a:p>
            <a:r>
              <a:rPr lang="en-US" sz="1200" b="0" kern="1200" dirty="0" smtClean="0">
                <a:solidFill>
                  <a:schemeClr val="tx1"/>
                </a:solidFill>
                <a:latin typeface="+mn-lt"/>
                <a:ea typeface="+mn-ea"/>
                <a:cs typeface="+mn-cs"/>
              </a:rPr>
              <a:t>They quote from what is written – </a:t>
            </a:r>
          </a:p>
          <a:p>
            <a:r>
              <a:rPr lang="en-US" sz="1200" b="1" kern="1200" dirty="0" smtClean="0">
                <a:solidFill>
                  <a:schemeClr val="tx1"/>
                </a:solidFill>
                <a:latin typeface="+mn-lt"/>
                <a:ea typeface="+mn-ea"/>
                <a:cs typeface="+mn-cs"/>
                <a:sym typeface="Wingdings"/>
              </a:rPr>
              <a:t> Preserved!</a:t>
            </a:r>
            <a:endParaRPr lang="en-US" sz="1200" b="1" kern="1200" dirty="0" smtClean="0">
              <a:solidFill>
                <a:schemeClr val="tx1"/>
              </a:solidFill>
              <a:latin typeface="+mn-lt"/>
              <a:ea typeface="+mn-ea"/>
              <a:cs typeface="+mn-cs"/>
            </a:endParaRPr>
          </a:p>
          <a:p>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God’s Written</a:t>
            </a:r>
            <a:r>
              <a:rPr lang="en-US" sz="1200" b="1" kern="1200" baseline="0" dirty="0" smtClean="0">
                <a:solidFill>
                  <a:schemeClr val="tx1"/>
                </a:solidFill>
                <a:latin typeface="+mn-lt"/>
                <a:ea typeface="+mn-ea"/>
                <a:cs typeface="+mn-cs"/>
              </a:rPr>
              <a:t> Word has been preserved</a:t>
            </a:r>
            <a:endParaRPr lang="en-US" sz="1200" b="0" kern="1200" baseline="0" dirty="0" smtClean="0">
              <a:solidFill>
                <a:schemeClr val="tx1"/>
              </a:solidFill>
              <a:latin typeface="+mn-lt"/>
              <a:ea typeface="+mn-ea"/>
              <a:cs typeface="+mn-cs"/>
            </a:endParaRPr>
          </a:p>
          <a:p>
            <a:r>
              <a:rPr lang="en-US" sz="1200" b="0" kern="1200" baseline="0" dirty="0" smtClean="0">
                <a:solidFill>
                  <a:schemeClr val="tx1"/>
                </a:solidFill>
                <a:latin typeface="+mn-lt"/>
                <a:ea typeface="+mn-ea"/>
                <a:cs typeface="+mn-cs"/>
              </a:rPr>
              <a:t>THOUGH the original writings long gone by Jesus day – still God’s word</a:t>
            </a:r>
          </a:p>
          <a:p>
            <a:r>
              <a:rPr lang="en-US" sz="1200" b="0" kern="1200" baseline="0" dirty="0" smtClean="0">
                <a:solidFill>
                  <a:schemeClr val="tx1"/>
                </a:solidFill>
                <a:latin typeface="+mn-lt"/>
                <a:ea typeface="+mn-ea"/>
                <a:cs typeface="+mn-cs"/>
              </a:rPr>
              <a:t>THOUGH translated..  </a:t>
            </a:r>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Quotes</a:t>
            </a:r>
            <a:r>
              <a:rPr lang="en-US" sz="1200" b="0" kern="1200" baseline="0" dirty="0" smtClean="0">
                <a:solidFill>
                  <a:schemeClr val="tx1"/>
                </a:solidFill>
                <a:latin typeface="+mn-lt"/>
                <a:ea typeface="+mn-ea"/>
                <a:cs typeface="+mn-cs"/>
              </a:rPr>
              <a:t> are from LXX, yet STILL the Word of God.. </a:t>
            </a: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Jesus – ‘the engrafted word’ – meditate upon this, memorize, </a:t>
            </a:r>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The Devil is REAL </a:t>
            </a:r>
            <a:r>
              <a:rPr lang="en-US" sz="1200" b="0" kern="1200" dirty="0" smtClean="0">
                <a:solidFill>
                  <a:schemeClr val="tx1"/>
                </a:solidFill>
                <a:latin typeface="+mn-lt"/>
                <a:ea typeface="+mn-ea"/>
                <a:cs typeface="+mn-cs"/>
              </a:rPr>
              <a:t>- a being, thought, knowledge, will, -- and evil. </a:t>
            </a:r>
          </a:p>
          <a:p>
            <a:r>
              <a:rPr lang="en-US" sz="1200" b="0" kern="1200" dirty="0" smtClean="0">
                <a:solidFill>
                  <a:schemeClr val="tx1"/>
                </a:solidFill>
                <a:latin typeface="+mn-lt"/>
                <a:ea typeface="+mn-ea"/>
                <a:cs typeface="+mn-cs"/>
              </a:rPr>
              <a:t>Jesus – </a:t>
            </a:r>
          </a:p>
          <a:p>
            <a:r>
              <a:rPr lang="en-US" sz="1200" b="0" kern="1200" dirty="0" smtClean="0">
                <a:solidFill>
                  <a:schemeClr val="tx1"/>
                </a:solidFill>
                <a:latin typeface="+mn-lt"/>
                <a:ea typeface="+mn-ea"/>
                <a:cs typeface="+mn-cs"/>
              </a:rPr>
              <a:t>Paul – </a:t>
            </a:r>
          </a:p>
          <a:p>
            <a:r>
              <a:rPr lang="en-US" sz="1200" b="0" kern="1200" dirty="0" smtClean="0">
                <a:solidFill>
                  <a:schemeClr val="tx1"/>
                </a:solidFill>
                <a:latin typeface="+mn-lt"/>
                <a:ea typeface="+mn-ea"/>
                <a:cs typeface="+mn-cs"/>
              </a:rPr>
              <a:t>Peter – resist the devil – </a:t>
            </a:r>
          </a:p>
          <a:p>
            <a:r>
              <a:rPr lang="en-US" sz="1200" b="0" kern="1200" dirty="0" smtClean="0">
                <a:solidFill>
                  <a:schemeClr val="tx1"/>
                </a:solidFill>
                <a:latin typeface="+mn-lt"/>
                <a:ea typeface="+mn-ea"/>
                <a:cs typeface="+mn-cs"/>
              </a:rPr>
              <a:t>John – Rev. 12:   …  </a:t>
            </a:r>
          </a:p>
          <a:p>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sym typeface="Wingdings"/>
              </a:rPr>
              <a:t></a:t>
            </a:r>
            <a:r>
              <a:rPr lang="tr-TR" sz="1200" b="1" kern="1200" dirty="0" smtClean="0">
                <a:solidFill>
                  <a:schemeClr val="tx1"/>
                </a:solidFill>
                <a:latin typeface="+mn-lt"/>
                <a:ea typeface="+mn-ea"/>
                <a:cs typeface="+mn-cs"/>
              </a:rPr>
              <a:t>	</a:t>
            </a:r>
            <a:r>
              <a:rPr lang="tr-TR" sz="1200" b="1" kern="1200" dirty="0" err="1" smtClean="0">
                <a:solidFill>
                  <a:schemeClr val="tx1"/>
                </a:solidFill>
                <a:latin typeface="+mn-lt"/>
                <a:ea typeface="+mn-ea"/>
                <a:cs typeface="+mn-cs"/>
              </a:rPr>
              <a:t>Devil</a:t>
            </a:r>
            <a:r>
              <a:rPr lang="tr-TR" sz="1200" b="1" kern="1200" dirty="0" smtClean="0">
                <a:solidFill>
                  <a:schemeClr val="tx1"/>
                </a:solidFill>
                <a:latin typeface="+mn-lt"/>
                <a:ea typeface="+mn-ea"/>
                <a:cs typeface="+mn-cs"/>
              </a:rPr>
              <a:t> - 1, 5, 8, 11</a:t>
            </a:r>
          </a:p>
          <a:p>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prone</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to</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slander</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slanderous</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accusing</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falsely</a:t>
            </a:r>
            <a:r>
              <a:rPr lang="tr-TR" sz="1200" b="0" kern="1200" dirty="0" smtClean="0">
                <a:solidFill>
                  <a:schemeClr val="tx1"/>
                </a:solidFill>
                <a:latin typeface="+mn-lt"/>
                <a:ea typeface="+mn-ea"/>
                <a:cs typeface="+mn-cs"/>
              </a:rPr>
              <a:t>. 	</a:t>
            </a:r>
          </a:p>
          <a:p>
            <a:r>
              <a:rPr lang="tr-TR" sz="1200" b="0" kern="1200" dirty="0" smtClean="0">
                <a:solidFill>
                  <a:schemeClr val="tx1"/>
                </a:solidFill>
                <a:latin typeface="+mn-lt"/>
                <a:ea typeface="+mn-ea"/>
                <a:cs typeface="+mn-cs"/>
              </a:rPr>
              <a:t>	</a:t>
            </a:r>
          </a:p>
          <a:p>
            <a:endParaRPr lang="tr-TR" sz="1200" b="0" kern="1200" dirty="0" smtClean="0">
              <a:solidFill>
                <a:schemeClr val="tx1"/>
              </a:solidFill>
              <a:latin typeface="+mn-lt"/>
              <a:ea typeface="+mn-ea"/>
              <a:cs typeface="+mn-cs"/>
            </a:endParaRPr>
          </a:p>
          <a:p>
            <a:endParaRPr lang="tr-TR" sz="1200" b="0" kern="1200" dirty="0" smtClean="0">
              <a:solidFill>
                <a:schemeClr val="tx1"/>
              </a:solidFill>
              <a:latin typeface="+mn-lt"/>
              <a:ea typeface="+mn-ea"/>
              <a:cs typeface="+mn-cs"/>
            </a:endParaRPr>
          </a:p>
          <a:p>
            <a:endParaRPr lang="tr-TR" sz="1200" b="0" kern="1200" dirty="0" smtClean="0">
              <a:solidFill>
                <a:schemeClr val="tx1"/>
              </a:solidFill>
              <a:latin typeface="+mn-lt"/>
              <a:ea typeface="+mn-ea"/>
              <a:cs typeface="+mn-cs"/>
            </a:endParaRPr>
          </a:p>
          <a:p>
            <a:endParaRPr lang="tr-TR" sz="1200" b="0" kern="1200" dirty="0" smtClean="0">
              <a:solidFill>
                <a:schemeClr val="tx1"/>
              </a:solidFill>
              <a:latin typeface="+mn-lt"/>
              <a:ea typeface="+mn-ea"/>
              <a:cs typeface="+mn-cs"/>
            </a:endParaRPr>
          </a:p>
          <a:p>
            <a:r>
              <a:rPr lang="tr-TR" sz="1200" b="0" kern="1200" dirty="0" err="1" smtClean="0">
                <a:solidFill>
                  <a:schemeClr val="tx1"/>
                </a:solidFill>
                <a:latin typeface="+mn-lt"/>
                <a:ea typeface="+mn-ea"/>
                <a:cs typeface="+mn-cs"/>
              </a:rPr>
              <a:t>the</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tempter</a:t>
            </a:r>
            <a:r>
              <a:rPr lang="tr-TR" sz="1200" b="0" kern="1200" dirty="0" smtClean="0">
                <a:solidFill>
                  <a:schemeClr val="tx1"/>
                </a:solidFill>
                <a:latin typeface="+mn-lt"/>
                <a:ea typeface="+mn-ea"/>
                <a:cs typeface="+mn-cs"/>
              </a:rPr>
              <a:t> - 3</a:t>
            </a:r>
          </a:p>
          <a:p>
            <a:r>
              <a:rPr lang="tr-TR" sz="1200" b="0" kern="1200" dirty="0" smtClean="0">
                <a:solidFill>
                  <a:schemeClr val="tx1"/>
                </a:solidFill>
                <a:latin typeface="+mn-lt"/>
                <a:ea typeface="+mn-ea"/>
                <a:cs typeface="+mn-cs"/>
              </a:rPr>
              <a:t>	Satan - 10</a:t>
            </a:r>
          </a:p>
          <a:p>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adversary</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one</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who</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opposes</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another</a:t>
            </a:r>
            <a:r>
              <a:rPr lang="tr-TR" sz="1200" b="0" kern="1200" dirty="0" smtClean="0">
                <a:solidFill>
                  <a:schemeClr val="tx1"/>
                </a:solidFill>
                <a:latin typeface="+mn-lt"/>
                <a:ea typeface="+mn-ea"/>
                <a:cs typeface="+mn-cs"/>
              </a:rPr>
              <a:t> in </a:t>
            </a:r>
            <a:r>
              <a:rPr lang="tr-TR" sz="1200" b="0" kern="1200" dirty="0" err="1" smtClean="0">
                <a:solidFill>
                  <a:schemeClr val="tx1"/>
                </a:solidFill>
                <a:latin typeface="+mn-lt"/>
                <a:ea typeface="+mn-ea"/>
                <a:cs typeface="+mn-cs"/>
              </a:rPr>
              <a:t>purpose</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or</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act</a:t>
            </a:r>
            <a:r>
              <a:rPr lang="tr-TR" sz="1200" b="0" kern="120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6084137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God’s Word is to b LIVED</a:t>
            </a:r>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Quoting but NOT DOING is sin..  </a:t>
            </a:r>
          </a:p>
          <a:p>
            <a:r>
              <a:rPr lang="en-US" sz="1200" b="0" kern="1200" dirty="0" smtClean="0">
                <a:solidFill>
                  <a:schemeClr val="tx1"/>
                </a:solidFill>
                <a:latin typeface="+mn-lt"/>
                <a:ea typeface="+mn-ea"/>
                <a:cs typeface="+mn-cs"/>
              </a:rPr>
              <a:t>EVERY word – not just the ‘big things’ – cp. Matt. 23:     </a:t>
            </a:r>
          </a:p>
          <a:p>
            <a:r>
              <a:rPr lang="en-US" sz="1200" b="0" kern="1200" dirty="0" smtClean="0">
                <a:solidFill>
                  <a:schemeClr val="tx1"/>
                </a:solidFill>
                <a:latin typeface="+mn-lt"/>
                <a:ea typeface="+mn-ea"/>
                <a:cs typeface="+mn-cs"/>
              </a:rPr>
              <a:t>  this NOT LEFT UNDONE… </a:t>
            </a:r>
          </a:p>
          <a:p>
            <a:r>
              <a:rPr lang="en-US" sz="1200" b="0" kern="1200" dirty="0" smtClean="0">
                <a:solidFill>
                  <a:schemeClr val="tx1"/>
                </a:solidFill>
                <a:latin typeface="+mn-lt"/>
                <a:ea typeface="+mn-ea"/>
                <a:cs typeface="+mn-cs"/>
              </a:rPr>
              <a:t>Trust God in our daily living! </a:t>
            </a: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sym typeface="Wingdings"/>
              </a:rPr>
              <a:t> Jesus is</a:t>
            </a:r>
            <a:r>
              <a:rPr lang="en-US" sz="1200" b="0" kern="1200" baseline="0" dirty="0" smtClean="0">
                <a:solidFill>
                  <a:schemeClr val="tx1"/>
                </a:solidFill>
                <a:latin typeface="+mn-lt"/>
                <a:ea typeface="+mn-ea"/>
                <a:cs typeface="+mn-cs"/>
                <a:sym typeface="Wingdings"/>
              </a:rPr>
              <a:t> the Son of God…  </a:t>
            </a: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SON of God - </a:t>
            </a:r>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God said so at baptism - </a:t>
            </a:r>
            <a:r>
              <a:rPr lang="en-US" sz="1200" b="0" kern="1200" dirty="0" err="1" smtClean="0">
                <a:solidFill>
                  <a:schemeClr val="tx1"/>
                </a:solidFill>
                <a:latin typeface="+mn-lt"/>
                <a:ea typeface="+mn-ea"/>
                <a:cs typeface="+mn-cs"/>
              </a:rPr>
              <a:t>ch.</a:t>
            </a:r>
            <a:r>
              <a:rPr lang="en-US" sz="1200" b="0" kern="1200" dirty="0" smtClean="0">
                <a:solidFill>
                  <a:schemeClr val="tx1"/>
                </a:solidFill>
                <a:latin typeface="+mn-lt"/>
                <a:ea typeface="+mn-ea"/>
                <a:cs typeface="+mn-cs"/>
              </a:rPr>
              <a:t> 3</a:t>
            </a:r>
          </a:p>
          <a:p>
            <a:r>
              <a:rPr lang="en-US" sz="1200" b="0" kern="1200" dirty="0" smtClean="0">
                <a:solidFill>
                  <a:schemeClr val="tx1"/>
                </a:solidFill>
                <a:latin typeface="+mn-lt"/>
                <a:ea typeface="+mn-ea"/>
                <a:cs typeface="+mn-cs"/>
              </a:rPr>
              <a:t>Satan NOW affirms..  3, 6,</a:t>
            </a:r>
          </a:p>
          <a:p>
            <a:r>
              <a:rPr lang="en-US" sz="1200" dirty="0" smtClean="0"/>
              <a:t>Like verse 6, this is a FIRST CLASS CONDITIONAL SENTENCE which is assumed to be true, at least from the point of view of the author; therefore, it should be translated “since” (instead of “if”) for English readers. Satan is not doubting Jesus’ </a:t>
            </a:r>
            <a:r>
              <a:rPr lang="en-US" sz="1200" dirty="0" err="1" smtClean="0"/>
              <a:t>Messiahship</a:t>
            </a:r>
            <a:r>
              <a:rPr lang="en-US" sz="1200" dirty="0" smtClean="0"/>
              <a:t> but was tempting Him to misuse or abuse His Messianic powers.  [Utley, Matt.] </a:t>
            </a:r>
          </a:p>
          <a:p>
            <a:endParaRPr lang="en-US" sz="1200" dirty="0" smtClean="0"/>
          </a:p>
          <a:p>
            <a:r>
              <a:rPr lang="en-US" sz="1200" dirty="0" smtClean="0"/>
              <a:t>The miracles CONFIRMED – John 20:30-31,</a:t>
            </a:r>
          </a:p>
          <a:p>
            <a:r>
              <a:rPr lang="en-US" sz="1200" dirty="0" smtClean="0"/>
              <a:t>YET that at the heart of the temptation of stone to bread! </a:t>
            </a:r>
          </a:p>
          <a:p>
            <a:r>
              <a:rPr lang="en-US" sz="1200" dirty="0" smtClean="0"/>
              <a:t>The WAY to </a:t>
            </a:r>
            <a:r>
              <a:rPr lang="en-US" sz="1200" dirty="0" err="1" smtClean="0"/>
              <a:t>messiahship</a:t>
            </a:r>
            <a:r>
              <a:rPr lang="en-US" sz="1200" dirty="0" smtClean="0"/>
              <a:t>, the plan of God – faithfulness unto God / WORD….  </a:t>
            </a:r>
          </a:p>
          <a:p>
            <a:endParaRPr lang="en-US" sz="1200" dirty="0" smtClean="0"/>
          </a:p>
          <a:p>
            <a:r>
              <a:rPr lang="en-US" sz="1200" b="0" kern="1200" dirty="0" smtClean="0">
                <a:solidFill>
                  <a:schemeClr val="tx1"/>
                </a:solidFill>
                <a:latin typeface="+mn-lt"/>
                <a:ea typeface="+mn-ea"/>
                <a:cs typeface="+mn-cs"/>
                <a:sym typeface="Wingdings"/>
              </a:rPr>
              <a:t>  </a:t>
            </a:r>
            <a:r>
              <a:rPr lang="en-US" sz="1200" b="0" kern="1200" dirty="0" smtClean="0">
                <a:solidFill>
                  <a:schemeClr val="tx1"/>
                </a:solidFill>
                <a:latin typeface="+mn-lt"/>
                <a:ea typeface="+mn-ea"/>
                <a:cs typeface="+mn-cs"/>
              </a:rPr>
              <a:t>The end result – Heb. 5:8-9!</a:t>
            </a:r>
          </a:p>
          <a:p>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latin typeface="+mn-lt"/>
                <a:ea typeface="+mn-ea"/>
                <a:cs typeface="+mn-cs"/>
              </a:rPr>
              <a:t>The end result – Heb. 5:8-9!</a:t>
            </a:r>
          </a:p>
          <a:p>
            <a:pPr rtl="0"/>
            <a:r>
              <a:rPr lang="en-US" sz="1200" b="0" dirty="0" smtClean="0"/>
              <a:t>In the days of his flesh, Jesus offered up prayers and supplications, with loud cries and tears, to him who was able to save him from death, and he was heard because of his reverence. </a:t>
            </a:r>
          </a:p>
          <a:p>
            <a:pPr rtl="0"/>
            <a:r>
              <a:rPr lang="en-US" sz="1200" b="0" dirty="0" smtClean="0"/>
              <a:t>8 	Although he was a son, he learned obedience through what he suffered. </a:t>
            </a:r>
          </a:p>
          <a:p>
            <a:pPr marL="228600" indent="-228600" rtl="0">
              <a:buAutoNum type="arabicPlain" startAt="9"/>
            </a:pPr>
            <a:r>
              <a:rPr lang="en-US" sz="1200" b="0" dirty="0" smtClean="0"/>
              <a:t>And being made perfect, he became the source of eternal salvation to all who obey him, </a:t>
            </a:r>
          </a:p>
          <a:p>
            <a:pPr marL="0" indent="0">
              <a:buNone/>
            </a:pPr>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Is he</a:t>
            </a:r>
            <a:r>
              <a:rPr lang="en-US" sz="1200" b="1" kern="1200" baseline="0" dirty="0" smtClean="0">
                <a:solidFill>
                  <a:schemeClr val="tx1"/>
                </a:solidFill>
                <a:latin typeface="+mn-lt"/>
                <a:ea typeface="+mn-ea"/>
                <a:cs typeface="+mn-cs"/>
              </a:rPr>
              <a:t> YOUR Savior.. </a:t>
            </a: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The scripture gives us the knowledge and ability to resist..</a:t>
            </a:r>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At each temptation, Jesus was able to quote the appropriate scripture. He had to know such BEFORE the occasion arose! He had taken the armor of truth and with it withstood the temptation. As Jesus did, so we must know and hold fast to God's truth.</a:t>
            </a:r>
          </a:p>
        </p:txBody>
      </p:sp>
      <p:sp>
        <p:nvSpPr>
          <p:cNvPr id="4" name="Slide Number Placeholder 3"/>
          <p:cNvSpPr>
            <a:spLocks noGrp="1"/>
          </p:cNvSpPr>
          <p:nvPr>
            <p:ph type="sldNum" sz="quarter" idx="10"/>
          </p:nvPr>
        </p:nvSpPr>
        <p:spPr/>
        <p:txBody>
          <a:bodyPr/>
          <a:lstStyle/>
          <a:p>
            <a:fld id="{3DA06FC5-5253-8444-A22F-B474784BDD4C}" type="slidenum">
              <a:rPr lang="en-US" smtClean="0"/>
              <a:t>24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The scripture gives us the knowledge and ability to resist..</a:t>
            </a:r>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At each temptation, Jesus was able to quote the appropriate scripture. He had to know such BEFORE the occasion arose! He had taken the armor of truth and with it withstood the temptation. As Jesus did, so we must know and hold fast to God's truth.</a:t>
            </a:r>
          </a:p>
        </p:txBody>
      </p:sp>
      <p:sp>
        <p:nvSpPr>
          <p:cNvPr id="4" name="Slide Number Placeholder 3"/>
          <p:cNvSpPr>
            <a:spLocks noGrp="1"/>
          </p:cNvSpPr>
          <p:nvPr>
            <p:ph type="sldNum" sz="quarter" idx="10"/>
          </p:nvPr>
        </p:nvSpPr>
        <p:spPr/>
        <p:txBody>
          <a:bodyPr/>
          <a:lstStyle/>
          <a:p>
            <a:fld id="{3DA06FC5-5253-8444-A22F-B474784BDD4C}" type="slidenum">
              <a:rPr lang="en-US" smtClean="0"/>
              <a:t>25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The scripture gives us the knowledge and ability to resist..</a:t>
            </a:r>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At each temptation, Jesus was able to quote the appropriate scripture. He had to know such BEFORE the occasion arose! He had taken the armor of truth and with it withstood the temptation. As Jesus did, so we must know and hold fast to God's truth.</a:t>
            </a:r>
          </a:p>
        </p:txBody>
      </p:sp>
      <p:sp>
        <p:nvSpPr>
          <p:cNvPr id="4" name="Slide Number Placeholder 3"/>
          <p:cNvSpPr>
            <a:spLocks noGrp="1"/>
          </p:cNvSpPr>
          <p:nvPr>
            <p:ph type="sldNum" sz="quarter" idx="10"/>
          </p:nvPr>
        </p:nvSpPr>
        <p:spPr/>
        <p:txBody>
          <a:bodyPr/>
          <a:lstStyle/>
          <a:p>
            <a:fld id="{3DA06FC5-5253-8444-A22F-B474784BDD4C}" type="slidenum">
              <a:rPr lang="en-US" smtClean="0"/>
              <a:t>26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The Devil is REAL </a:t>
            </a:r>
            <a:r>
              <a:rPr lang="en-US" sz="1200" b="0" kern="1200" dirty="0" smtClean="0">
                <a:solidFill>
                  <a:schemeClr val="tx1"/>
                </a:solidFill>
                <a:latin typeface="+mn-lt"/>
                <a:ea typeface="+mn-ea"/>
                <a:cs typeface="+mn-cs"/>
              </a:rPr>
              <a:t>- a being, thought, knowledge, will, -- and evil.</a:t>
            </a:r>
          </a:p>
          <a:p>
            <a:r>
              <a:rPr lang="tr-TR" sz="1200" b="0" kern="1200" dirty="0" err="1" smtClean="0">
                <a:solidFill>
                  <a:schemeClr val="tx1"/>
                </a:solidFill>
                <a:latin typeface="+mn-lt"/>
                <a:ea typeface="+mn-ea"/>
                <a:cs typeface="+mn-cs"/>
              </a:rPr>
              <a:t>Devil</a:t>
            </a:r>
            <a:r>
              <a:rPr lang="tr-TR" sz="1200" b="0" kern="1200" dirty="0" smtClean="0">
                <a:solidFill>
                  <a:schemeClr val="tx1"/>
                </a:solidFill>
                <a:latin typeface="+mn-lt"/>
                <a:ea typeface="+mn-ea"/>
                <a:cs typeface="+mn-cs"/>
              </a:rPr>
              <a:t> - 1, 5, 8, 11</a:t>
            </a:r>
          </a:p>
          <a:p>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prone</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to</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slander</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slanderous</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accusing</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falsely</a:t>
            </a:r>
            <a:r>
              <a:rPr lang="tr-TR" sz="1200" b="0" kern="1200" dirty="0" smtClean="0">
                <a:solidFill>
                  <a:schemeClr val="tx1"/>
                </a:solidFill>
                <a:latin typeface="+mn-lt"/>
                <a:ea typeface="+mn-ea"/>
                <a:cs typeface="+mn-cs"/>
              </a:rPr>
              <a:t>. </a:t>
            </a:r>
          </a:p>
          <a:p>
            <a:r>
              <a:rPr lang="tr-TR" sz="1200" b="0" kern="1200" dirty="0" smtClean="0">
                <a:solidFill>
                  <a:schemeClr val="tx1"/>
                </a:solidFill>
                <a:latin typeface="+mn-lt"/>
                <a:ea typeface="+mn-ea"/>
                <a:cs typeface="+mn-cs"/>
              </a:rPr>
              <a:t>		</a:t>
            </a:r>
          </a:p>
          <a:p>
            <a:r>
              <a:rPr lang="tr-TR" sz="1200" b="0" kern="1200" dirty="0" smtClean="0">
                <a:solidFill>
                  <a:schemeClr val="tx1"/>
                </a:solidFill>
                <a:latin typeface="+mn-lt"/>
                <a:ea typeface="+mn-ea"/>
                <a:cs typeface="+mn-cs"/>
                <a:sym typeface="Wingdings"/>
              </a:rPr>
              <a:t> </a:t>
            </a:r>
            <a:r>
              <a:rPr lang="tr-TR" sz="1200" b="0" kern="1200" dirty="0" smtClean="0">
                <a:solidFill>
                  <a:schemeClr val="tx1"/>
                </a:solidFill>
                <a:latin typeface="+mn-lt"/>
                <a:ea typeface="+mn-ea"/>
                <a:cs typeface="+mn-cs"/>
              </a:rPr>
              <a:t>Satan - 10</a:t>
            </a:r>
          </a:p>
          <a:p>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adversary</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one</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who</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opposes</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another</a:t>
            </a:r>
            <a:r>
              <a:rPr lang="tr-TR" sz="1200" b="0" kern="1200" dirty="0" smtClean="0">
                <a:solidFill>
                  <a:schemeClr val="tx1"/>
                </a:solidFill>
                <a:latin typeface="+mn-lt"/>
                <a:ea typeface="+mn-ea"/>
                <a:cs typeface="+mn-cs"/>
              </a:rPr>
              <a:t> in </a:t>
            </a:r>
            <a:r>
              <a:rPr lang="tr-TR" sz="1200" b="0" kern="1200" dirty="0" err="1" smtClean="0">
                <a:solidFill>
                  <a:schemeClr val="tx1"/>
                </a:solidFill>
                <a:latin typeface="+mn-lt"/>
                <a:ea typeface="+mn-ea"/>
                <a:cs typeface="+mn-cs"/>
              </a:rPr>
              <a:t>purpose</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or</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act</a:t>
            </a:r>
            <a:r>
              <a:rPr lang="tr-TR" sz="1200" b="0" kern="1200" dirty="0" smtClean="0">
                <a:solidFill>
                  <a:schemeClr val="tx1"/>
                </a:solidFill>
                <a:latin typeface="+mn-lt"/>
                <a:ea typeface="+mn-ea"/>
                <a:cs typeface="+mn-cs"/>
              </a:rPr>
              <a:t>)</a:t>
            </a:r>
            <a:endParaRPr lang="en-US" dirty="0" smtClean="0"/>
          </a:p>
          <a:p>
            <a:r>
              <a:rPr lang="tr-TR" sz="1200" b="0" kern="120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1548233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sz="1200" b="0" kern="1200" dirty="0" smtClean="0">
                <a:solidFill>
                  <a:schemeClr val="tx1"/>
                </a:solidFill>
                <a:latin typeface="+mn-lt"/>
                <a:ea typeface="+mn-ea"/>
                <a:cs typeface="+mn-cs"/>
              </a:rPr>
              <a:t>Satan – 10</a:t>
            </a:r>
          </a:p>
          <a:p>
            <a:r>
              <a:rPr lang="tr-TR" sz="1200" b="0" kern="1200" dirty="0" err="1" smtClean="0">
                <a:solidFill>
                  <a:schemeClr val="tx1"/>
                </a:solidFill>
                <a:latin typeface="+mn-lt"/>
                <a:ea typeface="+mn-ea"/>
                <a:cs typeface="+mn-cs"/>
              </a:rPr>
              <a:t>adversary</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one</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who</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opposes</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another</a:t>
            </a:r>
            <a:r>
              <a:rPr lang="tr-TR" sz="1200" b="0" kern="1200" dirty="0" smtClean="0">
                <a:solidFill>
                  <a:schemeClr val="tx1"/>
                </a:solidFill>
                <a:latin typeface="+mn-lt"/>
                <a:ea typeface="+mn-ea"/>
                <a:cs typeface="+mn-cs"/>
              </a:rPr>
              <a:t> in </a:t>
            </a:r>
            <a:r>
              <a:rPr lang="tr-TR" sz="1200" b="0" kern="1200" dirty="0" err="1" smtClean="0">
                <a:solidFill>
                  <a:schemeClr val="tx1"/>
                </a:solidFill>
                <a:latin typeface="+mn-lt"/>
                <a:ea typeface="+mn-ea"/>
                <a:cs typeface="+mn-cs"/>
              </a:rPr>
              <a:t>purpose</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or</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act</a:t>
            </a:r>
            <a:r>
              <a:rPr lang="tr-TR" sz="1200" b="0" kern="1200" dirty="0" smtClean="0">
                <a:solidFill>
                  <a:schemeClr val="tx1"/>
                </a:solidFill>
                <a:latin typeface="+mn-lt"/>
                <a:ea typeface="+mn-ea"/>
                <a:cs typeface="+mn-cs"/>
              </a:rPr>
              <a:t>)</a:t>
            </a:r>
          </a:p>
          <a:p>
            <a:endParaRPr lang="tr-TR" sz="1200" b="0" kern="1200" dirty="0" smtClean="0">
              <a:solidFill>
                <a:schemeClr val="tx1"/>
              </a:solidFill>
              <a:latin typeface="+mn-lt"/>
              <a:ea typeface="+mn-ea"/>
              <a:cs typeface="+mn-cs"/>
            </a:endParaRPr>
          </a:p>
          <a:p>
            <a:r>
              <a:rPr lang="tr-TR" sz="1200" b="0" kern="1200" dirty="0" err="1" smtClean="0">
                <a:solidFill>
                  <a:schemeClr val="tx1"/>
                </a:solidFill>
                <a:latin typeface="+mn-lt"/>
                <a:ea typeface="+mn-ea"/>
                <a:cs typeface="+mn-cs"/>
              </a:rPr>
              <a:t>Opposes</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God</a:t>
            </a:r>
            <a:r>
              <a:rPr lang="tr-TR" sz="1200" b="0" kern="1200" dirty="0" smtClean="0">
                <a:solidFill>
                  <a:schemeClr val="tx1"/>
                </a:solidFill>
                <a:latin typeface="+mn-lt"/>
                <a:ea typeface="+mn-ea"/>
                <a:cs typeface="+mn-cs"/>
              </a:rPr>
              <a:t> – </a:t>
            </a:r>
            <a:r>
              <a:rPr lang="tr-TR" sz="1200" b="0" kern="1200" dirty="0" err="1" smtClean="0">
                <a:solidFill>
                  <a:schemeClr val="tx1"/>
                </a:solidFill>
                <a:latin typeface="+mn-lt"/>
                <a:ea typeface="+mn-ea"/>
                <a:cs typeface="+mn-cs"/>
              </a:rPr>
              <a:t>God’s</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people</a:t>
            </a:r>
            <a:r>
              <a:rPr lang="tr-TR" sz="1200" b="0" kern="1200" dirty="0" smtClean="0">
                <a:solidFill>
                  <a:schemeClr val="tx1"/>
                </a:solidFill>
                <a:latin typeface="+mn-lt"/>
                <a:ea typeface="+mn-ea"/>
                <a:cs typeface="+mn-cs"/>
              </a:rPr>
              <a:t> – </a:t>
            </a:r>
            <a:r>
              <a:rPr lang="tr-TR" sz="1200" b="0" kern="1200" dirty="0" err="1" smtClean="0">
                <a:solidFill>
                  <a:schemeClr val="tx1"/>
                </a:solidFill>
                <a:latin typeface="+mn-lt"/>
                <a:ea typeface="+mn-ea"/>
                <a:cs typeface="+mn-cs"/>
              </a:rPr>
              <a:t>even</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Jesus</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himself</a:t>
            </a:r>
            <a:r>
              <a:rPr lang="tr-TR" sz="1200" b="0" kern="1200" dirty="0" smtClean="0">
                <a:solidFill>
                  <a:schemeClr val="tx1"/>
                </a:solidFill>
                <a:latin typeface="+mn-lt"/>
                <a:ea typeface="+mn-ea"/>
                <a:cs typeface="+mn-cs"/>
              </a:rPr>
              <a:t>. </a:t>
            </a:r>
          </a:p>
          <a:p>
            <a:endParaRPr lang="tr-TR" sz="1200" b="0" kern="1200" dirty="0" smtClean="0">
              <a:solidFill>
                <a:schemeClr val="tx1"/>
              </a:solidFill>
              <a:latin typeface="+mn-lt"/>
              <a:ea typeface="+mn-ea"/>
              <a:cs typeface="+mn-cs"/>
            </a:endParaRPr>
          </a:p>
          <a:p>
            <a:r>
              <a:rPr lang="tr-TR" sz="1200" b="1" kern="1200" dirty="0" smtClean="0">
                <a:solidFill>
                  <a:schemeClr val="tx1"/>
                </a:solidFill>
                <a:latin typeface="+mn-lt"/>
                <a:ea typeface="+mn-ea"/>
                <a:cs typeface="+mn-cs"/>
                <a:sym typeface="Wingdings"/>
              </a:rPr>
              <a:t> </a:t>
            </a:r>
            <a:r>
              <a:rPr lang="tr-TR" sz="1200" b="1" kern="1200" dirty="0" err="1" smtClean="0">
                <a:solidFill>
                  <a:schemeClr val="tx1"/>
                </a:solidFill>
                <a:latin typeface="+mn-lt"/>
                <a:ea typeface="+mn-ea"/>
                <a:cs typeface="+mn-cs"/>
                <a:sym typeface="Wingdings"/>
              </a:rPr>
              <a:t>The</a:t>
            </a:r>
            <a:r>
              <a:rPr lang="tr-TR" sz="1200" b="1" kern="1200" dirty="0" smtClean="0">
                <a:solidFill>
                  <a:schemeClr val="tx1"/>
                </a:solidFill>
                <a:latin typeface="+mn-lt"/>
                <a:ea typeface="+mn-ea"/>
                <a:cs typeface="+mn-cs"/>
                <a:sym typeface="Wingdings"/>
              </a:rPr>
              <a:t> </a:t>
            </a:r>
            <a:r>
              <a:rPr lang="tr-TR" sz="1200" b="1" kern="1200" dirty="0" err="1" smtClean="0">
                <a:solidFill>
                  <a:schemeClr val="tx1"/>
                </a:solidFill>
                <a:latin typeface="+mn-lt"/>
                <a:ea typeface="+mn-ea"/>
                <a:cs typeface="+mn-cs"/>
                <a:sym typeface="Wingdings"/>
              </a:rPr>
              <a:t>Tempter</a:t>
            </a:r>
            <a:endParaRPr lang="tr-TR" sz="1200" b="1"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1548233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sz="1200" b="0" kern="1200" dirty="0" err="1" smtClean="0">
                <a:solidFill>
                  <a:schemeClr val="tx1"/>
                </a:solidFill>
                <a:latin typeface="+mn-lt"/>
                <a:ea typeface="+mn-ea"/>
                <a:cs typeface="+mn-cs"/>
              </a:rPr>
              <a:t>the</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tempter</a:t>
            </a:r>
            <a:r>
              <a:rPr lang="tr-TR" sz="1200" b="0" kern="1200" dirty="0" smtClean="0">
                <a:solidFill>
                  <a:schemeClr val="tx1"/>
                </a:solidFill>
                <a:latin typeface="+mn-lt"/>
                <a:ea typeface="+mn-ea"/>
                <a:cs typeface="+mn-cs"/>
              </a:rPr>
              <a:t> </a:t>
            </a:r>
            <a:r>
              <a:rPr lang="tr-TR" sz="1200" b="0" kern="1200" dirty="0" smtClean="0">
                <a:solidFill>
                  <a:schemeClr val="tx1"/>
                </a:solidFill>
                <a:latin typeface="+mn-lt"/>
                <a:ea typeface="+mn-ea"/>
                <a:cs typeface="+mn-cs"/>
              </a:rPr>
              <a:t>– 3</a:t>
            </a:r>
          </a:p>
          <a:p>
            <a:pPr rtl="0"/>
            <a:r>
              <a:rPr lang="en-US" sz="1200" dirty="0" smtClean="0"/>
              <a:t>This term has the connotation of examination for the purpose of fault finding or rejection. It is often used in connection to Jesus’ temptation in the wilderness.</a:t>
            </a:r>
          </a:p>
          <a:p>
            <a:pPr rtl="0"/>
            <a:r>
              <a:rPr lang="en-US" sz="1200" dirty="0" smtClean="0"/>
              <a:t>a.	It conveys the attempt to trap Jesus (cf. Matt. 4:1; 16:1; 19:3; 22:18, 35; Mark 1:13; Luke 4:38; Heb. 2:18).</a:t>
            </a:r>
          </a:p>
          <a:p>
            <a:pPr rtl="0"/>
            <a:r>
              <a:rPr lang="en-US" dirty="0" err="1" smtClean="0"/>
              <a:t>Strongs</a:t>
            </a:r>
            <a:r>
              <a:rPr lang="en-US" dirty="0" smtClean="0"/>
              <a:t>: </a:t>
            </a:r>
            <a:r>
              <a:rPr lang="en-US" sz="1200" dirty="0" smtClean="0"/>
              <a:t>a bad sense, to test one maliciously, craftily to put to the proof his feelings or judgments. </a:t>
            </a:r>
            <a:r>
              <a:rPr lang="en-US" sz="1200" kern="1200" dirty="0" smtClean="0">
                <a:solidFill>
                  <a:schemeClr val="tx1"/>
                </a:solidFill>
                <a:latin typeface="+mn-lt"/>
                <a:ea typeface="+mn-ea"/>
                <a:cs typeface="+mn-cs"/>
              </a:rPr>
              <a:t>2c to try or test one’s faith, virtue, character, by enticement to sin. </a:t>
            </a:r>
            <a:r>
              <a:rPr lang="en-US" sz="1200" i="1" kern="1200" dirty="0" smtClean="0">
                <a:solidFill>
                  <a:schemeClr val="tx1"/>
                </a:solidFill>
                <a:latin typeface="+mn-lt"/>
                <a:ea typeface="+mn-ea"/>
                <a:cs typeface="+mn-cs"/>
              </a:rPr>
              <a:t>2c1 to solicit to sin, to tempt. 1c1a of the temptations of the devil.</a:t>
            </a:r>
            <a:endParaRPr lang="en-US" dirty="0" smtClean="0"/>
          </a:p>
          <a:p>
            <a:endParaRPr lang="tr-TR" sz="1200" b="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mn-lt"/>
                <a:ea typeface="+mn-ea"/>
                <a:cs typeface="+mn-cs"/>
              </a:rPr>
              <a:t>THIS </a:t>
            </a:r>
            <a:r>
              <a:rPr lang="tr-TR" sz="1200" b="0" kern="1200" dirty="0" err="1" smtClean="0">
                <a:solidFill>
                  <a:schemeClr val="tx1"/>
                </a:solidFill>
                <a:latin typeface="+mn-lt"/>
                <a:ea typeface="+mn-ea"/>
                <a:cs typeface="+mn-cs"/>
              </a:rPr>
              <a:t>the</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same</a:t>
            </a:r>
            <a:r>
              <a:rPr lang="tr-TR" sz="1200" b="0" kern="1200" dirty="0" smtClean="0">
                <a:solidFill>
                  <a:schemeClr val="tx1"/>
                </a:solidFill>
                <a:latin typeface="+mn-lt"/>
                <a:ea typeface="+mn-ea"/>
                <a:cs typeface="+mn-cs"/>
              </a:rPr>
              <a:t> </a:t>
            </a:r>
            <a:r>
              <a:rPr lang="tr-TR" sz="1200" b="0" kern="1200" dirty="0" err="1" smtClean="0">
                <a:solidFill>
                  <a:schemeClr val="tx1"/>
                </a:solidFill>
                <a:latin typeface="+mn-lt"/>
                <a:ea typeface="+mn-ea"/>
                <a:cs typeface="+mn-cs"/>
              </a:rPr>
              <a:t>word</a:t>
            </a:r>
            <a:r>
              <a:rPr lang="tr-TR" sz="1200" b="0" kern="1200" dirty="0" smtClean="0">
                <a:solidFill>
                  <a:schemeClr val="tx1"/>
                </a:solidFill>
                <a:latin typeface="+mn-lt"/>
                <a:ea typeface="+mn-ea"/>
                <a:cs typeface="+mn-cs"/>
              </a:rPr>
              <a:t> as ‘</a:t>
            </a:r>
            <a:r>
              <a:rPr lang="tr-TR" sz="1200" b="0" kern="1200" dirty="0" err="1" smtClean="0">
                <a:solidFill>
                  <a:schemeClr val="tx1"/>
                </a:solidFill>
                <a:latin typeface="+mn-lt"/>
                <a:ea typeface="+mn-ea"/>
                <a:cs typeface="+mn-cs"/>
              </a:rPr>
              <a:t>tempts</a:t>
            </a:r>
            <a:r>
              <a:rPr lang="tr-TR" sz="1200" b="0" kern="1200" dirty="0" smtClean="0">
                <a:solidFill>
                  <a:schemeClr val="tx1"/>
                </a:solidFill>
                <a:latin typeface="+mn-lt"/>
                <a:ea typeface="+mn-ea"/>
                <a:cs typeface="+mn-cs"/>
              </a:rPr>
              <a:t>’, but </a:t>
            </a:r>
            <a:r>
              <a:rPr lang="tr-TR" sz="1200" b="0" kern="1200" dirty="0" err="1" smtClean="0">
                <a:solidFill>
                  <a:schemeClr val="tx1"/>
                </a:solidFill>
                <a:latin typeface="+mn-lt"/>
                <a:ea typeface="+mn-ea"/>
                <a:cs typeface="+mn-cs"/>
              </a:rPr>
              <a:t>applied</a:t>
            </a:r>
            <a:r>
              <a:rPr lang="tr-TR" sz="1200" b="0" kern="1200" dirty="0" smtClean="0">
                <a:solidFill>
                  <a:schemeClr val="tx1"/>
                </a:solidFill>
                <a:latin typeface="+mn-lt"/>
                <a:ea typeface="+mn-ea"/>
                <a:cs typeface="+mn-cs"/>
              </a:rPr>
              <a:t> as a </a:t>
            </a:r>
            <a:r>
              <a:rPr lang="tr-TR" sz="1200" b="0" kern="1200" dirty="0" err="1" smtClean="0">
                <a:solidFill>
                  <a:schemeClr val="tx1"/>
                </a:solidFill>
                <a:latin typeface="+mn-lt"/>
                <a:ea typeface="+mn-ea"/>
                <a:cs typeface="+mn-cs"/>
              </a:rPr>
              <a:t>descriptive</a:t>
            </a:r>
            <a:r>
              <a:rPr lang="tr-TR" sz="1200" b="0" kern="1200" dirty="0" smtClean="0">
                <a:solidFill>
                  <a:schemeClr val="tx1"/>
                </a:solidFill>
                <a:latin typeface="+mn-lt"/>
                <a:ea typeface="+mn-ea"/>
                <a:cs typeface="+mn-cs"/>
              </a:rPr>
              <a:t> name ...</a:t>
            </a:r>
          </a:p>
          <a:p>
            <a:endParaRPr lang="tr-TR" sz="1200" b="0" kern="1200" dirty="0" smtClean="0">
              <a:solidFill>
                <a:schemeClr val="tx1"/>
              </a:solidFill>
              <a:latin typeface="+mn-lt"/>
              <a:ea typeface="+mn-ea"/>
              <a:cs typeface="+mn-cs"/>
            </a:endParaRPr>
          </a:p>
          <a:p>
            <a:r>
              <a:rPr lang="tr-TR" sz="1200" b="1" kern="1200" dirty="0" smtClean="0">
                <a:solidFill>
                  <a:schemeClr val="tx1"/>
                </a:solidFill>
                <a:latin typeface="+mn-lt"/>
                <a:ea typeface="+mn-ea"/>
                <a:cs typeface="+mn-cs"/>
                <a:sym typeface="Wingdings"/>
              </a:rPr>
              <a:t> </a:t>
            </a:r>
            <a:r>
              <a:rPr lang="tr-TR" sz="1200" b="1" kern="1200" dirty="0" err="1" smtClean="0">
                <a:solidFill>
                  <a:schemeClr val="tx1"/>
                </a:solidFill>
                <a:latin typeface="+mn-lt"/>
                <a:ea typeface="+mn-ea"/>
                <a:cs typeface="+mn-cs"/>
                <a:sym typeface="Wingdings"/>
              </a:rPr>
              <a:t>Tempts</a:t>
            </a:r>
            <a:r>
              <a:rPr lang="tr-TR" sz="1200" b="1" kern="1200" dirty="0" smtClean="0">
                <a:solidFill>
                  <a:schemeClr val="tx1"/>
                </a:solidFill>
                <a:latin typeface="+mn-lt"/>
                <a:ea typeface="+mn-ea"/>
                <a:cs typeface="+mn-cs"/>
                <a:sym typeface="Wingdings"/>
              </a:rPr>
              <a:t> but </a:t>
            </a:r>
            <a:r>
              <a:rPr lang="tr-TR" sz="1200" b="1" kern="1200" dirty="0" err="1" smtClean="0">
                <a:solidFill>
                  <a:schemeClr val="tx1"/>
                </a:solidFill>
                <a:latin typeface="+mn-lt"/>
                <a:ea typeface="+mn-ea"/>
                <a:cs typeface="+mn-cs"/>
                <a:sym typeface="Wingdings"/>
              </a:rPr>
              <a:t>does</a:t>
            </a:r>
            <a:r>
              <a:rPr lang="tr-TR" sz="1200" b="1" kern="1200" dirty="0" smtClean="0">
                <a:solidFill>
                  <a:schemeClr val="tx1"/>
                </a:solidFill>
                <a:latin typeface="+mn-lt"/>
                <a:ea typeface="+mn-ea"/>
                <a:cs typeface="+mn-cs"/>
                <a:sym typeface="Wingdings"/>
              </a:rPr>
              <a:t> not FORCE</a:t>
            </a:r>
            <a:endParaRPr lang="tr-TR"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1548233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Tempts - but cannot force.</a:t>
            </a:r>
          </a:p>
          <a:p>
            <a:pPr rtl="0"/>
            <a:r>
              <a:rPr lang="en-US" sz="1200" dirty="0" smtClean="0"/>
              <a:t>This term has the connotation of examination for the purpose of fault finding or rejection. It is often used in connection to Jesus’ temptation in the wilderness.</a:t>
            </a:r>
          </a:p>
          <a:p>
            <a:pPr rtl="0"/>
            <a:r>
              <a:rPr lang="en-US" sz="1200" dirty="0" smtClean="0"/>
              <a:t>a.	It conveys the attempt to trap Jesus (cf. Matt. 4:1; 16:1; 19:3; 22:18, 35; Mark 1:13; Luke 4:38; Heb. 2:18).</a:t>
            </a:r>
          </a:p>
          <a:p>
            <a:pPr rtl="0"/>
            <a:r>
              <a:rPr lang="en-US" sz="1200" dirty="0" smtClean="0"/>
              <a:t>b.	This term (</a:t>
            </a:r>
            <a:r>
              <a:rPr lang="en-US" sz="1200" i="1" dirty="0" err="1" smtClean="0"/>
              <a:t>Peirazōn</a:t>
            </a:r>
            <a:r>
              <a:rPr lang="en-US" sz="1200" i="1" dirty="0" smtClean="0"/>
              <a:t>) is used as a title for Satan in Matt. 4:3; 1 Thess. 3:5.    (Utley, Matthew)</a:t>
            </a:r>
            <a:r>
              <a:rPr lang="en-US" dirty="0" smtClean="0"/>
              <a:t>	</a:t>
            </a:r>
          </a:p>
          <a:p>
            <a:r>
              <a:rPr lang="en-US" sz="1200" b="1" i="1" u="sng" kern="1200" dirty="0" smtClean="0">
                <a:solidFill>
                  <a:schemeClr val="tx1"/>
                </a:solidFill>
                <a:latin typeface="+mn-lt"/>
                <a:ea typeface="+mn-ea"/>
                <a:cs typeface="+mn-cs"/>
              </a:rPr>
              <a:t>I find it almost baffling that Satan would thus even tempt Jesus</a:t>
            </a:r>
            <a:r>
              <a:rPr lang="en-US" sz="1200" b="0" kern="1200" dirty="0" smtClean="0">
                <a:solidFill>
                  <a:schemeClr val="tx1"/>
                </a:solidFill>
                <a:latin typeface="+mn-lt"/>
                <a:ea typeface="+mn-ea"/>
                <a:cs typeface="+mn-cs"/>
              </a:rPr>
              <a:t>. He acknowledges that Jesus IS the Son of God, and then attempts to turn Him away from following, serving, and worshiping God. If he would do that with Jesus, we can be assured that he will not let us go free. </a:t>
            </a:r>
          </a:p>
          <a:p>
            <a:r>
              <a:rPr lang="en-US" sz="1200" b="0" kern="1200" dirty="0" smtClean="0">
                <a:solidFill>
                  <a:schemeClr val="tx1"/>
                </a:solidFill>
                <a:latin typeface="+mn-lt"/>
                <a:ea typeface="+mn-ea"/>
                <a:cs typeface="+mn-cs"/>
              </a:rPr>
              <a:t>James own</a:t>
            </a:r>
            <a:r>
              <a:rPr lang="en-US" sz="1200" b="0" kern="1200" baseline="0" dirty="0" smtClean="0">
                <a:solidFill>
                  <a:schemeClr val="tx1"/>
                </a:solidFill>
                <a:latin typeface="+mn-lt"/>
                <a:ea typeface="+mn-ea"/>
                <a:cs typeface="+mn-cs"/>
              </a:rPr>
              <a:t> ‘desires’</a:t>
            </a:r>
          </a:p>
          <a:p>
            <a:r>
              <a:rPr lang="en-US" sz="1200" b="0" kern="1200" baseline="0" dirty="0" smtClean="0">
                <a:solidFill>
                  <a:schemeClr val="tx1"/>
                </a:solidFill>
                <a:latin typeface="+mn-lt"/>
                <a:ea typeface="+mn-ea"/>
                <a:cs typeface="+mn-cs"/>
              </a:rPr>
              <a:t>NOT necessarily BAD desires, but that which starts out good can become “our god’.. </a:t>
            </a:r>
          </a:p>
          <a:p>
            <a:endParaRPr lang="en-US" sz="1200" b="0" kern="1200" baseline="0" dirty="0" smtClean="0">
              <a:solidFill>
                <a:schemeClr val="tx1"/>
              </a:solidFill>
              <a:latin typeface="+mn-lt"/>
              <a:ea typeface="+mn-ea"/>
              <a:cs typeface="+mn-cs"/>
            </a:endParaRPr>
          </a:p>
          <a:p>
            <a:r>
              <a:rPr lang="en-US" sz="1200" b="1" kern="1200" dirty="0" smtClean="0">
                <a:solidFill>
                  <a:schemeClr val="tx1"/>
                </a:solidFill>
                <a:latin typeface="+mn-lt"/>
                <a:ea typeface="+mn-ea"/>
                <a:cs typeface="+mn-cs"/>
                <a:sym typeface="Wingdings"/>
              </a:rPr>
              <a:t> CAN BE resisted !</a:t>
            </a: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HE CAN be resisted.</a:t>
            </a:r>
            <a:r>
              <a:rPr lang="en-US" sz="1200" b="0" kern="1200" dirty="0" smtClean="0">
                <a:solidFill>
                  <a:schemeClr val="tx1"/>
                </a:solidFill>
                <a:latin typeface="+mn-lt"/>
                <a:ea typeface="+mn-ea"/>
                <a:cs typeface="+mn-cs"/>
              </a:rPr>
              <a:t> Satan is not omnipotent (nor omniscience, nor omnipresent: he is NOT God. </a:t>
            </a:r>
          </a:p>
          <a:p>
            <a:r>
              <a:rPr lang="en-US" sz="1200" b="0" kern="1200" dirty="0" smtClean="0">
                <a:solidFill>
                  <a:schemeClr val="tx1"/>
                </a:solidFill>
                <a:latin typeface="+mn-lt"/>
                <a:ea typeface="+mn-ea"/>
                <a:cs typeface="+mn-cs"/>
              </a:rPr>
              <a:t>He is limited by what God will allow for him. He has been given the ability and authority to test all of us.</a:t>
            </a:r>
          </a:p>
          <a:p>
            <a:r>
              <a:rPr lang="en-US" sz="1200" b="0" kern="1200" dirty="0" smtClean="0">
                <a:solidFill>
                  <a:schemeClr val="tx1"/>
                </a:solidFill>
                <a:latin typeface="+mn-lt"/>
                <a:ea typeface="+mn-ea"/>
                <a:cs typeface="+mn-cs"/>
              </a:rPr>
              <a:t>He thus goes about like a roaring lion, seeking whom he may to devour. </a:t>
            </a:r>
          </a:p>
          <a:p>
            <a:r>
              <a:rPr lang="en-US" sz="1200" b="0" kern="1200" dirty="0" smtClean="0">
                <a:solidFill>
                  <a:schemeClr val="tx1"/>
                </a:solidFill>
                <a:latin typeface="+mn-lt"/>
                <a:ea typeface="+mn-ea"/>
                <a:cs typeface="+mn-cs"/>
              </a:rPr>
              <a:t>You don't have to be devoured! </a:t>
            </a:r>
          </a:p>
          <a:p>
            <a:r>
              <a:rPr lang="en-US" sz="1200" b="0" kern="1200" dirty="0" smtClean="0">
                <a:solidFill>
                  <a:schemeClr val="tx1"/>
                </a:solidFill>
                <a:latin typeface="+mn-lt"/>
                <a:ea typeface="+mn-ea"/>
                <a:cs typeface="+mn-cs"/>
              </a:rPr>
              <a:t>Peter instructs us to "resist the devil and he will flee from you" (1Pet. 5:8-9 ). </a:t>
            </a:r>
          </a:p>
          <a:p>
            <a:pPr marL="171450" indent="-171450">
              <a:buFont typeface="Wingdings" charset="0"/>
              <a:buChar char="à"/>
            </a:pPr>
            <a:r>
              <a:rPr lang="en-US" sz="1200" b="1" kern="1200" dirty="0" smtClean="0">
                <a:solidFill>
                  <a:schemeClr val="tx1"/>
                </a:solidFill>
                <a:latin typeface="+mn-lt"/>
                <a:ea typeface="+mn-ea"/>
                <a:cs typeface="+mn-cs"/>
                <a:sym typeface="Wingdings"/>
              </a:rPr>
              <a:t>KNOWS Scripture</a:t>
            </a:r>
          </a:p>
          <a:p>
            <a:pPr marL="228600" indent="-228600" rtl="0">
              <a:buAutoNum type="arabicPlain" startAt="8"/>
            </a:pPr>
            <a:r>
              <a:rPr lang="en-US" sz="1200" b="0" dirty="0" smtClean="0"/>
              <a:t>Be sober-minded; be watchful. Your adversary the devil prowls around like a roaring lion, seeking someone to devour. </a:t>
            </a:r>
          </a:p>
          <a:p>
            <a:pPr marL="0" indent="0" rtl="0">
              <a:buNone/>
            </a:pPr>
            <a:r>
              <a:rPr lang="en-US" sz="1200" b="0" dirty="0" smtClean="0"/>
              <a:t>9 </a:t>
            </a:r>
            <a:r>
              <a:rPr lang="en-US" sz="1200" b="0" baseline="0" dirty="0" smtClean="0"/>
              <a:t> </a:t>
            </a:r>
            <a:r>
              <a:rPr lang="en-US" sz="1200" b="0" dirty="0" smtClean="0"/>
              <a:t>Resist him, firm in your faith, knowing that the same kinds of suffering are being experienced by your brotherhood throughout the world. </a:t>
            </a:r>
          </a:p>
          <a:p>
            <a:pPr marL="171450" indent="-171450">
              <a:buFont typeface="Wingdings" charset="0"/>
              <a:buChar char="à"/>
            </a:pPr>
            <a:endParaRPr lang="en-US" sz="1200" b="1" kern="1200" dirty="0" smtClean="0">
              <a:solidFill>
                <a:schemeClr val="tx1"/>
              </a:solidFill>
              <a:latin typeface="+mn-lt"/>
              <a:ea typeface="+mn-ea"/>
              <a:cs typeface="+mn-cs"/>
            </a:endParaRPr>
          </a:p>
          <a:p>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Knows scripture.</a:t>
            </a:r>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Both Jesus and Satan quoted OT texts. </a:t>
            </a:r>
          </a:p>
          <a:p>
            <a:pPr rtl="0"/>
            <a:r>
              <a:rPr lang="en-US" sz="1200" dirty="0" smtClean="0"/>
              <a:t>lest you strike your foot against a stone.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Satan misapplied it. </a:t>
            </a:r>
            <a:r>
              <a:rPr lang="en-US" sz="1200" b="0" kern="1200" dirty="0" smtClean="0">
                <a:solidFill>
                  <a:schemeClr val="tx1"/>
                </a:solidFill>
                <a:latin typeface="+mn-lt"/>
                <a:ea typeface="+mn-ea"/>
                <a:cs typeface="+mn-cs"/>
              </a:rPr>
              <a:t>Jesus correctly applied it by aligning it with another scripture. </a:t>
            </a:r>
          </a:p>
          <a:p>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sym typeface="Wingdings"/>
              </a:rPr>
              <a:t> Misapplies Scripture !</a:t>
            </a: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Satan misapplied it</a:t>
            </a:r>
            <a:r>
              <a:rPr lang="en-US" sz="1200" b="0" kern="1200" dirty="0" smtClean="0">
                <a:solidFill>
                  <a:schemeClr val="tx1"/>
                </a:solidFill>
                <a:latin typeface="+mn-lt"/>
                <a:ea typeface="+mn-ea"/>
                <a:cs typeface="+mn-cs"/>
              </a:rPr>
              <a:t>. Ps. 91:11-12 – God’s protection for Israel if they were faithful… </a:t>
            </a:r>
          </a:p>
          <a:p>
            <a:pPr rtl="0"/>
            <a:r>
              <a:rPr lang="en-US" sz="1200" b="0" dirty="0" smtClean="0"/>
              <a:t>11 For he will command his angels concerning you </a:t>
            </a:r>
          </a:p>
          <a:p>
            <a:pPr rtl="0"/>
            <a:r>
              <a:rPr lang="en-US" sz="1200" b="0" dirty="0" smtClean="0"/>
              <a:t>to guard you </a:t>
            </a:r>
            <a:r>
              <a:rPr lang="en-US" sz="1200" b="1" i="1" u="sng" dirty="0" smtClean="0"/>
              <a:t>in all your ways. </a:t>
            </a:r>
          </a:p>
          <a:p>
            <a:pPr rtl="0"/>
            <a:r>
              <a:rPr lang="en-US" sz="1200" b="0" dirty="0" smtClean="0"/>
              <a:t>12 	On their hands they will bear you up, </a:t>
            </a:r>
          </a:p>
          <a:p>
            <a:pPr rtl="0"/>
            <a:r>
              <a:rPr lang="en-US" sz="1200" dirty="0" smtClean="0"/>
              <a:t>lest you strike your foot against a stone. </a:t>
            </a:r>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For those who TRUST God – but that means trusting</a:t>
            </a:r>
            <a:r>
              <a:rPr lang="en-US" sz="1200" b="1" kern="1200" baseline="0" dirty="0" smtClean="0">
                <a:solidFill>
                  <a:schemeClr val="tx1"/>
                </a:solidFill>
                <a:latin typeface="+mn-lt"/>
                <a:ea typeface="+mn-ea"/>
                <a:cs typeface="+mn-cs"/>
              </a:rPr>
              <a:t> when it is difficult!</a:t>
            </a:r>
          </a:p>
          <a:p>
            <a:r>
              <a:rPr lang="en-US" sz="1200" b="0" kern="1200" baseline="0" dirty="0" smtClean="0">
                <a:solidFill>
                  <a:schemeClr val="tx1"/>
                </a:solidFill>
                <a:latin typeface="+mn-lt"/>
                <a:ea typeface="+mn-ea"/>
                <a:cs typeface="+mn-cs"/>
              </a:rPr>
              <a:t>Israel in the Wilderness…   demanding FOOD …  </a:t>
            </a:r>
            <a:endParaRPr lang="en-US" sz="1200" b="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latin typeface="+mn-lt"/>
                <a:ea typeface="+mn-ea"/>
                <a:cs typeface="+mn-cs"/>
              </a:rPr>
              <a:t>Jesus correctly applied it by aligning it with another scripture. </a:t>
            </a:r>
          </a:p>
          <a:p>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sym typeface="Wingdings"/>
              </a:rPr>
              <a:t> Jesus tempted – but without sin</a:t>
            </a: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4/5/15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4/5/15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4/5/15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4/5/15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4/5/15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4/5/15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71696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t>Misapplies</a:t>
            </a:r>
            <a:br>
              <a:rPr lang="en-US" sz="8800" dirty="0" smtClean="0"/>
            </a:br>
            <a:r>
              <a:rPr lang="en-US" sz="8800" dirty="0" smtClean="0"/>
              <a:t>scripture!</a:t>
            </a:r>
            <a:endParaRPr lang="en-US" sz="88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4081708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t>Jesus tempted</a:t>
            </a:r>
            <a:br>
              <a:rPr lang="en-US" sz="8800" dirty="0" smtClean="0"/>
            </a:br>
            <a:r>
              <a:rPr lang="en-US" sz="8800" dirty="0" smtClean="0"/>
              <a:t>but without sin</a:t>
            </a:r>
            <a:endParaRPr lang="en-US" sz="88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2600560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t>With</a:t>
            </a:r>
            <a:br>
              <a:rPr lang="en-US" sz="8800" dirty="0" smtClean="0"/>
            </a:br>
            <a:r>
              <a:rPr lang="en-US" sz="8800" dirty="0" smtClean="0"/>
              <a:t>Scripture</a:t>
            </a:r>
            <a:br>
              <a:rPr lang="en-US" sz="8800" dirty="0" smtClean="0"/>
            </a:br>
            <a:r>
              <a:rPr lang="en-US" sz="8800" dirty="0" smtClean="0"/>
              <a:t>can resist</a:t>
            </a:r>
            <a:endParaRPr lang="en-US" sz="88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400390414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t>God is</a:t>
            </a:r>
            <a:endParaRPr lang="en-US" sz="88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91187481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t>Father</a:t>
            </a:r>
            <a:br>
              <a:rPr lang="en-US" sz="8800" dirty="0" smtClean="0"/>
            </a:br>
            <a:r>
              <a:rPr lang="en-US" sz="8800" dirty="0" smtClean="0"/>
              <a:t>Son</a:t>
            </a:r>
            <a:br>
              <a:rPr lang="en-US" sz="8800" dirty="0" smtClean="0"/>
            </a:br>
            <a:r>
              <a:rPr lang="en-US" sz="8800" dirty="0" smtClean="0"/>
              <a:t>Holy Spirit</a:t>
            </a:r>
            <a:endParaRPr lang="en-US" sz="88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96003412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t>God is</a:t>
            </a:r>
            <a:br>
              <a:rPr lang="en-US" sz="8800" dirty="0" smtClean="0"/>
            </a:br>
            <a:r>
              <a:rPr lang="en-US" sz="8800" dirty="0" smtClean="0"/>
              <a:t>to be</a:t>
            </a:r>
            <a:br>
              <a:rPr lang="en-US" sz="8800" dirty="0" smtClean="0"/>
            </a:br>
            <a:r>
              <a:rPr lang="en-US" sz="8800" dirty="0" smtClean="0"/>
              <a:t>Worshiped</a:t>
            </a:r>
            <a:endParaRPr lang="en-US" sz="88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94137616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t>God ALONE</a:t>
            </a:r>
            <a:br>
              <a:rPr lang="en-US" sz="8800" dirty="0" smtClean="0"/>
            </a:br>
            <a:r>
              <a:rPr lang="en-US" sz="8800" dirty="0" smtClean="0"/>
              <a:t>is to be</a:t>
            </a:r>
            <a:br>
              <a:rPr lang="en-US" sz="8800" dirty="0" smtClean="0"/>
            </a:br>
            <a:r>
              <a:rPr lang="en-US" sz="8800" dirty="0" smtClean="0"/>
              <a:t>Worshiped</a:t>
            </a:r>
            <a:endParaRPr lang="en-US" sz="88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1987562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t>God commands</a:t>
            </a:r>
            <a:br>
              <a:rPr lang="en-US" sz="8800" dirty="0" smtClean="0"/>
            </a:br>
            <a:r>
              <a:rPr lang="en-US" sz="8800" dirty="0" smtClean="0"/>
              <a:t>Angels</a:t>
            </a:r>
            <a:endParaRPr lang="en-US" sz="88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02890092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t>God has</a:t>
            </a:r>
            <a:br>
              <a:rPr lang="en-US" sz="8800" dirty="0" smtClean="0"/>
            </a:br>
            <a:r>
              <a:rPr lang="en-US" sz="8800" dirty="0" smtClean="0"/>
              <a:t>spoken</a:t>
            </a:r>
            <a:endParaRPr lang="en-US" sz="88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63803515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t>God’s word</a:t>
            </a:r>
            <a:br>
              <a:rPr lang="en-US" sz="8800" dirty="0" smtClean="0"/>
            </a:br>
            <a:r>
              <a:rPr lang="en-US" sz="8800" dirty="0" smtClean="0"/>
              <a:t>is written</a:t>
            </a:r>
            <a:endParaRPr lang="en-US" sz="88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5805136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t>Temptations</a:t>
            </a:r>
            <a:br>
              <a:rPr lang="en-US" sz="8800" dirty="0" smtClean="0"/>
            </a:br>
            <a:r>
              <a:rPr lang="en-US" sz="8800" dirty="0" smtClean="0"/>
              <a:t>of </a:t>
            </a:r>
            <a:br>
              <a:rPr lang="en-US" sz="8800" dirty="0" smtClean="0"/>
            </a:br>
            <a:r>
              <a:rPr lang="en-US" sz="8800" dirty="0" smtClean="0"/>
              <a:t>Jesus</a:t>
            </a:r>
            <a:endParaRPr lang="en-US" sz="8800" dirty="0"/>
          </a:p>
        </p:txBody>
      </p:sp>
      <p:sp>
        <p:nvSpPr>
          <p:cNvPr id="3" name="Subtitle 2"/>
          <p:cNvSpPr>
            <a:spLocks noGrp="1"/>
          </p:cNvSpPr>
          <p:nvPr>
            <p:ph type="subTitle" idx="1"/>
          </p:nvPr>
        </p:nvSpPr>
        <p:spPr>
          <a:xfrm>
            <a:off x="0" y="5785886"/>
            <a:ext cx="9144000" cy="1072114"/>
          </a:xfrm>
        </p:spPr>
        <p:txBody>
          <a:bodyPr/>
          <a:lstStyle/>
          <a:p>
            <a:r>
              <a:rPr lang="en-US" dirty="0" smtClean="0"/>
              <a:t>Matthew 4</a:t>
            </a:r>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t>God’s written</a:t>
            </a:r>
            <a:br>
              <a:rPr lang="en-US" sz="8800" dirty="0" smtClean="0"/>
            </a:br>
            <a:r>
              <a:rPr lang="en-US" sz="8800" dirty="0" smtClean="0"/>
              <a:t>word has been</a:t>
            </a:r>
            <a:br>
              <a:rPr lang="en-US" sz="8800" dirty="0" smtClean="0"/>
            </a:br>
            <a:r>
              <a:rPr lang="en-US" sz="8800" dirty="0" smtClean="0"/>
              <a:t>preserved</a:t>
            </a:r>
            <a:endParaRPr lang="en-US" sz="88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82489813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t>God’s Word</a:t>
            </a:r>
            <a:br>
              <a:rPr lang="en-US" sz="8800" dirty="0" smtClean="0"/>
            </a:br>
            <a:r>
              <a:rPr lang="en-US" sz="8800" dirty="0" smtClean="0"/>
              <a:t>is to be</a:t>
            </a:r>
            <a:br>
              <a:rPr lang="en-US" sz="8800" dirty="0" smtClean="0"/>
            </a:br>
            <a:r>
              <a:rPr lang="en-US" sz="8800" dirty="0" smtClean="0"/>
              <a:t>lived</a:t>
            </a:r>
            <a:endParaRPr lang="en-US" sz="88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72935468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t>Jesus</a:t>
            </a:r>
            <a:br>
              <a:rPr lang="en-US" sz="8800" dirty="0" smtClean="0"/>
            </a:br>
            <a:r>
              <a:rPr lang="en-US" sz="8800" dirty="0" smtClean="0"/>
              <a:t>is the</a:t>
            </a:r>
            <a:br>
              <a:rPr lang="en-US" sz="8800" dirty="0" smtClean="0"/>
            </a:br>
            <a:r>
              <a:rPr lang="en-US" sz="8800" dirty="0" smtClean="0"/>
              <a:t>Son of God</a:t>
            </a:r>
            <a:endParaRPr lang="en-US" sz="88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9148053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t>…Unto all those who obey Him</a:t>
            </a:r>
            <a:endParaRPr lang="en-US" sz="8800" dirty="0"/>
          </a:p>
        </p:txBody>
      </p:sp>
      <p:sp>
        <p:nvSpPr>
          <p:cNvPr id="3" name="Subtitle 2"/>
          <p:cNvSpPr>
            <a:spLocks noGrp="1"/>
          </p:cNvSpPr>
          <p:nvPr>
            <p:ph type="subTitle" idx="1"/>
          </p:nvPr>
        </p:nvSpPr>
        <p:spPr>
          <a:xfrm>
            <a:off x="0" y="5785886"/>
            <a:ext cx="9144000" cy="1072114"/>
          </a:xfrm>
        </p:spPr>
        <p:txBody>
          <a:bodyPr/>
          <a:lstStyle/>
          <a:p>
            <a:r>
              <a:rPr lang="en-US" dirty="0" smtClean="0"/>
              <a:t>Heb. 5:-8-9</a:t>
            </a:r>
            <a:endParaRPr lang="en-US" dirty="0"/>
          </a:p>
        </p:txBody>
      </p:sp>
    </p:spTree>
    <p:extLst>
      <p:ext uri="{BB962C8B-B14F-4D97-AF65-F5344CB8AC3E}">
        <p14:creationId xmlns:p14="http://schemas.microsoft.com/office/powerpoint/2010/main" val="331168817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t> </a:t>
            </a:r>
            <a:endParaRPr lang="en-US" sz="88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012026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t> </a:t>
            </a:r>
            <a:endParaRPr lang="en-US" sz="88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04422206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t> </a:t>
            </a:r>
            <a:endParaRPr lang="en-US" sz="88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304422206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t>Satan</a:t>
            </a:r>
            <a:br>
              <a:rPr lang="en-US" sz="8800" dirty="0" smtClean="0"/>
            </a:br>
            <a:r>
              <a:rPr lang="en-US" sz="8800" dirty="0" smtClean="0"/>
              <a:t>is Real</a:t>
            </a:r>
            <a:endParaRPr lang="en-US" sz="8800" dirty="0"/>
          </a:p>
        </p:txBody>
      </p:sp>
      <p:sp>
        <p:nvSpPr>
          <p:cNvPr id="3" name="Subtitle 2"/>
          <p:cNvSpPr>
            <a:spLocks noGrp="1"/>
          </p:cNvSpPr>
          <p:nvPr>
            <p:ph type="subTitle" idx="1"/>
          </p:nvPr>
        </p:nvSpPr>
        <p:spPr>
          <a:xfrm>
            <a:off x="0" y="5785886"/>
            <a:ext cx="9144000" cy="1072114"/>
          </a:xfrm>
        </p:spPr>
        <p:txBody>
          <a:bodyPr/>
          <a:lstStyle/>
          <a:p>
            <a:r>
              <a:rPr lang="en-US" smtClean="0"/>
              <a:t>Matthew 4</a:t>
            </a:r>
            <a:endParaRPr lang="en-US" dirty="0"/>
          </a:p>
        </p:txBody>
      </p:sp>
    </p:spTree>
    <p:extLst>
      <p:ext uri="{BB962C8B-B14F-4D97-AF65-F5344CB8AC3E}">
        <p14:creationId xmlns:p14="http://schemas.microsoft.com/office/powerpoint/2010/main" val="19145449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title"/>
          </p:nvPr>
        </p:nvSpPr>
        <p:spPr/>
        <p:txBody>
          <a:bodyPr/>
          <a:lstStyle/>
          <a:p>
            <a:r>
              <a:rPr lang="en-US" sz="8800" dirty="0" smtClean="0"/>
              <a:t>The Devil</a:t>
            </a:r>
            <a:endParaRPr lang="en-US" sz="8800" dirty="0"/>
          </a:p>
        </p:txBody>
      </p:sp>
      <p:sp>
        <p:nvSpPr>
          <p:cNvPr id="3" name="Subtitle 2"/>
          <p:cNvSpPr>
            <a:spLocks noGrp="1"/>
          </p:cNvSpPr>
          <p:nvPr>
            <p:ph idx="1"/>
          </p:nvPr>
        </p:nvSpPr>
        <p:spPr>
          <a:xfrm>
            <a:off x="187739" y="2047043"/>
            <a:ext cx="8790609" cy="4674432"/>
          </a:xfrm>
        </p:spPr>
        <p:txBody>
          <a:bodyPr>
            <a:normAutofit/>
          </a:bodyPr>
          <a:lstStyle/>
          <a:p>
            <a:pPr marL="0" indent="0" algn="ctr">
              <a:buNone/>
            </a:pPr>
            <a:r>
              <a:rPr lang="en-US" sz="6000" dirty="0" smtClean="0"/>
              <a:t>“prone to slander, slanderous, accusing falsely”</a:t>
            </a:r>
            <a:endParaRPr lang="en-US" sz="6000" dirty="0"/>
          </a:p>
        </p:txBody>
      </p:sp>
    </p:spTree>
    <p:extLst>
      <p:ext uri="{BB962C8B-B14F-4D97-AF65-F5344CB8AC3E}">
        <p14:creationId xmlns:p14="http://schemas.microsoft.com/office/powerpoint/2010/main" val="199889881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title"/>
          </p:nvPr>
        </p:nvSpPr>
        <p:spPr/>
        <p:txBody>
          <a:bodyPr/>
          <a:lstStyle/>
          <a:p>
            <a:r>
              <a:rPr lang="en-US" sz="8800" dirty="0" smtClean="0"/>
              <a:t>Satan</a:t>
            </a:r>
            <a:endParaRPr lang="en-US" sz="8800" dirty="0"/>
          </a:p>
        </p:txBody>
      </p:sp>
      <p:sp>
        <p:nvSpPr>
          <p:cNvPr id="3" name="Subtitle 2"/>
          <p:cNvSpPr>
            <a:spLocks noGrp="1"/>
          </p:cNvSpPr>
          <p:nvPr>
            <p:ph idx="1"/>
          </p:nvPr>
        </p:nvSpPr>
        <p:spPr>
          <a:xfrm>
            <a:off x="187739" y="2047043"/>
            <a:ext cx="8790609" cy="4674432"/>
          </a:xfrm>
        </p:spPr>
        <p:txBody>
          <a:bodyPr>
            <a:normAutofit/>
          </a:bodyPr>
          <a:lstStyle/>
          <a:p>
            <a:pPr marL="0" indent="0" algn="ctr">
              <a:buNone/>
            </a:pPr>
            <a:r>
              <a:rPr lang="tr-TR" sz="6000" dirty="0" err="1"/>
              <a:t>adversary</a:t>
            </a:r>
            <a:r>
              <a:rPr lang="tr-TR" sz="6000" dirty="0"/>
              <a:t> (</a:t>
            </a:r>
            <a:r>
              <a:rPr lang="tr-TR" sz="6000" dirty="0" err="1"/>
              <a:t>one</a:t>
            </a:r>
            <a:r>
              <a:rPr lang="tr-TR" sz="6000" dirty="0"/>
              <a:t> </a:t>
            </a:r>
            <a:r>
              <a:rPr lang="tr-TR" sz="6000" dirty="0" err="1"/>
              <a:t>who</a:t>
            </a:r>
            <a:r>
              <a:rPr lang="tr-TR" sz="6000" dirty="0"/>
              <a:t> </a:t>
            </a:r>
            <a:r>
              <a:rPr lang="tr-TR" sz="6000" dirty="0" err="1"/>
              <a:t>opposes</a:t>
            </a:r>
            <a:r>
              <a:rPr lang="tr-TR" sz="6000" dirty="0"/>
              <a:t> </a:t>
            </a:r>
            <a:r>
              <a:rPr lang="tr-TR" sz="6000" dirty="0" err="1"/>
              <a:t>another</a:t>
            </a:r>
            <a:r>
              <a:rPr lang="tr-TR" sz="6000" dirty="0"/>
              <a:t> in </a:t>
            </a:r>
            <a:r>
              <a:rPr lang="tr-TR" sz="6000" dirty="0" err="1"/>
              <a:t>purpose</a:t>
            </a:r>
            <a:r>
              <a:rPr lang="tr-TR" sz="6000" dirty="0"/>
              <a:t> </a:t>
            </a:r>
            <a:r>
              <a:rPr lang="tr-TR" sz="6000" dirty="0" err="1"/>
              <a:t>or</a:t>
            </a:r>
            <a:r>
              <a:rPr lang="tr-TR" sz="6000" dirty="0"/>
              <a:t> </a:t>
            </a:r>
            <a:r>
              <a:rPr lang="tr-TR" sz="6000" dirty="0" err="1"/>
              <a:t>act</a:t>
            </a:r>
            <a:r>
              <a:rPr lang="tr-TR" sz="6000" dirty="0"/>
              <a:t>)</a:t>
            </a:r>
            <a:endParaRPr lang="en-US" sz="6000" dirty="0"/>
          </a:p>
        </p:txBody>
      </p:sp>
    </p:spTree>
    <p:extLst>
      <p:ext uri="{BB962C8B-B14F-4D97-AF65-F5344CB8AC3E}">
        <p14:creationId xmlns:p14="http://schemas.microsoft.com/office/powerpoint/2010/main" val="20436495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title"/>
          </p:nvPr>
        </p:nvSpPr>
        <p:spPr/>
        <p:txBody>
          <a:bodyPr/>
          <a:lstStyle/>
          <a:p>
            <a:r>
              <a:rPr lang="en-US" sz="8800" dirty="0" smtClean="0"/>
              <a:t>The tempter</a:t>
            </a:r>
            <a:endParaRPr lang="en-US" sz="8800" dirty="0"/>
          </a:p>
        </p:txBody>
      </p:sp>
      <p:sp>
        <p:nvSpPr>
          <p:cNvPr id="3" name="Subtitle 2"/>
          <p:cNvSpPr>
            <a:spLocks noGrp="1"/>
          </p:cNvSpPr>
          <p:nvPr>
            <p:ph idx="1"/>
          </p:nvPr>
        </p:nvSpPr>
        <p:spPr>
          <a:xfrm>
            <a:off x="187739" y="2047043"/>
            <a:ext cx="8790609" cy="4674432"/>
          </a:xfrm>
        </p:spPr>
        <p:txBody>
          <a:bodyPr>
            <a:normAutofit lnSpcReduction="10000"/>
          </a:bodyPr>
          <a:lstStyle/>
          <a:p>
            <a:pPr marL="0" indent="0" algn="ctr">
              <a:buNone/>
            </a:pPr>
            <a:r>
              <a:rPr lang="en-US" sz="6000" dirty="0"/>
              <a:t>a bad sense, to test one </a:t>
            </a:r>
            <a:r>
              <a:rPr lang="en-US" sz="6000" dirty="0" smtClean="0"/>
              <a:t>maliciously</a:t>
            </a:r>
          </a:p>
          <a:p>
            <a:pPr marL="0" indent="0" algn="ctr">
              <a:buNone/>
            </a:pPr>
            <a:r>
              <a:rPr lang="en-US" sz="6000" dirty="0"/>
              <a:t>2c to try or test one’s faith, virtue, character, by enticement to sin</a:t>
            </a:r>
            <a:endParaRPr lang="en-US" sz="6000" dirty="0"/>
          </a:p>
        </p:txBody>
      </p:sp>
    </p:spTree>
    <p:extLst>
      <p:ext uri="{BB962C8B-B14F-4D97-AF65-F5344CB8AC3E}">
        <p14:creationId xmlns:p14="http://schemas.microsoft.com/office/powerpoint/2010/main" val="35193373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t>Tempts</a:t>
            </a:r>
            <a:br>
              <a:rPr lang="en-US" sz="8800" dirty="0" smtClean="0"/>
            </a:br>
            <a:r>
              <a:rPr lang="en-US" sz="7200" dirty="0" smtClean="0"/>
              <a:t>(but cannot force)</a:t>
            </a:r>
            <a:endParaRPr lang="en-US" sz="72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81865072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t>Can Be</a:t>
            </a:r>
            <a:br>
              <a:rPr lang="en-US" sz="8800" dirty="0" smtClean="0"/>
            </a:br>
            <a:r>
              <a:rPr lang="en-US" sz="8800" dirty="0" smtClean="0"/>
              <a:t>Resisted</a:t>
            </a:r>
            <a:endParaRPr lang="en-US" sz="88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96386255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t>Knows</a:t>
            </a:r>
            <a:br>
              <a:rPr lang="en-US" sz="8800" dirty="0" smtClean="0"/>
            </a:br>
            <a:r>
              <a:rPr lang="en-US" sz="8800" dirty="0" smtClean="0"/>
              <a:t>Scripture!</a:t>
            </a:r>
            <a:endParaRPr lang="en-US" sz="88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2600560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3400</TotalTime>
  <Words>1186</Words>
  <Application>Microsoft Macintosh PowerPoint</Application>
  <PresentationFormat>On-screen Show (4:3)</PresentationFormat>
  <Paragraphs>270</Paragraphs>
  <Slides>27</Slides>
  <Notes>25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 Black </vt:lpstr>
      <vt:lpstr>PowerPoint Presentation</vt:lpstr>
      <vt:lpstr>Temptations of  Jesus</vt:lpstr>
      <vt:lpstr>Satan is Real</vt:lpstr>
      <vt:lpstr>The Devil</vt:lpstr>
      <vt:lpstr>Satan</vt:lpstr>
      <vt:lpstr>The tempter</vt:lpstr>
      <vt:lpstr>Tempts (but cannot force)</vt:lpstr>
      <vt:lpstr>Can Be Resisted</vt:lpstr>
      <vt:lpstr>Knows Scripture!</vt:lpstr>
      <vt:lpstr>Misapplies scripture!</vt:lpstr>
      <vt:lpstr>Jesus tempted but without sin</vt:lpstr>
      <vt:lpstr>With Scripture can resist</vt:lpstr>
      <vt:lpstr>God is</vt:lpstr>
      <vt:lpstr>Father Son Holy Spirit</vt:lpstr>
      <vt:lpstr>God is to be Worshiped</vt:lpstr>
      <vt:lpstr>God ALONE is to be Worshiped</vt:lpstr>
      <vt:lpstr>God commands Angels</vt:lpstr>
      <vt:lpstr>God has spoken</vt:lpstr>
      <vt:lpstr>God’s word is written</vt:lpstr>
      <vt:lpstr>God’s written word has been preserved</vt:lpstr>
      <vt:lpstr>God’s Word is to be lived</vt:lpstr>
      <vt:lpstr>Jesus is the Son of God</vt:lpstr>
      <vt:lpstr>…Unto all those who obey Him</vt:lpstr>
      <vt:lpstr> </vt:lpstr>
      <vt:lpstr> </vt:lpstr>
      <vt:lpstr>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cp:lastModifiedBy>
  <cp:revision>43</cp:revision>
  <dcterms:created xsi:type="dcterms:W3CDTF">2014-01-26T20:19:07Z</dcterms:created>
  <dcterms:modified xsi:type="dcterms:W3CDTF">2015-04-05T23:53:36Z</dcterms:modified>
</cp:coreProperties>
</file>