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18" r:id="rId2"/>
    <p:sldId id="298" r:id="rId3"/>
    <p:sldId id="299" r:id="rId4"/>
    <p:sldId id="297" r:id="rId5"/>
    <p:sldId id="300" r:id="rId6"/>
    <p:sldId id="301" r:id="rId7"/>
    <p:sldId id="302" r:id="rId8"/>
    <p:sldId id="303" r:id="rId9"/>
    <p:sldId id="304" r:id="rId10"/>
    <p:sldId id="305" r:id="rId11"/>
    <p:sldId id="306" r:id="rId12"/>
    <p:sldId id="307" r:id="rId13"/>
    <p:sldId id="308" r:id="rId14"/>
    <p:sldId id="309" r:id="rId15"/>
    <p:sldId id="311" r:id="rId16"/>
    <p:sldId id="312" r:id="rId17"/>
    <p:sldId id="313" r:id="rId18"/>
    <p:sldId id="310" r:id="rId19"/>
    <p:sldId id="314" r:id="rId20"/>
    <p:sldId id="315" r:id="rId21"/>
    <p:sldId id="316" r:id="rId22"/>
    <p:sldId id="31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55" autoAdjust="0"/>
    <p:restoredTop sz="69428" autoAdjust="0"/>
  </p:normalViewPr>
  <p:slideViewPr>
    <p:cSldViewPr snapToGrid="0" snapToObjects="1">
      <p:cViewPr varScale="1">
        <p:scale>
          <a:sx n="82" d="100"/>
          <a:sy n="82" d="100"/>
        </p:scale>
        <p:origin x="-161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5/3/15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Who is the greatest</a:t>
            </a:r>
          </a:p>
          <a:p>
            <a:r>
              <a:rPr lang="en-US" dirty="0" smtClean="0"/>
              <a:t>Matt. 20:22-28</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Jesus different GOAL OF LIFE -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Greatest = servant (deacons) and slave (</a:t>
            </a:r>
            <a:r>
              <a:rPr lang="en-US" sz="1200" kern="1200" dirty="0" err="1" smtClean="0">
                <a:solidFill>
                  <a:schemeClr val="tx1"/>
                </a:solidFill>
                <a:effectLst/>
                <a:latin typeface="+mn-lt"/>
                <a:ea typeface="+mn-ea"/>
                <a:cs typeface="+mn-cs"/>
              </a:rPr>
              <a:t>doulos</a:t>
            </a:r>
            <a:r>
              <a:rPr lang="en-US" sz="1200" kern="1200" dirty="0" smtClean="0">
                <a:solidFill>
                  <a:schemeClr val="tx1"/>
                </a:solidFill>
                <a:effectLst/>
                <a:latin typeface="+mn-lt"/>
                <a:ea typeface="+mn-ea"/>
                <a:cs typeface="+mn-cs"/>
              </a:rPr>
              <a:t>)… </a:t>
            </a:r>
          </a:p>
          <a:p>
            <a:pPr rtl="0"/>
            <a:r>
              <a:rPr lang="en-US" sz="1200" dirty="0" smtClean="0"/>
              <a:t>	It shall not be so among you. But whoever would be great among you must be your servant, </a:t>
            </a:r>
          </a:p>
          <a:p>
            <a:pPr rtl="0"/>
            <a:r>
              <a:rPr lang="en-US" sz="1200" dirty="0" smtClean="0"/>
              <a:t>	</a:t>
            </a:r>
            <a:r>
              <a:rPr lang="en-US" sz="1200" b="1" dirty="0" smtClean="0"/>
              <a:t>27 	and whoever would be first among you must be your slave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2 of the lowest positions in society!</a:t>
            </a:r>
          </a:p>
          <a:p>
            <a:r>
              <a:rPr lang="en-US" sz="1200" kern="1200" dirty="0" smtClean="0">
                <a:solidFill>
                  <a:schemeClr val="tx1"/>
                </a:solidFill>
                <a:effectLst/>
                <a:latin typeface="+mn-lt"/>
                <a:ea typeface="+mn-ea"/>
                <a:cs typeface="+mn-cs"/>
              </a:rPr>
              <a:t>	2 of the GREATEST in the Kingdom of God…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Jesus sets the example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1913508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lain" startAt="28"/>
            </a:pPr>
            <a:r>
              <a:rPr lang="en-US" sz="1200" b="0" dirty="0" smtClean="0"/>
              <a:t>even as the Son of Man came not to be served but to serve, and to give his life as a ransom for many.”  </a:t>
            </a:r>
          </a:p>
          <a:p>
            <a:pPr marL="228600" indent="-228600">
              <a:buAutoNum type="arabicPlain" startAt="28"/>
            </a:pPr>
            <a:endParaRPr lang="en-US" sz="1200" b="0" dirty="0" smtClean="0"/>
          </a:p>
          <a:p>
            <a:pPr marL="0" indent="0">
              <a:buNone/>
            </a:pPr>
            <a:r>
              <a:rPr lang="en-US" sz="1200" b="0" dirty="0" smtClean="0"/>
              <a:t>Later – they would YET be concerned – not wash each others feet – </a:t>
            </a:r>
          </a:p>
          <a:p>
            <a:pPr marL="0" indent="0">
              <a:buNone/>
            </a:pPr>
            <a:r>
              <a:rPr lang="en-US" sz="1200" b="0" dirty="0" smtClean="0"/>
              <a:t>AGAIN – Jesus sets the example before them.. </a:t>
            </a:r>
          </a:p>
          <a:p>
            <a:pPr marL="0" indent="0">
              <a:buNone/>
            </a:pPr>
            <a:endParaRPr lang="en-US" sz="1200" b="0" dirty="0" smtClean="0"/>
          </a:p>
          <a:p>
            <a:pPr marL="0" indent="0">
              <a:buNone/>
            </a:pPr>
            <a:r>
              <a:rPr lang="en-US" sz="1200" b="0" dirty="0" smtClean="0">
                <a:sym typeface="Wingdings"/>
              </a:rPr>
              <a:t>  </a:t>
            </a:r>
            <a:r>
              <a:rPr lang="en-US" sz="1200" b="0" dirty="0" smtClean="0"/>
              <a:t>THUS the teaching by Paul – Phil. 2:3-4</a:t>
            </a:r>
          </a:p>
          <a:p>
            <a:pPr marL="228600" indent="-228600">
              <a:buAutoNum type="arabicPlain" startAt="28"/>
            </a:pPr>
            <a:endParaRPr lang="en-US" sz="1200" b="1" kern="1200" dirty="0" smtClean="0">
              <a:solidFill>
                <a:schemeClr val="tx1"/>
              </a:solidFill>
              <a:effectLst/>
              <a:latin typeface="+mn-lt"/>
              <a:ea typeface="+mn-ea"/>
              <a:cs typeface="+mn-cs"/>
            </a:endParaRPr>
          </a:p>
          <a:p>
            <a:pPr marL="0" indent="0">
              <a:buNone/>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19135083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dirty="0" smtClean="0"/>
              <a:t>Phil. 2:3-4</a:t>
            </a:r>
          </a:p>
          <a:p>
            <a:pPr rtl="0"/>
            <a:r>
              <a:rPr lang="en-US" sz="1200" b="1" dirty="0" smtClean="0"/>
              <a:t>3 	Do nothing from selfish ambition or conceit, but in humility count others more significant than yourselves. </a:t>
            </a:r>
          </a:p>
          <a:p>
            <a:pPr rtl="0"/>
            <a:r>
              <a:rPr lang="en-US" sz="1200" b="1" dirty="0" smtClean="0"/>
              <a:t>4 	Let each of you look not only to his own interests, but also to the interests of others. </a:t>
            </a:r>
          </a:p>
          <a:p>
            <a:endParaRPr lang="en-US" dirty="0" smtClean="0"/>
          </a:p>
          <a:p>
            <a:r>
              <a:rPr lang="en-US" dirty="0" smtClean="0">
                <a:sym typeface="Wingdings"/>
              </a:rPr>
              <a:t> The apostles learned !   Paul – Rom. 1.1</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15083037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Rom. 1.1</a:t>
            </a:r>
          </a:p>
          <a:p>
            <a:pPr marL="0" indent="0">
              <a:buNone/>
            </a:pPr>
            <a:r>
              <a:rPr lang="en-US" dirty="0" smtClean="0"/>
              <a:t>Paul, a servant of Christ Jesus, called to be an apostle, set apart for the gospel of God,…</a:t>
            </a:r>
          </a:p>
          <a:p>
            <a:pPr marL="0" indent="0" algn="l">
              <a:buNone/>
            </a:pPr>
            <a:endParaRPr lang="en-US" dirty="0" smtClean="0"/>
          </a:p>
          <a:p>
            <a:pPr marL="0" indent="0" algn="l">
              <a:buNone/>
            </a:pPr>
            <a:r>
              <a:rPr lang="en-US" dirty="0" smtClean="0">
                <a:sym typeface="Wingdings"/>
              </a:rPr>
              <a:t>  </a:t>
            </a:r>
            <a:r>
              <a:rPr lang="en-US" dirty="0" smtClean="0"/>
              <a:t>John</a:t>
            </a:r>
            <a:r>
              <a:rPr lang="en-US" baseline="0" dirty="0" smtClean="0"/>
              <a:t> – Rev. 1:1</a:t>
            </a:r>
            <a:endParaRPr lang="en-US" dirty="0" smtClean="0"/>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4398108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smtClean="0"/>
              <a:t>2 </a:t>
            </a:r>
            <a:r>
              <a:rPr lang="en-US" sz="1200" b="0" dirty="0" err="1" smtClean="0"/>
              <a:t>Pe</a:t>
            </a:r>
            <a:r>
              <a:rPr lang="en-US" sz="1200" b="0" dirty="0" smtClean="0"/>
              <a:t> 1:1 	Simeon Peter, a servant and apostle of Jesus Christ,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smtClean="0">
                <a:sym typeface="Wingdings"/>
              </a:rPr>
              <a:t> James</a:t>
            </a:r>
            <a:endParaRPr lang="en-US" b="0" dirty="0"/>
          </a:p>
        </p:txBody>
      </p:sp>
      <p:sp>
        <p:nvSpPr>
          <p:cNvPr id="4" name="Slide Number Placeholder 3"/>
          <p:cNvSpPr>
            <a:spLocks noGrp="1"/>
          </p:cNvSpPr>
          <p:nvPr>
            <p:ph type="sldNum" sz="quarter" idx="10"/>
          </p:nvPr>
        </p:nvSpPr>
        <p:spPr/>
        <p:txBody>
          <a:bodyPr/>
          <a:lstStyle/>
          <a:p>
            <a:fld id="{3DA06FC5-5253-8444-A22F-B474784BDD4C}" type="slidenum">
              <a:rPr lang="en-US" smtClean="0"/>
              <a:t>15</a:t>
            </a:fld>
            <a:endParaRPr lang="en-US"/>
          </a:p>
        </p:txBody>
      </p:sp>
    </p:spTree>
    <p:extLst>
      <p:ext uri="{BB962C8B-B14F-4D97-AF65-F5344CB8AC3E}">
        <p14:creationId xmlns:p14="http://schemas.microsoft.com/office/powerpoint/2010/main" val="2331018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smtClean="0"/>
              <a:t>Jas 1:1 	James, a servant of God and of the Lord Jesus Christ,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smtClean="0">
                <a:sym typeface="Wingdings"/>
              </a:rPr>
              <a:t> Jude 1:1</a:t>
            </a:r>
            <a:endParaRPr lang="en-US" b="0" dirty="0"/>
          </a:p>
        </p:txBody>
      </p:sp>
      <p:sp>
        <p:nvSpPr>
          <p:cNvPr id="4" name="Slide Number Placeholder 3"/>
          <p:cNvSpPr>
            <a:spLocks noGrp="1"/>
          </p:cNvSpPr>
          <p:nvPr>
            <p:ph type="sldNum" sz="quarter" idx="10"/>
          </p:nvPr>
        </p:nvSpPr>
        <p:spPr/>
        <p:txBody>
          <a:bodyPr/>
          <a:lstStyle/>
          <a:p>
            <a:fld id="{3DA06FC5-5253-8444-A22F-B474784BDD4C}" type="slidenum">
              <a:rPr lang="en-US" smtClean="0"/>
              <a:t>16</a:t>
            </a:fld>
            <a:endParaRPr lang="en-US"/>
          </a:p>
        </p:txBody>
      </p:sp>
    </p:spTree>
    <p:extLst>
      <p:ext uri="{BB962C8B-B14F-4D97-AF65-F5344CB8AC3E}">
        <p14:creationId xmlns:p14="http://schemas.microsoft.com/office/powerpoint/2010/main" val="23310187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smtClean="0"/>
              <a:t>Jud 1 	Jude, a servant of Jesus Christ and brother of James,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smtClean="0">
                <a:sym typeface="Wingdings"/>
              </a:rPr>
              <a:t> AND JOHN also – Rev. 1:1</a:t>
            </a:r>
            <a:endParaRPr lang="en-US" b="0" dirty="0"/>
          </a:p>
        </p:txBody>
      </p:sp>
      <p:sp>
        <p:nvSpPr>
          <p:cNvPr id="4" name="Slide Number Placeholder 3"/>
          <p:cNvSpPr>
            <a:spLocks noGrp="1"/>
          </p:cNvSpPr>
          <p:nvPr>
            <p:ph type="sldNum" sz="quarter" idx="10"/>
          </p:nvPr>
        </p:nvSpPr>
        <p:spPr/>
        <p:txBody>
          <a:bodyPr/>
          <a:lstStyle/>
          <a:p>
            <a:fld id="{3DA06FC5-5253-8444-A22F-B474784BDD4C}" type="slidenum">
              <a:rPr lang="en-US" smtClean="0"/>
              <a:t>17</a:t>
            </a:fld>
            <a:endParaRPr lang="en-US"/>
          </a:p>
        </p:txBody>
      </p:sp>
    </p:spTree>
    <p:extLst>
      <p:ext uri="{BB962C8B-B14F-4D97-AF65-F5344CB8AC3E}">
        <p14:creationId xmlns:p14="http://schemas.microsoft.com/office/powerpoint/2010/main" val="23310187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John later calls himself a </a:t>
            </a:r>
            <a:r>
              <a:rPr lang="en-US" sz="1200" i="1" kern="1200" dirty="0" err="1" smtClean="0">
                <a:solidFill>
                  <a:schemeClr val="tx1"/>
                </a:solidFill>
                <a:effectLst/>
                <a:latin typeface="+mn-lt"/>
                <a:ea typeface="+mn-ea"/>
                <a:cs typeface="+mn-cs"/>
              </a:rPr>
              <a:t>doulos</a:t>
            </a:r>
            <a:r>
              <a:rPr lang="en-US" sz="1200" kern="1200" dirty="0" smtClean="0">
                <a:solidFill>
                  <a:schemeClr val="tx1"/>
                </a:solidFill>
                <a:effectLst/>
                <a:latin typeface="+mn-lt"/>
                <a:ea typeface="+mn-ea"/>
                <a:cs typeface="+mn-cs"/>
              </a:rPr>
              <a:t> of Jesus (Rev. 1:1), </a:t>
            </a:r>
          </a:p>
          <a:p>
            <a:r>
              <a:rPr lang="en-US" sz="1200" dirty="0" smtClean="0"/>
              <a:t>The revelation of Jesus Christ, which God gave him to show to his servants the things that must soon take place. He made it known by sending his angel to his servant John,  </a:t>
            </a:r>
          </a:p>
          <a:p>
            <a:endParaRPr lang="en-US" sz="1200" dirty="0" smtClean="0"/>
          </a:p>
          <a:p>
            <a:r>
              <a:rPr lang="en-US" sz="1200" dirty="0" smtClean="0">
                <a:sym typeface="Wingdings"/>
              </a:rPr>
              <a:t> YET</a:t>
            </a:r>
            <a:r>
              <a:rPr lang="en-US" sz="1200" baseline="0" dirty="0" smtClean="0">
                <a:sym typeface="Wingdings"/>
              </a:rPr>
              <a:t> so needed today. Cannot blame them for being SLOW – when we have had 2000 years!</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18</a:t>
            </a:fld>
            <a:endParaRPr lang="en-US"/>
          </a:p>
        </p:txBody>
      </p:sp>
    </p:spTree>
    <p:extLst>
      <p:ext uri="{BB962C8B-B14F-4D97-AF65-F5344CB8AC3E}">
        <p14:creationId xmlns:p14="http://schemas.microsoft.com/office/powerpoint/2010/main" val="23310187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a society we have become more and more self-centered.</a:t>
            </a:r>
          </a:p>
          <a:p>
            <a:r>
              <a:rPr lang="en-US" sz="1200" kern="1200" dirty="0" smtClean="0">
                <a:solidFill>
                  <a:schemeClr val="tx1"/>
                </a:solidFill>
                <a:effectLst/>
                <a:latin typeface="+mn-lt"/>
                <a:ea typeface="+mn-ea"/>
                <a:cs typeface="+mn-cs"/>
              </a:rPr>
              <a:t>While there as always been an element of this in both society AND in individuals, it seems to me to be almost openly lauded as a virtue.</a:t>
            </a:r>
          </a:p>
          <a:p>
            <a:r>
              <a:rPr lang="en-US" sz="1200" kern="1200" dirty="0" smtClean="0">
                <a:solidFill>
                  <a:schemeClr val="tx1"/>
                </a:solidFill>
                <a:effectLst/>
                <a:latin typeface="+mn-lt"/>
                <a:ea typeface="+mn-ea"/>
                <a:cs typeface="+mn-cs"/>
              </a:rPr>
              <a:t>Much emphasis was put upon the individual being part of society by the willingness to lower self for the betterment of the society, the family .. </a:t>
            </a:r>
          </a:p>
          <a:p>
            <a:r>
              <a:rPr lang="en-US" sz="1200" kern="1200" dirty="0" smtClean="0">
                <a:solidFill>
                  <a:schemeClr val="tx1"/>
                </a:solidFill>
                <a:effectLst/>
                <a:latin typeface="+mn-lt"/>
                <a:ea typeface="+mn-ea"/>
                <a:cs typeface="+mn-cs"/>
              </a:rPr>
              <a:t>Ask NOT what your country can do for you, but what you can do for your country ..  while a known quote today, not held forth as the virtue and goal of life.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Thinking</a:t>
            </a:r>
            <a:r>
              <a:rPr lang="en-US" sz="1200" kern="1200" baseline="0" dirty="0" smtClean="0">
                <a:solidFill>
                  <a:schemeClr val="tx1"/>
                </a:solidFill>
                <a:effectLst/>
                <a:latin typeface="+mn-lt"/>
                <a:ea typeface="+mn-ea"/>
                <a:cs typeface="+mn-cs"/>
                <a:sym typeface="Wingdings"/>
              </a:rPr>
              <a:t> of today and commercials --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19</a:t>
            </a:fld>
            <a:endParaRPr lang="en-US"/>
          </a:p>
        </p:txBody>
      </p:sp>
    </p:spTree>
    <p:extLst>
      <p:ext uri="{BB962C8B-B14F-4D97-AF65-F5344CB8AC3E}">
        <p14:creationId xmlns:p14="http://schemas.microsoft.com/office/powerpoint/2010/main" val="19899529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YOU DESERVE…   the basis of commercials… </a:t>
            </a:r>
          </a:p>
          <a:p>
            <a:pPr lvl="0"/>
            <a:r>
              <a:rPr lang="en-US" sz="1200" kern="1200" dirty="0" smtClean="0">
                <a:solidFill>
                  <a:schemeClr val="tx1"/>
                </a:solidFill>
                <a:effectLst/>
                <a:latin typeface="+mn-lt"/>
                <a:ea typeface="+mn-ea"/>
                <a:cs typeface="+mn-cs"/>
              </a:rPr>
              <a:t>the whole ‘entitlement’ attitude ..  </a:t>
            </a:r>
          </a:p>
          <a:p>
            <a:pPr lvl="0"/>
            <a:r>
              <a:rPr lang="en-US" sz="1200" kern="1200" dirty="0" smtClean="0">
                <a:solidFill>
                  <a:schemeClr val="tx1"/>
                </a:solidFill>
                <a:effectLst/>
                <a:latin typeface="+mn-lt"/>
                <a:ea typeface="+mn-ea"/>
                <a:cs typeface="+mn-cs"/>
              </a:rPr>
              <a:t>Looking for a church that serves MY needs…  rather than where I can be of service… </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sym typeface="Wingdings"/>
              </a:rPr>
              <a:t>  </a:t>
            </a:r>
            <a:r>
              <a:rPr lang="en-US" sz="1200" b="1" kern="1200" dirty="0" smtClean="0">
                <a:solidFill>
                  <a:schemeClr val="tx1"/>
                </a:solidFill>
                <a:effectLst/>
                <a:latin typeface="+mn-lt"/>
                <a:ea typeface="+mn-ea"/>
                <a:cs typeface="+mn-cs"/>
              </a:rPr>
              <a:t>Greatest is he who serves, today prompts some to argue that THEY are the greatest servant!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20</a:t>
            </a:fld>
            <a:endParaRPr lang="en-US"/>
          </a:p>
        </p:txBody>
      </p:sp>
    </p:spTree>
    <p:extLst>
      <p:ext uri="{BB962C8B-B14F-4D97-AF65-F5344CB8AC3E}">
        <p14:creationId xmlns:p14="http://schemas.microsoft.com/office/powerpoint/2010/main" val="1189497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Mother AND James and John come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Mother – </a:t>
            </a:r>
          </a:p>
          <a:p>
            <a:r>
              <a:rPr lang="en-US" sz="1200" kern="1200" dirty="0" smtClean="0">
                <a:solidFill>
                  <a:schemeClr val="tx1"/>
                </a:solidFill>
                <a:effectLst/>
                <a:latin typeface="+mn-lt"/>
                <a:ea typeface="+mn-ea"/>
                <a:cs typeface="+mn-cs"/>
              </a:rPr>
              <a:t>	SOME [College Press on </a:t>
            </a:r>
            <a:r>
              <a:rPr lang="en-US" sz="1200" kern="1200" dirty="0" err="1" smtClean="0">
                <a:solidFill>
                  <a:schemeClr val="tx1"/>
                </a:solidFill>
                <a:effectLst/>
                <a:latin typeface="+mn-lt"/>
                <a:ea typeface="+mn-ea"/>
                <a:cs typeface="+mn-cs"/>
              </a:rPr>
              <a:t>Mtt</a:t>
            </a:r>
            <a:r>
              <a:rPr lang="en-US" sz="1200" kern="1200" dirty="0" smtClean="0">
                <a:solidFill>
                  <a:schemeClr val="tx1"/>
                </a:solidFill>
                <a:effectLst/>
                <a:latin typeface="+mn-lt"/>
                <a:ea typeface="+mn-ea"/>
                <a:cs typeface="+mn-cs"/>
              </a:rPr>
              <a:t>;]    ] identify as the sister of Mary, the mother of Jesus - John 19:25    </a:t>
            </a:r>
          </a:p>
          <a:p>
            <a:r>
              <a:rPr lang="en-US" sz="1200" kern="1200" dirty="0" smtClean="0">
                <a:solidFill>
                  <a:schemeClr val="tx1"/>
                </a:solidFill>
                <a:effectLst/>
                <a:latin typeface="+mn-lt"/>
                <a:ea typeface="+mn-ea"/>
                <a:cs typeface="+mn-cs"/>
              </a:rPr>
              <a:t>	hence His aunt, and they his cousins..   NOT REALLY KNOW.</a:t>
            </a:r>
          </a:p>
          <a:p>
            <a:r>
              <a:rPr lang="en-US" sz="1200" kern="1200" dirty="0" smtClean="0">
                <a:solidFill>
                  <a:schemeClr val="tx1"/>
                </a:solidFill>
                <a:effectLst/>
                <a:latin typeface="+mn-lt"/>
                <a:ea typeface="+mn-ea"/>
                <a:cs typeface="+mn-cs"/>
              </a:rPr>
              <a:t>OTHERS – it is interesting but there is not enough evidence to draw solid conclusion </a:t>
            </a:r>
            <a:r>
              <a:rPr lang="en-US" sz="1200" kern="1200" dirty="0" err="1" smtClean="0">
                <a:solidFill>
                  <a:schemeClr val="tx1"/>
                </a:solidFill>
                <a:effectLst/>
                <a:latin typeface="+mn-lt"/>
                <a:ea typeface="+mn-ea"/>
                <a:cs typeface="+mn-cs"/>
              </a:rPr>
              <a:t>Lenski</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she, and His mother, apparently traveled with Him on this last trip to Jerusalem - along with other women.. [Mary Magdalene, the other Mary, and Joanna - cf. Matt. 27:55-56; Luke 24:10).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HOW did we get here?  A short history beginning with Matt. 10</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1531980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Greatest is he who serves, today prompts some to argue that THEY are the greatest servant! </a:t>
            </a:r>
            <a:endParaRPr lang="en-US" sz="1200" kern="1200" dirty="0" smtClean="0">
              <a:solidFill>
                <a:schemeClr val="tx1"/>
              </a:solidFill>
              <a:effectLst/>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21</a:t>
            </a:fld>
            <a:endParaRPr lang="en-US"/>
          </a:p>
        </p:txBody>
      </p:sp>
    </p:spTree>
    <p:extLst>
      <p:ext uri="{BB962C8B-B14F-4D97-AF65-F5344CB8AC3E}">
        <p14:creationId xmlns:p14="http://schemas.microsoft.com/office/powerpoint/2010/main" val="1189497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Matt. 10:1  And he called to him his twelve disciples and gave them authority over unclean spirits, to cast them out, and to heal every disease and every affliction. </a:t>
            </a:r>
          </a:p>
          <a:p>
            <a:endParaRPr lang="en-US" sz="1200" dirty="0" smtClean="0"/>
          </a:p>
          <a:p>
            <a:r>
              <a:rPr lang="en-US" sz="1200" dirty="0" smtClean="0"/>
              <a:t>Matt. 17:</a:t>
            </a:r>
          </a:p>
          <a:p>
            <a:pPr rtl="0"/>
            <a:r>
              <a:rPr lang="en-US" sz="1200" dirty="0" smtClean="0"/>
              <a:t>And after six days Jesus took with him Peter and James, and John his brother, and led them up a high mountain by themselves. </a:t>
            </a:r>
          </a:p>
          <a:p>
            <a:pPr rtl="0"/>
            <a:r>
              <a:rPr lang="en-US" sz="1200" dirty="0" smtClean="0"/>
              <a:t>	</a:t>
            </a:r>
            <a:r>
              <a:rPr lang="en-US" sz="1200" b="1" dirty="0" smtClean="0"/>
              <a:t>2 	And he was transfigured before them, and his face shone like the sun, and his clothes became white as light. </a:t>
            </a:r>
          </a:p>
          <a:p>
            <a:endParaRPr lang="en-US" dirty="0" smtClean="0"/>
          </a:p>
          <a:p>
            <a:r>
              <a:rPr lang="en-US" dirty="0" smtClean="0">
                <a:sym typeface="Wingdings"/>
              </a:rPr>
              <a:t> ARGUE</a:t>
            </a:r>
            <a:r>
              <a:rPr lang="en-US" baseline="0" dirty="0" smtClean="0">
                <a:sym typeface="Wingdings"/>
              </a:rPr>
              <a:t> – who is the greatest .. Matt. 18</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1373525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Matt. 18:1</a:t>
            </a:r>
          </a:p>
          <a:p>
            <a:r>
              <a:rPr lang="en-US" sz="1200" dirty="0" smtClean="0"/>
              <a:t>At that time the disciples came to Jesus, saying, “Who is the greatest in the kingdom of heaven?” </a:t>
            </a:r>
          </a:p>
          <a:p>
            <a:endParaRPr lang="en-US" sz="1200" dirty="0" smtClean="0"/>
          </a:p>
          <a:p>
            <a:r>
              <a:rPr lang="en-US" sz="1200" dirty="0" smtClean="0"/>
              <a:t>I</a:t>
            </a:r>
            <a:r>
              <a:rPr lang="en-US" sz="1200" dirty="0" smtClean="0">
                <a:sym typeface="Wingdings"/>
              </a:rPr>
              <a:t> Jesus promise to them – sit on 12 thrones …</a:t>
            </a:r>
            <a:r>
              <a:rPr lang="en-US" sz="1200" dirty="0" err="1" smtClean="0">
                <a:sym typeface="Wingdings"/>
              </a:rPr>
              <a:t>Mtt</a:t>
            </a:r>
            <a:r>
              <a:rPr lang="en-US" sz="1200" dirty="0" smtClean="0">
                <a:sym typeface="Wingdings"/>
              </a:rPr>
              <a:t>. 19:28</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1913508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Matt. 19:28 [ begin reading from vs. 27]</a:t>
            </a:r>
          </a:p>
          <a:p>
            <a:r>
              <a:rPr lang="en-US" sz="1200" kern="1200" dirty="0" smtClean="0">
                <a:solidFill>
                  <a:schemeClr val="tx1"/>
                </a:solidFill>
                <a:effectLst/>
                <a:latin typeface="+mn-lt"/>
                <a:ea typeface="+mn-ea"/>
                <a:cs typeface="+mn-cs"/>
              </a:rPr>
              <a:t>THEN Jesus promised ALL they would sit on 12 thrones ‘judging’ (in this context - ‘ruling’) …  19:28</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NOW comes this request!</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1913508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NOW,</a:t>
            </a:r>
            <a:r>
              <a:rPr lang="en-US" sz="1200" kern="1200" baseline="0" dirty="0" smtClean="0">
                <a:solidFill>
                  <a:schemeClr val="tx1"/>
                </a:solidFill>
                <a:effectLst/>
                <a:latin typeface="+mn-lt"/>
                <a:ea typeface="+mn-ea"/>
                <a:cs typeface="+mn-cs"/>
              </a:rPr>
              <a:t> in </a:t>
            </a:r>
            <a:r>
              <a:rPr lang="en-US" sz="1200" kern="1200" baseline="0" dirty="0" err="1" smtClean="0">
                <a:solidFill>
                  <a:schemeClr val="tx1"/>
                </a:solidFill>
                <a:effectLst/>
                <a:latin typeface="+mn-lt"/>
                <a:ea typeface="+mn-ea"/>
                <a:cs typeface="+mn-cs"/>
              </a:rPr>
              <a:t>Mtt</a:t>
            </a:r>
            <a:r>
              <a:rPr lang="en-US" sz="1200" kern="1200" baseline="0" dirty="0" smtClean="0">
                <a:solidFill>
                  <a:schemeClr val="tx1"/>
                </a:solidFill>
                <a:effectLst/>
                <a:latin typeface="+mn-lt"/>
                <a:ea typeface="+mn-ea"/>
                <a:cs typeface="+mn-cs"/>
              </a:rPr>
              <a:t>. 20 – the request.. </a:t>
            </a:r>
          </a:p>
          <a:p>
            <a:r>
              <a:rPr lang="en-US" sz="1200" kern="1200" baseline="0" dirty="0" smtClean="0">
                <a:solidFill>
                  <a:schemeClr val="tx1"/>
                </a:solidFill>
                <a:effectLst/>
                <a:latin typeface="+mn-lt"/>
                <a:ea typeface="+mn-ea"/>
                <a:cs typeface="+mn-cs"/>
              </a:rPr>
              <a:t>Throne NOT enough? </a:t>
            </a:r>
          </a:p>
          <a:p>
            <a:r>
              <a:rPr lang="en-US" sz="1200" kern="1200" baseline="0" dirty="0" smtClean="0">
                <a:solidFill>
                  <a:schemeClr val="tx1"/>
                </a:solidFill>
                <a:effectLst/>
                <a:latin typeface="+mn-lt"/>
                <a:ea typeface="+mn-ea"/>
                <a:cs typeface="+mn-cs"/>
              </a:rPr>
              <a:t>Apostleship not enough?</a:t>
            </a:r>
          </a:p>
          <a:p>
            <a:r>
              <a:rPr lang="en-US" sz="1200" kern="1200" baseline="0" dirty="0" smtClean="0">
                <a:solidFill>
                  <a:schemeClr val="tx1"/>
                </a:solidFill>
                <a:effectLst/>
                <a:latin typeface="+mn-lt"/>
                <a:ea typeface="+mn-ea"/>
                <a:cs typeface="+mn-cs"/>
              </a:rPr>
              <a:t>Even the ‘inner circle’ – not enough?</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sym typeface="Wingdings"/>
              </a:rPr>
              <a:t> NOT KNOW what you are asking!</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1913508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Matt. 20:22-23</a:t>
            </a:r>
          </a:p>
          <a:p>
            <a:r>
              <a:rPr lang="en-US" sz="1200" b="1" kern="1200" dirty="0" smtClean="0">
                <a:solidFill>
                  <a:schemeClr val="tx1"/>
                </a:solidFill>
                <a:effectLst/>
                <a:latin typeface="+mn-lt"/>
                <a:ea typeface="+mn-ea"/>
                <a:cs typeface="+mn-cs"/>
              </a:rPr>
              <a:t>NOT KNOW what you (PLURAL) are asking (22)…  from several different perspectives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THEY did join in His suffering -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James - the first one of the apostles to be martyred.. </a:t>
            </a:r>
          </a:p>
          <a:p>
            <a:r>
              <a:rPr lang="en-US" sz="1200" kern="1200" dirty="0" smtClean="0">
                <a:solidFill>
                  <a:schemeClr val="tx1"/>
                </a:solidFill>
                <a:effectLst/>
                <a:latin typeface="+mn-lt"/>
                <a:ea typeface="+mn-ea"/>
                <a:cs typeface="+mn-cs"/>
              </a:rPr>
              <a:t>	John - a long life but exiled to Patmos..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vs. 24   others indignant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1913508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THEN - and you know it would come - the OTHERS heard and were indignant -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verb </a:t>
            </a:r>
            <a:r>
              <a:rPr lang="en-US" sz="1200" i="1" kern="1200" dirty="0" err="1" smtClean="0">
                <a:solidFill>
                  <a:schemeClr val="tx1"/>
                </a:solidFill>
                <a:effectLst/>
                <a:latin typeface="+mn-lt"/>
                <a:ea typeface="+mn-ea"/>
                <a:cs typeface="+mn-cs"/>
              </a:rPr>
              <a:t>aganakteo</a:t>
            </a:r>
            <a:r>
              <a:rPr lang="en-US" sz="1200" kern="1200" dirty="0" smtClean="0">
                <a:solidFill>
                  <a:schemeClr val="tx1"/>
                </a:solidFill>
                <a:effectLst/>
                <a:latin typeface="+mn-lt"/>
                <a:ea typeface="+mn-ea"/>
                <a:cs typeface="+mn-cs"/>
              </a:rPr>
              <a:t>, “I grieve,” is best rendered “indignant,” indicating their anger over an anticipated loss. It is used of the disciples in 26:8 and the chief priests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Authority over / lord it over -  NOT SO AMONG YOU (apostles)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19135083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Jesus statement of their equality - NOT SO AMONG YOU! (apostles)</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not LORD IT OVER -  NOT ‘authority over’ each other - 20:25</a:t>
            </a:r>
          </a:p>
          <a:p>
            <a:endParaRPr lang="en-US"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NOTE – not</a:t>
            </a:r>
            <a:r>
              <a:rPr lang="en-US" sz="1200" kern="1200" baseline="0" dirty="0" smtClean="0">
                <a:solidFill>
                  <a:schemeClr val="tx1"/>
                </a:solidFill>
                <a:effectLst/>
                <a:latin typeface="+mn-lt"/>
                <a:ea typeface="+mn-ea"/>
                <a:cs typeface="+mn-cs"/>
              </a:rPr>
              <a:t> a commentary on elders .. Etc.  But WAS true among apostles.. </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sym typeface="Wingdings"/>
              </a:rPr>
              <a:t> Jesus new principle – greatest is he who serves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1913508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5/3/15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5/3/15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5/3/15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5/3/15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5/3/15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5/3/15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5/3/15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5/3/15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5/3/15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5/3/15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5/3/15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5/3/15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8775858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 20:25-26</a:t>
            </a:r>
            <a:endParaRPr lang="en-US" dirty="0"/>
          </a:p>
        </p:txBody>
      </p:sp>
      <p:sp>
        <p:nvSpPr>
          <p:cNvPr id="3" name="Content Placeholder 2"/>
          <p:cNvSpPr>
            <a:spLocks noGrp="1"/>
          </p:cNvSpPr>
          <p:nvPr>
            <p:ph idx="1"/>
          </p:nvPr>
        </p:nvSpPr>
        <p:spPr/>
        <p:txBody>
          <a:bodyPr>
            <a:normAutofit/>
          </a:bodyPr>
          <a:lstStyle/>
          <a:p>
            <a:pPr marL="0" indent="0" algn="ctr">
              <a:buNone/>
            </a:pPr>
            <a:r>
              <a:rPr lang="en-US" sz="8800" dirty="0" smtClean="0"/>
              <a:t>NOT SO</a:t>
            </a:r>
          </a:p>
          <a:p>
            <a:pPr marL="0" indent="0" algn="ctr">
              <a:buNone/>
            </a:pPr>
            <a:r>
              <a:rPr lang="en-US" sz="8800" dirty="0" smtClean="0"/>
              <a:t>Among you</a:t>
            </a:r>
          </a:p>
        </p:txBody>
      </p:sp>
    </p:spTree>
    <p:extLst>
      <p:ext uri="{BB962C8B-B14F-4D97-AF65-F5344CB8AC3E}">
        <p14:creationId xmlns:p14="http://schemas.microsoft.com/office/powerpoint/2010/main" val="226787096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 20:26-27</a:t>
            </a:r>
            <a:endParaRPr lang="en-US" dirty="0"/>
          </a:p>
        </p:txBody>
      </p:sp>
      <p:sp>
        <p:nvSpPr>
          <p:cNvPr id="3" name="Content Placeholder 2"/>
          <p:cNvSpPr>
            <a:spLocks noGrp="1"/>
          </p:cNvSpPr>
          <p:nvPr>
            <p:ph idx="1"/>
          </p:nvPr>
        </p:nvSpPr>
        <p:spPr/>
        <p:txBody>
          <a:bodyPr>
            <a:normAutofit/>
          </a:bodyPr>
          <a:lstStyle/>
          <a:p>
            <a:pPr marL="0" indent="0" algn="ctr">
              <a:buNone/>
            </a:pPr>
            <a:r>
              <a:rPr lang="en-US" sz="8800" dirty="0" smtClean="0"/>
              <a:t>Greatest is</a:t>
            </a:r>
          </a:p>
          <a:p>
            <a:pPr marL="0" indent="0" algn="ctr">
              <a:buNone/>
            </a:pPr>
            <a:r>
              <a:rPr lang="en-US" sz="8800" dirty="0" smtClean="0"/>
              <a:t>HE who Serves</a:t>
            </a:r>
          </a:p>
        </p:txBody>
      </p:sp>
    </p:spTree>
    <p:extLst>
      <p:ext uri="{BB962C8B-B14F-4D97-AF65-F5344CB8AC3E}">
        <p14:creationId xmlns:p14="http://schemas.microsoft.com/office/powerpoint/2010/main" val="209902802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 20:28</a:t>
            </a:r>
            <a:endParaRPr lang="en-US" dirty="0"/>
          </a:p>
        </p:txBody>
      </p:sp>
      <p:sp>
        <p:nvSpPr>
          <p:cNvPr id="3" name="Content Placeholder 2"/>
          <p:cNvSpPr>
            <a:spLocks noGrp="1"/>
          </p:cNvSpPr>
          <p:nvPr>
            <p:ph idx="1"/>
          </p:nvPr>
        </p:nvSpPr>
        <p:spPr/>
        <p:txBody>
          <a:bodyPr>
            <a:normAutofit/>
          </a:bodyPr>
          <a:lstStyle/>
          <a:p>
            <a:pPr marL="0" indent="0" algn="ctr">
              <a:buNone/>
            </a:pPr>
            <a:r>
              <a:rPr lang="en-US" sz="8800" dirty="0" smtClean="0"/>
              <a:t>Jesus set</a:t>
            </a:r>
          </a:p>
          <a:p>
            <a:pPr marL="0" indent="0" algn="ctr">
              <a:buNone/>
            </a:pPr>
            <a:r>
              <a:rPr lang="en-US" sz="8800" dirty="0" smtClean="0"/>
              <a:t>The example!</a:t>
            </a:r>
          </a:p>
        </p:txBody>
      </p:sp>
    </p:spTree>
    <p:extLst>
      <p:ext uri="{BB962C8B-B14F-4D97-AF65-F5344CB8AC3E}">
        <p14:creationId xmlns:p14="http://schemas.microsoft.com/office/powerpoint/2010/main" val="204904300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 2:3-4</a:t>
            </a:r>
            <a:endParaRPr lang="en-US" dirty="0"/>
          </a:p>
        </p:txBody>
      </p:sp>
      <p:sp>
        <p:nvSpPr>
          <p:cNvPr id="3" name="Content Placeholder 2"/>
          <p:cNvSpPr>
            <a:spLocks noGrp="1"/>
          </p:cNvSpPr>
          <p:nvPr>
            <p:ph idx="1"/>
          </p:nvPr>
        </p:nvSpPr>
        <p:spPr/>
        <p:txBody>
          <a:bodyPr>
            <a:normAutofit/>
          </a:bodyPr>
          <a:lstStyle/>
          <a:p>
            <a:r>
              <a:rPr lang="en-US" sz="7200" dirty="0" smtClean="0"/>
              <a:t> NO selfish ambition / conceit</a:t>
            </a:r>
          </a:p>
          <a:p>
            <a:r>
              <a:rPr lang="en-US" sz="7200" dirty="0" smtClean="0"/>
              <a:t> OTHERS more significant</a:t>
            </a:r>
            <a:endParaRPr lang="en-US" sz="7200" dirty="0"/>
          </a:p>
        </p:txBody>
      </p:sp>
    </p:spTree>
    <p:extLst>
      <p:ext uri="{BB962C8B-B14F-4D97-AF65-F5344CB8AC3E}">
        <p14:creationId xmlns:p14="http://schemas.microsoft.com/office/powerpoint/2010/main" val="307445834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739" y="526646"/>
            <a:ext cx="8790609" cy="6194830"/>
          </a:xfrm>
        </p:spPr>
        <p:txBody>
          <a:bodyPr>
            <a:noAutofit/>
          </a:bodyPr>
          <a:lstStyle/>
          <a:p>
            <a:pPr marL="0" indent="0">
              <a:buNone/>
            </a:pPr>
            <a:r>
              <a:rPr lang="en-US" sz="6600" dirty="0"/>
              <a:t>Paul, a servant of Christ Jesus, called to be an apostle, set apart for the gospel of God</a:t>
            </a:r>
            <a:r>
              <a:rPr lang="en-US" sz="6600" dirty="0" smtClean="0"/>
              <a:t>,…</a:t>
            </a:r>
          </a:p>
          <a:p>
            <a:pPr marL="0" indent="0" algn="r">
              <a:buNone/>
            </a:pPr>
            <a:r>
              <a:rPr lang="en-US" sz="6600" dirty="0" smtClean="0"/>
              <a:t>Romans 1:1</a:t>
            </a:r>
            <a:endParaRPr lang="en-US" sz="6600" dirty="0"/>
          </a:p>
        </p:txBody>
      </p:sp>
    </p:spTree>
    <p:extLst>
      <p:ext uri="{BB962C8B-B14F-4D97-AF65-F5344CB8AC3E}">
        <p14:creationId xmlns:p14="http://schemas.microsoft.com/office/powerpoint/2010/main" val="299486610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lvl="0" indent="0">
              <a:buNone/>
            </a:pPr>
            <a:r>
              <a:rPr lang="en-US" sz="7200" dirty="0"/>
              <a:t>Simeon Peter, a servant and apostle of Jesus Christ, </a:t>
            </a:r>
          </a:p>
          <a:p>
            <a:pPr marL="0" indent="0" algn="r">
              <a:buNone/>
            </a:pPr>
            <a:r>
              <a:rPr lang="en-US" sz="7200" dirty="0" smtClean="0"/>
              <a:t>2 Peter 1:1</a:t>
            </a:r>
            <a:endParaRPr lang="en-US" sz="7200" dirty="0"/>
          </a:p>
        </p:txBody>
      </p:sp>
    </p:spTree>
    <p:extLst>
      <p:ext uri="{BB962C8B-B14F-4D97-AF65-F5344CB8AC3E}">
        <p14:creationId xmlns:p14="http://schemas.microsoft.com/office/powerpoint/2010/main" val="344283866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lvl="0" indent="0">
              <a:buNone/>
            </a:pPr>
            <a:r>
              <a:rPr lang="en-US" sz="7200" dirty="0"/>
              <a:t>James, a servant of God and of the Lord Jesus Christ, </a:t>
            </a:r>
          </a:p>
          <a:p>
            <a:pPr marL="0" indent="0" algn="r">
              <a:buNone/>
            </a:pPr>
            <a:r>
              <a:rPr lang="en-US" sz="7200" dirty="0" smtClean="0"/>
              <a:t>James 1:1</a:t>
            </a:r>
            <a:endParaRPr lang="en-US" sz="7200" dirty="0"/>
          </a:p>
        </p:txBody>
      </p:sp>
    </p:spTree>
    <p:extLst>
      <p:ext uri="{BB962C8B-B14F-4D97-AF65-F5344CB8AC3E}">
        <p14:creationId xmlns:p14="http://schemas.microsoft.com/office/powerpoint/2010/main" val="344283866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7200" dirty="0"/>
              <a:t>Jude, a servant of Jesus Christ and brother of James, </a:t>
            </a:r>
            <a:endParaRPr lang="en-US" sz="7200" dirty="0" smtClean="0"/>
          </a:p>
          <a:p>
            <a:pPr marL="0" indent="0" algn="r">
              <a:buNone/>
            </a:pPr>
            <a:r>
              <a:rPr lang="en-US" sz="7200" dirty="0" smtClean="0"/>
              <a:t>Jude 1</a:t>
            </a:r>
            <a:endParaRPr lang="en-US" sz="7200" dirty="0"/>
          </a:p>
        </p:txBody>
      </p:sp>
    </p:spTree>
    <p:extLst>
      <p:ext uri="{BB962C8B-B14F-4D97-AF65-F5344CB8AC3E}">
        <p14:creationId xmlns:p14="http://schemas.microsoft.com/office/powerpoint/2010/main" val="4127126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7200" dirty="0" smtClean="0"/>
              <a:t>… He </a:t>
            </a:r>
            <a:r>
              <a:rPr lang="en-US" sz="7200" dirty="0"/>
              <a:t>made it known by sending his angel to his servant John, </a:t>
            </a:r>
          </a:p>
          <a:p>
            <a:pPr marL="0" indent="0" algn="r">
              <a:buNone/>
            </a:pPr>
            <a:r>
              <a:rPr lang="en-US" sz="7200" dirty="0" smtClean="0"/>
              <a:t>Rev. 1:1</a:t>
            </a:r>
            <a:endParaRPr lang="en-US" sz="7200" dirty="0"/>
          </a:p>
        </p:txBody>
      </p:sp>
    </p:spTree>
    <p:extLst>
      <p:ext uri="{BB962C8B-B14F-4D97-AF65-F5344CB8AC3E}">
        <p14:creationId xmlns:p14="http://schemas.microsoft.com/office/powerpoint/2010/main" val="153209122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12191822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9600" dirty="0" smtClean="0"/>
              <a:t>Who is</a:t>
            </a:r>
            <a:br>
              <a:rPr lang="en-US" sz="9600" dirty="0" smtClean="0"/>
            </a:br>
            <a:r>
              <a:rPr lang="en-US" sz="9600" dirty="0" smtClean="0"/>
              <a:t>the Greatest?</a:t>
            </a:r>
            <a:endParaRPr lang="en-US" sz="9600" dirty="0"/>
          </a:p>
        </p:txBody>
      </p:sp>
      <p:sp>
        <p:nvSpPr>
          <p:cNvPr id="3" name="Subtitle 2"/>
          <p:cNvSpPr>
            <a:spLocks noGrp="1"/>
          </p:cNvSpPr>
          <p:nvPr>
            <p:ph type="subTitle" idx="1"/>
          </p:nvPr>
        </p:nvSpPr>
        <p:spPr>
          <a:xfrm>
            <a:off x="0" y="5785886"/>
            <a:ext cx="9144000" cy="1072114"/>
          </a:xfrm>
        </p:spPr>
        <p:txBody>
          <a:bodyPr/>
          <a:lstStyle/>
          <a:p>
            <a:r>
              <a:rPr lang="en-US" dirty="0" smtClean="0"/>
              <a:t>Matthew 20</a:t>
            </a:r>
            <a:endParaRPr lang="en-US" dirty="0"/>
          </a:p>
        </p:txBody>
      </p:sp>
    </p:spTree>
    <p:extLst>
      <p:ext uri="{BB962C8B-B14F-4D97-AF65-F5344CB8AC3E}">
        <p14:creationId xmlns:p14="http://schemas.microsoft.com/office/powerpoint/2010/main" val="218974913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0260458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lgn="ctr">
              <a:buNone/>
            </a:pPr>
            <a:r>
              <a:rPr lang="en-US" sz="9600" dirty="0" smtClean="0"/>
              <a:t>But…  I am the greatest servant !</a:t>
            </a:r>
            <a:endParaRPr lang="en-US" sz="9600" dirty="0"/>
          </a:p>
        </p:txBody>
      </p:sp>
    </p:spTree>
    <p:extLst>
      <p:ext uri="{BB962C8B-B14F-4D97-AF65-F5344CB8AC3E}">
        <p14:creationId xmlns:p14="http://schemas.microsoft.com/office/powerpoint/2010/main" val="24206646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49868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8800" dirty="0" smtClean="0"/>
              <a:t>Mother</a:t>
            </a:r>
            <a:br>
              <a:rPr lang="en-US" sz="8800" dirty="0" smtClean="0"/>
            </a:br>
            <a:r>
              <a:rPr lang="en-US" sz="8800" dirty="0" smtClean="0"/>
              <a:t>James and John</a:t>
            </a:r>
            <a:endParaRPr lang="en-US" sz="8800" dirty="0"/>
          </a:p>
        </p:txBody>
      </p:sp>
    </p:spTree>
    <p:extLst>
      <p:ext uri="{BB962C8B-B14F-4D97-AF65-F5344CB8AC3E}">
        <p14:creationId xmlns:p14="http://schemas.microsoft.com/office/powerpoint/2010/main" val="283343793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Privilege</a:t>
            </a:r>
            <a:endParaRPr lang="en-US" dirty="0"/>
          </a:p>
        </p:txBody>
      </p:sp>
      <p:sp>
        <p:nvSpPr>
          <p:cNvPr id="3" name="Content Placeholder 2"/>
          <p:cNvSpPr>
            <a:spLocks noGrp="1"/>
          </p:cNvSpPr>
          <p:nvPr>
            <p:ph idx="1"/>
          </p:nvPr>
        </p:nvSpPr>
        <p:spPr/>
        <p:txBody>
          <a:bodyPr>
            <a:noAutofit/>
          </a:bodyPr>
          <a:lstStyle/>
          <a:p>
            <a:r>
              <a:rPr lang="en-US" sz="7200" dirty="0" smtClean="0"/>
              <a:t>Apostles – 10:2-3</a:t>
            </a:r>
          </a:p>
          <a:p>
            <a:r>
              <a:rPr lang="en-US" sz="7200" dirty="0" smtClean="0"/>
              <a:t>Miracles – 10:1</a:t>
            </a:r>
          </a:p>
          <a:p>
            <a:r>
              <a:rPr lang="en-US" sz="7200" dirty="0" smtClean="0"/>
              <a:t>Transfiguration – 17</a:t>
            </a:r>
            <a:endParaRPr lang="en-US" sz="7200" dirty="0"/>
          </a:p>
        </p:txBody>
      </p:sp>
    </p:spTree>
    <p:extLst>
      <p:ext uri="{BB962C8B-B14F-4D97-AF65-F5344CB8AC3E}">
        <p14:creationId xmlns:p14="http://schemas.microsoft.com/office/powerpoint/2010/main" val="27111007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 18:1</a:t>
            </a:r>
            <a:endParaRPr lang="en-US" dirty="0"/>
          </a:p>
        </p:txBody>
      </p:sp>
      <p:sp>
        <p:nvSpPr>
          <p:cNvPr id="3" name="Content Placeholder 2"/>
          <p:cNvSpPr>
            <a:spLocks noGrp="1"/>
          </p:cNvSpPr>
          <p:nvPr>
            <p:ph idx="1"/>
          </p:nvPr>
        </p:nvSpPr>
        <p:spPr/>
        <p:txBody>
          <a:bodyPr>
            <a:normAutofit/>
          </a:bodyPr>
          <a:lstStyle/>
          <a:p>
            <a:pPr marL="0" indent="0" algn="ctr">
              <a:buNone/>
            </a:pPr>
            <a:r>
              <a:rPr lang="en-US" sz="8800" dirty="0" smtClean="0"/>
              <a:t>Who is the greatest..</a:t>
            </a:r>
            <a:endParaRPr lang="en-US" sz="8800" dirty="0"/>
          </a:p>
        </p:txBody>
      </p:sp>
    </p:spTree>
    <p:extLst>
      <p:ext uri="{BB962C8B-B14F-4D97-AF65-F5344CB8AC3E}">
        <p14:creationId xmlns:p14="http://schemas.microsoft.com/office/powerpoint/2010/main" val="204803329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 19:28</a:t>
            </a:r>
            <a:endParaRPr lang="en-US" dirty="0"/>
          </a:p>
        </p:txBody>
      </p:sp>
      <p:sp>
        <p:nvSpPr>
          <p:cNvPr id="3" name="Content Placeholder 2"/>
          <p:cNvSpPr>
            <a:spLocks noGrp="1"/>
          </p:cNvSpPr>
          <p:nvPr>
            <p:ph idx="1"/>
          </p:nvPr>
        </p:nvSpPr>
        <p:spPr/>
        <p:txBody>
          <a:bodyPr>
            <a:normAutofit/>
          </a:bodyPr>
          <a:lstStyle/>
          <a:p>
            <a:pPr marL="0" indent="0" algn="ctr">
              <a:buNone/>
            </a:pPr>
            <a:r>
              <a:rPr lang="en-US" sz="8800" dirty="0" smtClean="0"/>
              <a:t>To Sit On</a:t>
            </a:r>
          </a:p>
          <a:p>
            <a:pPr marL="0" indent="0" algn="ctr">
              <a:buNone/>
            </a:pPr>
            <a:r>
              <a:rPr lang="en-US" sz="8800" dirty="0" smtClean="0"/>
              <a:t>12 thrones</a:t>
            </a:r>
            <a:endParaRPr lang="en-US" sz="8800" dirty="0"/>
          </a:p>
        </p:txBody>
      </p:sp>
    </p:spTree>
    <p:extLst>
      <p:ext uri="{BB962C8B-B14F-4D97-AF65-F5344CB8AC3E}">
        <p14:creationId xmlns:p14="http://schemas.microsoft.com/office/powerpoint/2010/main" val="293214503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 20</a:t>
            </a:r>
            <a:endParaRPr lang="en-US" dirty="0"/>
          </a:p>
        </p:txBody>
      </p:sp>
      <p:sp>
        <p:nvSpPr>
          <p:cNvPr id="3" name="Content Placeholder 2"/>
          <p:cNvSpPr>
            <a:spLocks noGrp="1"/>
          </p:cNvSpPr>
          <p:nvPr>
            <p:ph idx="1"/>
          </p:nvPr>
        </p:nvSpPr>
        <p:spPr/>
        <p:txBody>
          <a:bodyPr>
            <a:normAutofit/>
          </a:bodyPr>
          <a:lstStyle/>
          <a:p>
            <a:pPr marL="0" indent="0" algn="ctr">
              <a:buNone/>
            </a:pPr>
            <a:r>
              <a:rPr lang="en-US" sz="8800" dirty="0" smtClean="0"/>
              <a:t>NOW</a:t>
            </a:r>
          </a:p>
          <a:p>
            <a:pPr marL="0" indent="0" algn="ctr">
              <a:buNone/>
            </a:pPr>
            <a:r>
              <a:rPr lang="en-US" sz="8800" dirty="0" smtClean="0"/>
              <a:t>The</a:t>
            </a:r>
          </a:p>
          <a:p>
            <a:pPr marL="0" indent="0" algn="ctr">
              <a:buNone/>
            </a:pPr>
            <a:r>
              <a:rPr lang="en-US" sz="8800" dirty="0" smtClean="0"/>
              <a:t>Request…</a:t>
            </a:r>
            <a:endParaRPr lang="en-US" sz="8800" dirty="0"/>
          </a:p>
        </p:txBody>
      </p:sp>
    </p:spTree>
    <p:extLst>
      <p:ext uri="{BB962C8B-B14F-4D97-AF65-F5344CB8AC3E}">
        <p14:creationId xmlns:p14="http://schemas.microsoft.com/office/powerpoint/2010/main" val="197085197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 20:22</a:t>
            </a:r>
            <a:endParaRPr lang="en-US" dirty="0"/>
          </a:p>
        </p:txBody>
      </p:sp>
      <p:sp>
        <p:nvSpPr>
          <p:cNvPr id="3" name="Content Placeholder 2"/>
          <p:cNvSpPr>
            <a:spLocks noGrp="1"/>
          </p:cNvSpPr>
          <p:nvPr>
            <p:ph idx="1"/>
          </p:nvPr>
        </p:nvSpPr>
        <p:spPr/>
        <p:txBody>
          <a:bodyPr>
            <a:normAutofit/>
          </a:bodyPr>
          <a:lstStyle/>
          <a:p>
            <a:pPr marL="0" indent="0" algn="ctr">
              <a:buNone/>
            </a:pPr>
            <a:r>
              <a:rPr lang="en-US" sz="8800" dirty="0" smtClean="0"/>
              <a:t>NOT KNOW</a:t>
            </a:r>
          </a:p>
          <a:p>
            <a:pPr marL="0" indent="0" algn="ctr">
              <a:buNone/>
            </a:pPr>
            <a:r>
              <a:rPr lang="en-US" sz="8800" dirty="0" smtClean="0"/>
              <a:t>What YOU</a:t>
            </a:r>
          </a:p>
          <a:p>
            <a:pPr marL="0" indent="0" algn="ctr">
              <a:buNone/>
            </a:pPr>
            <a:r>
              <a:rPr lang="en-US" sz="8800" dirty="0" smtClean="0"/>
              <a:t>Are Asking</a:t>
            </a:r>
          </a:p>
        </p:txBody>
      </p:sp>
    </p:spTree>
    <p:extLst>
      <p:ext uri="{BB962C8B-B14F-4D97-AF65-F5344CB8AC3E}">
        <p14:creationId xmlns:p14="http://schemas.microsoft.com/office/powerpoint/2010/main" val="266815583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 20:24</a:t>
            </a:r>
            <a:endParaRPr lang="en-US" dirty="0"/>
          </a:p>
        </p:txBody>
      </p:sp>
      <p:sp>
        <p:nvSpPr>
          <p:cNvPr id="3" name="Content Placeholder 2"/>
          <p:cNvSpPr>
            <a:spLocks noGrp="1"/>
          </p:cNvSpPr>
          <p:nvPr>
            <p:ph idx="1"/>
          </p:nvPr>
        </p:nvSpPr>
        <p:spPr/>
        <p:txBody>
          <a:bodyPr>
            <a:normAutofit/>
          </a:bodyPr>
          <a:lstStyle/>
          <a:p>
            <a:pPr marL="0" indent="0" algn="ctr">
              <a:buNone/>
            </a:pPr>
            <a:r>
              <a:rPr lang="en-US" sz="8800" dirty="0" smtClean="0"/>
              <a:t>Others</a:t>
            </a:r>
          </a:p>
          <a:p>
            <a:pPr marL="0" indent="0" algn="ctr">
              <a:buNone/>
            </a:pPr>
            <a:r>
              <a:rPr lang="en-US" sz="8800" dirty="0" smtClean="0"/>
              <a:t>Indignant</a:t>
            </a:r>
          </a:p>
        </p:txBody>
      </p:sp>
    </p:spTree>
    <p:extLst>
      <p:ext uri="{BB962C8B-B14F-4D97-AF65-F5344CB8AC3E}">
        <p14:creationId xmlns:p14="http://schemas.microsoft.com/office/powerpoint/2010/main" val="379791388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3477</TotalTime>
  <Words>783</Words>
  <Application>Microsoft Macintosh PowerPoint</Application>
  <PresentationFormat>On-screen Show (4:3)</PresentationFormat>
  <Paragraphs>168</Paragraphs>
  <Slides>22</Slides>
  <Notes>20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 Black </vt:lpstr>
      <vt:lpstr>PowerPoint Presentation</vt:lpstr>
      <vt:lpstr>Who is the Greatest?</vt:lpstr>
      <vt:lpstr>Mother James and John</vt:lpstr>
      <vt:lpstr>Great Privilege</vt:lpstr>
      <vt:lpstr>Matt. 18:1</vt:lpstr>
      <vt:lpstr>Matt. 19:28</vt:lpstr>
      <vt:lpstr>Matt. 20</vt:lpstr>
      <vt:lpstr>Matt. 20:22</vt:lpstr>
      <vt:lpstr>Matt. 20:24</vt:lpstr>
      <vt:lpstr>Matt. 20:25-26</vt:lpstr>
      <vt:lpstr>Matt. 20:26-27</vt:lpstr>
      <vt:lpstr>Matt. 20:28</vt:lpstr>
      <vt:lpstr>Phil. 2:3-4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Hugh</cp:lastModifiedBy>
  <cp:revision>35</cp:revision>
  <dcterms:created xsi:type="dcterms:W3CDTF">2014-01-26T20:19:07Z</dcterms:created>
  <dcterms:modified xsi:type="dcterms:W3CDTF">2015-05-04T00:10:23Z</dcterms:modified>
</cp:coreProperties>
</file>