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8" r:id="rId2"/>
    <p:sldId id="299" r:id="rId3"/>
    <p:sldId id="300" r:id="rId4"/>
    <p:sldId id="301" r:id="rId5"/>
    <p:sldId id="302" r:id="rId6"/>
    <p:sldId id="308" r:id="rId7"/>
    <p:sldId id="309" r:id="rId8"/>
    <p:sldId id="303" r:id="rId9"/>
    <p:sldId id="304" r:id="rId10"/>
    <p:sldId id="305" r:id="rId11"/>
    <p:sldId id="306" r:id="rId12"/>
    <p:sldId id="307" r:id="rId13"/>
    <p:sldId id="310" r:id="rId14"/>
    <p:sldId id="311" r:id="rId15"/>
    <p:sldId id="312" r:id="rId16"/>
    <p:sldId id="313" r:id="rId17"/>
    <p:sldId id="314"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5" autoAdjust="0"/>
    <p:restoredTop sz="69428" autoAdjust="0"/>
  </p:normalViewPr>
  <p:slideViewPr>
    <p:cSldViewPr snapToGrid="0" snapToObjects="1">
      <p:cViewPr varScale="1">
        <p:scale>
          <a:sx n="78" d="100"/>
          <a:sy n="78" d="100"/>
        </p:scale>
        <p:origin x="-120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5/17/15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God CAN but does NOT ALWAYS save us FROM such.</a:t>
            </a:r>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Learning to ‘be content’ = learning to SERVE during evil times!</a:t>
            </a:r>
            <a:r>
              <a:rPr lang="en-US" dirty="0" smtClean="0">
                <a:effectLst/>
              </a:rPr>
              <a:t> </a:t>
            </a:r>
          </a:p>
          <a:p>
            <a:endParaRPr lang="en-US" b="1" dirty="0" smtClean="0">
              <a:effectLst/>
            </a:endParaRPr>
          </a:p>
          <a:p>
            <a:r>
              <a:rPr lang="en-US" b="1" dirty="0" smtClean="0">
                <a:effectLst/>
              </a:rPr>
              <a:t>Phil. 4    I Have learned to be ‘content’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Such prepares us to comfort others.</a:t>
            </a:r>
            <a:endParaRPr lang="en-US" sz="1200" kern="1200" dirty="0" smtClean="0">
              <a:solidFill>
                <a:schemeClr val="tx1"/>
              </a:solidFill>
              <a:effectLst/>
              <a:latin typeface="+mn-lt"/>
              <a:ea typeface="+mn-ea"/>
              <a:cs typeface="+mn-cs"/>
            </a:endParaRPr>
          </a:p>
          <a:p>
            <a:r>
              <a:rPr lang="en-US" dirty="0" smtClean="0"/>
              <a:t>2 Cor. 1:3-9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Faithfulness during such is using even these times as a door of opportunity.</a:t>
            </a:r>
            <a:r>
              <a:rPr lang="en-US" dirty="0" smtClean="0">
                <a:effectLst/>
              </a:rPr>
              <a:t> </a:t>
            </a:r>
          </a:p>
          <a:p>
            <a:r>
              <a:rPr lang="en-US" b="1" dirty="0" smtClean="0">
                <a:effectLst/>
              </a:rPr>
              <a:t>Paul preached to those in Rome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to pray for such times?</a:t>
            </a:r>
            <a:r>
              <a:rPr lang="en-US" dirty="0" smtClean="0">
                <a:effectLst/>
              </a:rPr>
              <a:t> </a:t>
            </a:r>
          </a:p>
          <a:p>
            <a:r>
              <a:rPr lang="en-US" dirty="0" smtClean="0">
                <a:effectLst/>
              </a:rPr>
              <a:t>Prayer during such times brings out true character and desires…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strength of faith to endure?</a:t>
            </a:r>
          </a:p>
          <a:p>
            <a:r>
              <a:rPr lang="en-US" sz="1200" kern="1200" dirty="0" smtClean="0">
                <a:solidFill>
                  <a:schemeClr val="tx1"/>
                </a:solidFill>
                <a:effectLst/>
                <a:latin typeface="+mn-lt"/>
                <a:ea typeface="+mn-ea"/>
                <a:cs typeface="+mn-cs"/>
              </a:rPr>
              <a:t>a.	Apostles prayer when beaten / imprisoned – Acts 4 -5</a:t>
            </a:r>
          </a:p>
          <a:p>
            <a:endParaRPr lang="en-US" dirty="0" smtClean="0"/>
          </a:p>
          <a:p>
            <a:r>
              <a:rPr lang="en-US" dirty="0" smtClean="0">
                <a:sym typeface="Wingdings"/>
              </a:rPr>
              <a:t> deliverance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deliverance?</a:t>
            </a:r>
          </a:p>
          <a:p>
            <a:pPr marL="228600" indent="-228600">
              <a:buAutoNum type="alphaLcPeriod"/>
            </a:pPr>
            <a:r>
              <a:rPr lang="en-US" sz="1200" kern="1200" dirty="0" smtClean="0">
                <a:solidFill>
                  <a:schemeClr val="tx1"/>
                </a:solidFill>
                <a:effectLst/>
                <a:latin typeface="+mn-lt"/>
                <a:ea typeface="+mn-ea"/>
                <a:cs typeface="+mn-cs"/>
              </a:rPr>
              <a:t>normal response – but not ALWAYS the best response!!!</a:t>
            </a:r>
          </a:p>
          <a:p>
            <a:pPr marL="228600" indent="-228600">
              <a:buAutoNum type="alphaLcPeriod"/>
            </a:pP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Paul’s prayer for removal of the ‘thorn in the flesh’ – 2 Cor. 12:7f – </a:t>
            </a:r>
          </a:p>
          <a:p>
            <a:pPr marL="0" indent="0">
              <a:buNone/>
            </a:pPr>
            <a:r>
              <a:rPr lang="en-US" sz="1200" kern="1200" dirty="0" smtClean="0">
                <a:solidFill>
                  <a:schemeClr val="tx1"/>
                </a:solidFill>
                <a:effectLst/>
                <a:latin typeface="+mn-lt"/>
                <a:ea typeface="+mn-ea"/>
                <a:cs typeface="+mn-cs"/>
              </a:rPr>
              <a:t>Romans 15:30-31</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wisdom to use it for the glory of God</a:t>
            </a:r>
          </a:p>
          <a:p>
            <a:r>
              <a:rPr lang="en-US" sz="1200" kern="1200" dirty="0" smtClean="0">
                <a:solidFill>
                  <a:schemeClr val="tx1"/>
                </a:solidFill>
                <a:effectLst/>
                <a:latin typeface="+mn-lt"/>
                <a:ea typeface="+mn-ea"/>
                <a:cs typeface="+mn-cs"/>
              </a:rPr>
              <a:t>a.	to see how it opens doors …</a:t>
            </a:r>
          </a:p>
          <a:p>
            <a:r>
              <a:rPr lang="en-US" sz="1200" kern="1200" dirty="0" smtClean="0">
                <a:solidFill>
                  <a:schemeClr val="tx1"/>
                </a:solidFill>
                <a:effectLst/>
                <a:latin typeface="+mn-lt"/>
                <a:ea typeface="+mn-ea"/>
                <a:cs typeface="+mn-cs"/>
              </a:rPr>
              <a:t>b.	to see how I should respond …  Paul demanding city leaders to free..</a:t>
            </a:r>
          </a:p>
          <a:p>
            <a:endParaRPr lang="en-US" dirty="0" smtClean="0"/>
          </a:p>
          <a:p>
            <a:r>
              <a:rPr lang="en-US" dirty="0" smtClean="0"/>
              <a:t>Solomon’s great</a:t>
            </a:r>
            <a:r>
              <a:rPr lang="en-US" baseline="0" dirty="0" smtClean="0"/>
              <a:t> request…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 Acts 12 – </a:t>
            </a:r>
          </a:p>
          <a:p>
            <a:pPr rtl="0"/>
            <a:r>
              <a:rPr lang="en-US" sz="1200" dirty="0" smtClean="0"/>
              <a:t>About that time Herod the king laid violent hands on some who belonged to the church. </a:t>
            </a:r>
          </a:p>
          <a:p>
            <a:pPr rtl="0"/>
            <a:r>
              <a:rPr lang="en-US" sz="1200" dirty="0" smtClean="0"/>
              <a:t>	</a:t>
            </a:r>
            <a:r>
              <a:rPr lang="en-US" sz="1200" b="1" dirty="0" smtClean="0"/>
              <a:t>2 	He killed James the brother of John with the sword, </a:t>
            </a:r>
          </a:p>
          <a:p>
            <a:endParaRPr lang="en-US" dirty="0" smtClean="0"/>
          </a:p>
          <a:p>
            <a:r>
              <a:rPr lang="en-US" dirty="0" smtClean="0">
                <a:sym typeface="Wingdings"/>
              </a:rPr>
              <a:t> Peter</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a:t>
            </a:r>
          </a:p>
          <a:p>
            <a:r>
              <a:rPr lang="en-US" dirty="0" smtClean="0"/>
              <a:t>Acts 12:3f- 10 – </a:t>
            </a:r>
          </a:p>
          <a:p>
            <a:r>
              <a:rPr lang="en-US" dirty="0" smtClean="0"/>
              <a:t>Angel released – life spared – </a:t>
            </a:r>
          </a:p>
          <a:p>
            <a:r>
              <a:rPr lang="en-US" dirty="0" smtClean="0"/>
              <a:t>Married -</a:t>
            </a:r>
            <a:r>
              <a:rPr lang="en-US" baseline="0" dirty="0" smtClean="0"/>
              <a:t> traveled with his wife – 1 Cor. </a:t>
            </a:r>
          </a:p>
          <a:p>
            <a:r>
              <a:rPr lang="en-US" baseline="0" dirty="0" smtClean="0"/>
              <a:t>Lived until martyred by Rome – late 60’s.</a:t>
            </a:r>
          </a:p>
          <a:p>
            <a:r>
              <a:rPr lang="en-US" baseline="0" dirty="0" smtClean="0"/>
              <a:t>Crucified?</a:t>
            </a:r>
          </a:p>
          <a:p>
            <a:endParaRPr lang="en-US" baseline="0" dirty="0" smtClean="0"/>
          </a:p>
          <a:p>
            <a:r>
              <a:rPr lang="en-US" baseline="0" dirty="0" smtClean="0">
                <a:sym typeface="Wingdings"/>
              </a:rPr>
              <a:t> Paul</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Paul – an apostle out of due season – </a:t>
            </a:r>
          </a:p>
          <a:p>
            <a:r>
              <a:rPr lang="en-US" sz="1200" kern="1200" dirty="0" smtClean="0">
                <a:solidFill>
                  <a:schemeClr val="tx1"/>
                </a:solidFill>
                <a:effectLst/>
                <a:latin typeface="+mn-lt"/>
                <a:ea typeface="+mn-ea"/>
                <a:cs typeface="+mn-cs"/>
              </a:rPr>
              <a:t>3.	Paul – suffered for years -  last chapters of Acts all ‘under arrest’…</a:t>
            </a:r>
          </a:p>
          <a:p>
            <a:r>
              <a:rPr lang="en-US" sz="1200" kern="1200" dirty="0" smtClean="0">
                <a:solidFill>
                  <a:schemeClr val="tx1"/>
                </a:solidFill>
                <a:effectLst/>
                <a:latin typeface="+mn-lt"/>
                <a:ea typeface="+mn-ea"/>
                <a:cs typeface="+mn-cs"/>
              </a:rPr>
              <a:t>a.	released by an Act of God – Phil. 16</a:t>
            </a:r>
          </a:p>
          <a:p>
            <a:r>
              <a:rPr lang="en-US" sz="1200" kern="1200" dirty="0" smtClean="0">
                <a:solidFill>
                  <a:schemeClr val="tx1"/>
                </a:solidFill>
                <a:effectLst/>
                <a:latin typeface="+mn-lt"/>
                <a:ea typeface="+mn-ea"/>
                <a:cs typeface="+mn-cs"/>
              </a:rPr>
              <a:t>1.	being arrested / and in prison not discount faith / trust -  sing / praise God.</a:t>
            </a:r>
          </a:p>
          <a:p>
            <a:r>
              <a:rPr lang="en-US" sz="1200" kern="1200" dirty="0" smtClean="0">
                <a:solidFill>
                  <a:schemeClr val="tx1"/>
                </a:solidFill>
                <a:effectLst/>
                <a:latin typeface="+mn-lt"/>
                <a:ea typeface="+mn-ea"/>
                <a:cs typeface="+mn-cs"/>
              </a:rPr>
              <a:t>2.	Used such in conversion of jailer … </a:t>
            </a:r>
          </a:p>
          <a:p>
            <a:r>
              <a:rPr lang="en-US" sz="1200" kern="1200" dirty="0" smtClean="0">
                <a:solidFill>
                  <a:schemeClr val="tx1"/>
                </a:solidFill>
                <a:effectLst/>
                <a:latin typeface="+mn-lt"/>
                <a:ea typeface="+mn-ea"/>
                <a:cs typeface="+mn-cs"/>
              </a:rPr>
              <a:t>3.	Vindicated before the city rulers.</a:t>
            </a:r>
          </a:p>
          <a:p>
            <a:r>
              <a:rPr lang="en-US" sz="1200" kern="1200" dirty="0" smtClean="0">
                <a:solidFill>
                  <a:schemeClr val="tx1"/>
                </a:solidFill>
                <a:effectLst/>
                <a:latin typeface="+mn-lt"/>
                <a:ea typeface="+mn-ea"/>
                <a:cs typeface="+mn-cs"/>
              </a:rPr>
              <a:t>b.	Saved but left in prison for years …</a:t>
            </a:r>
          </a:p>
          <a:p>
            <a:r>
              <a:rPr lang="en-US" sz="1200" kern="1200" dirty="0" smtClean="0">
                <a:solidFill>
                  <a:schemeClr val="tx1"/>
                </a:solidFill>
                <a:effectLst/>
                <a:latin typeface="+mn-lt"/>
                <a:ea typeface="+mn-ea"/>
                <a:cs typeface="+mn-cs"/>
              </a:rPr>
              <a:t>1.	Arrested in order TO save from mob!</a:t>
            </a:r>
          </a:p>
          <a:p>
            <a:r>
              <a:rPr lang="en-US" sz="1200" kern="1200" dirty="0" smtClean="0">
                <a:solidFill>
                  <a:schemeClr val="tx1"/>
                </a:solidFill>
                <a:effectLst/>
                <a:latin typeface="+mn-lt"/>
                <a:ea typeface="+mn-ea"/>
                <a:cs typeface="+mn-cs"/>
              </a:rPr>
              <a:t>2.	SAVED by nephew – but kept under arrest.</a:t>
            </a:r>
          </a:p>
          <a:p>
            <a:r>
              <a:rPr lang="en-US" sz="1200" kern="1200" dirty="0" smtClean="0">
                <a:solidFill>
                  <a:schemeClr val="tx1"/>
                </a:solidFill>
                <a:effectLst/>
                <a:latin typeface="+mn-lt"/>
                <a:ea typeface="+mn-ea"/>
                <a:cs typeface="+mn-cs"/>
              </a:rPr>
              <a:t>3.	SAVED in shipwreck – but kept under arrest.</a:t>
            </a:r>
          </a:p>
          <a:p>
            <a:r>
              <a:rPr lang="en-US" sz="1200" kern="1200" dirty="0" smtClean="0">
                <a:solidFill>
                  <a:schemeClr val="tx1"/>
                </a:solidFill>
                <a:effectLst/>
                <a:latin typeface="+mn-lt"/>
                <a:ea typeface="+mn-ea"/>
                <a:cs typeface="+mn-cs"/>
              </a:rPr>
              <a:t>4.	NOT given trial, kept under house arrest for years --- spent it teaching / preaching.</a:t>
            </a:r>
          </a:p>
          <a:p>
            <a:r>
              <a:rPr lang="en-US" sz="1200" kern="1200" dirty="0" smtClean="0">
                <a:solidFill>
                  <a:schemeClr val="tx1"/>
                </a:solidFill>
                <a:effectLst/>
                <a:latin typeface="+mn-lt"/>
                <a:ea typeface="+mn-ea"/>
                <a:cs typeface="+mn-cs"/>
              </a:rPr>
              <a:t>5.	Finally FREE ...  through normal law procedures </a:t>
            </a:r>
          </a:p>
          <a:p>
            <a:r>
              <a:rPr lang="en-US" sz="1200" kern="1200" dirty="0" smtClean="0">
                <a:solidFill>
                  <a:schemeClr val="tx1"/>
                </a:solidFill>
                <a:effectLst/>
                <a:latin typeface="+mn-lt"/>
                <a:ea typeface="+mn-ea"/>
                <a:cs typeface="+mn-cs"/>
              </a:rPr>
              <a:t>c.	Died …</a:t>
            </a:r>
          </a:p>
          <a:p>
            <a:r>
              <a:rPr lang="en-US" sz="1200" kern="1200" dirty="0" smtClean="0">
                <a:solidFill>
                  <a:schemeClr val="tx1"/>
                </a:solidFill>
                <a:effectLst/>
                <a:latin typeface="+mn-lt"/>
                <a:ea typeface="+mn-ea"/>
                <a:cs typeface="+mn-cs"/>
              </a:rPr>
              <a:t>1.	Though not biblically revealed … history </a:t>
            </a:r>
          </a:p>
          <a:p>
            <a:r>
              <a:rPr lang="en-US" sz="1200" kern="1200" dirty="0" smtClean="0">
                <a:solidFill>
                  <a:schemeClr val="tx1"/>
                </a:solidFill>
                <a:effectLst/>
                <a:latin typeface="+mn-lt"/>
                <a:ea typeface="+mn-ea"/>
                <a:cs typeface="+mn-cs"/>
              </a:rPr>
              <a:t>2.	Heb. 9:27</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 an apostle out of due season – </a:t>
            </a:r>
          </a:p>
          <a:p>
            <a:r>
              <a:rPr lang="en-US" sz="1200" kern="1200" dirty="0" smtClean="0">
                <a:solidFill>
                  <a:schemeClr val="tx1"/>
                </a:solidFill>
                <a:effectLst/>
                <a:latin typeface="+mn-lt"/>
                <a:ea typeface="+mn-ea"/>
                <a:cs typeface="+mn-cs"/>
              </a:rPr>
              <a:t>3.	Paul – suffered for years -  last chapters of Acts all ‘under arrest’…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released by an Act of God – Phil. 16</a:t>
            </a:r>
          </a:p>
          <a:p>
            <a:r>
              <a:rPr lang="en-US" sz="1200" kern="1200" dirty="0" smtClean="0">
                <a:solidFill>
                  <a:schemeClr val="tx1"/>
                </a:solidFill>
                <a:effectLst/>
                <a:latin typeface="+mn-lt"/>
                <a:ea typeface="+mn-ea"/>
                <a:cs typeface="+mn-cs"/>
              </a:rPr>
              <a:t>1.	being arrested / and in prison not discount faith / trust -  sing / praise God.</a:t>
            </a:r>
          </a:p>
          <a:p>
            <a:r>
              <a:rPr lang="en-US" sz="1200" kern="1200" dirty="0" smtClean="0">
                <a:solidFill>
                  <a:schemeClr val="tx1"/>
                </a:solidFill>
                <a:effectLst/>
                <a:latin typeface="+mn-lt"/>
                <a:ea typeface="+mn-ea"/>
                <a:cs typeface="+mn-cs"/>
              </a:rPr>
              <a:t>2.	Used such in conversion of jailer … </a:t>
            </a:r>
          </a:p>
          <a:p>
            <a:r>
              <a:rPr lang="en-US" sz="1200" kern="1200" dirty="0" smtClean="0">
                <a:solidFill>
                  <a:schemeClr val="tx1"/>
                </a:solidFill>
                <a:effectLst/>
                <a:latin typeface="+mn-lt"/>
                <a:ea typeface="+mn-ea"/>
                <a:cs typeface="+mn-cs"/>
              </a:rPr>
              <a:t>3.	Vindicated before the city rulers.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b.	Paul IN ROME - Saved but left in prison for years …</a:t>
            </a:r>
          </a:p>
          <a:p>
            <a:r>
              <a:rPr lang="en-US" sz="1200" kern="1200" dirty="0" smtClean="0">
                <a:solidFill>
                  <a:schemeClr val="tx1"/>
                </a:solidFill>
                <a:effectLst/>
                <a:latin typeface="+mn-lt"/>
                <a:ea typeface="+mn-ea"/>
                <a:cs typeface="+mn-cs"/>
              </a:rPr>
              <a:t>1.	Arrested in order TO save from mob!</a:t>
            </a:r>
          </a:p>
          <a:p>
            <a:r>
              <a:rPr lang="en-US" sz="1200" kern="1200" dirty="0" smtClean="0">
                <a:solidFill>
                  <a:schemeClr val="tx1"/>
                </a:solidFill>
                <a:effectLst/>
                <a:latin typeface="+mn-lt"/>
                <a:ea typeface="+mn-ea"/>
                <a:cs typeface="+mn-cs"/>
              </a:rPr>
              <a:t>2.	SAVED by nephew – but kept under arrest.</a:t>
            </a:r>
          </a:p>
          <a:p>
            <a:r>
              <a:rPr lang="en-US" sz="1200" kern="1200" dirty="0" smtClean="0">
                <a:solidFill>
                  <a:schemeClr val="tx1"/>
                </a:solidFill>
                <a:effectLst/>
                <a:latin typeface="+mn-lt"/>
                <a:ea typeface="+mn-ea"/>
                <a:cs typeface="+mn-cs"/>
              </a:rPr>
              <a:t>3.	SAVED in shipwreck – but kept under arrest.</a:t>
            </a:r>
          </a:p>
          <a:p>
            <a:r>
              <a:rPr lang="en-US" sz="1200" kern="1200" dirty="0" smtClean="0">
                <a:solidFill>
                  <a:schemeClr val="tx1"/>
                </a:solidFill>
                <a:effectLst/>
                <a:latin typeface="+mn-lt"/>
                <a:ea typeface="+mn-ea"/>
                <a:cs typeface="+mn-cs"/>
              </a:rPr>
              <a:t>4.	NOT given trial, kept under house arrest for years --- spent it teaching / preaching.</a:t>
            </a:r>
          </a:p>
          <a:p>
            <a:r>
              <a:rPr lang="en-US" sz="1200" kern="1200" dirty="0" smtClean="0">
                <a:solidFill>
                  <a:schemeClr val="tx1"/>
                </a:solidFill>
                <a:effectLst/>
                <a:latin typeface="+mn-lt"/>
                <a:ea typeface="+mn-ea"/>
                <a:cs typeface="+mn-cs"/>
              </a:rPr>
              <a:t>5.	Finally FREE ...  through normal law procedures </a:t>
            </a:r>
          </a:p>
          <a:p>
            <a:r>
              <a:rPr lang="en-US" sz="1200" kern="1200" dirty="0" smtClean="0">
                <a:solidFill>
                  <a:schemeClr val="tx1"/>
                </a:solidFill>
                <a:effectLst/>
                <a:latin typeface="+mn-lt"/>
                <a:ea typeface="+mn-ea"/>
                <a:cs typeface="+mn-cs"/>
              </a:rPr>
              <a:t>c.	Died …</a:t>
            </a:r>
          </a:p>
          <a:p>
            <a:r>
              <a:rPr lang="en-US" sz="1200" kern="1200" dirty="0" smtClean="0">
                <a:solidFill>
                  <a:schemeClr val="tx1"/>
                </a:solidFill>
                <a:effectLst/>
                <a:latin typeface="+mn-lt"/>
                <a:ea typeface="+mn-ea"/>
                <a:cs typeface="+mn-cs"/>
              </a:rPr>
              <a:t>1.	Though not biblically revealed … history </a:t>
            </a:r>
          </a:p>
          <a:p>
            <a:r>
              <a:rPr lang="en-US" sz="1200" kern="1200" dirty="0" smtClean="0">
                <a:solidFill>
                  <a:schemeClr val="tx1"/>
                </a:solidFill>
                <a:effectLst/>
                <a:latin typeface="+mn-lt"/>
                <a:ea typeface="+mn-ea"/>
                <a:cs typeface="+mn-cs"/>
              </a:rPr>
              <a:t>2.	Heb. 9:27</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 an apostle out of due season – </a:t>
            </a:r>
          </a:p>
          <a:p>
            <a:r>
              <a:rPr lang="en-US" sz="1200" kern="1200" dirty="0" smtClean="0">
                <a:solidFill>
                  <a:schemeClr val="tx1"/>
                </a:solidFill>
                <a:effectLst/>
                <a:latin typeface="+mn-lt"/>
                <a:ea typeface="+mn-ea"/>
                <a:cs typeface="+mn-cs"/>
              </a:rPr>
              <a:t>b.	Saved but left in prison for years …</a:t>
            </a:r>
          </a:p>
          <a:p>
            <a:r>
              <a:rPr lang="en-US" sz="1200" kern="1200" dirty="0" smtClean="0">
                <a:solidFill>
                  <a:schemeClr val="tx1"/>
                </a:solidFill>
                <a:effectLst/>
                <a:latin typeface="+mn-lt"/>
                <a:ea typeface="+mn-ea"/>
                <a:cs typeface="+mn-cs"/>
              </a:rPr>
              <a:t>1.	Arrested in order TO save from mob!</a:t>
            </a:r>
          </a:p>
          <a:p>
            <a:r>
              <a:rPr lang="en-US" sz="1200" kern="1200" dirty="0" smtClean="0">
                <a:solidFill>
                  <a:schemeClr val="tx1"/>
                </a:solidFill>
                <a:effectLst/>
                <a:latin typeface="+mn-lt"/>
                <a:ea typeface="+mn-ea"/>
                <a:cs typeface="+mn-cs"/>
              </a:rPr>
              <a:t>2.	SAVED by nephew – but kept under arrest.</a:t>
            </a:r>
          </a:p>
          <a:p>
            <a:r>
              <a:rPr lang="en-US" sz="1200" kern="1200" dirty="0" smtClean="0">
                <a:solidFill>
                  <a:schemeClr val="tx1"/>
                </a:solidFill>
                <a:effectLst/>
                <a:latin typeface="+mn-lt"/>
                <a:ea typeface="+mn-ea"/>
                <a:cs typeface="+mn-cs"/>
              </a:rPr>
              <a:t>3.	SAVED in shipwreck – but kept under arrest.</a:t>
            </a:r>
          </a:p>
          <a:p>
            <a:r>
              <a:rPr lang="en-US" sz="1200" kern="1200" dirty="0" smtClean="0">
                <a:solidFill>
                  <a:schemeClr val="tx1"/>
                </a:solidFill>
                <a:effectLst/>
                <a:latin typeface="+mn-lt"/>
                <a:ea typeface="+mn-ea"/>
                <a:cs typeface="+mn-cs"/>
              </a:rPr>
              <a:t>4.	NOT given trial, kept under house arrest for years --- spent it teaching / preaching.</a:t>
            </a:r>
          </a:p>
          <a:p>
            <a:r>
              <a:rPr lang="en-US" sz="1200" kern="1200" dirty="0" smtClean="0">
                <a:solidFill>
                  <a:schemeClr val="tx1"/>
                </a:solidFill>
                <a:effectLst/>
                <a:latin typeface="+mn-lt"/>
                <a:ea typeface="+mn-ea"/>
                <a:cs typeface="+mn-cs"/>
              </a:rPr>
              <a:t>5.	Finally FREE ...  through normal law procedures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Paul IN Rome (2)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Died …</a:t>
            </a:r>
          </a:p>
          <a:p>
            <a:r>
              <a:rPr lang="en-US" sz="1200" kern="1200" dirty="0" smtClean="0">
                <a:solidFill>
                  <a:schemeClr val="tx1"/>
                </a:solidFill>
                <a:effectLst/>
                <a:latin typeface="+mn-lt"/>
                <a:ea typeface="+mn-ea"/>
                <a:cs typeface="+mn-cs"/>
              </a:rPr>
              <a:t>1.	Though not biblically revealed … history </a:t>
            </a:r>
          </a:p>
          <a:p>
            <a:r>
              <a:rPr lang="en-US" sz="1200" kern="1200" dirty="0" smtClean="0">
                <a:solidFill>
                  <a:schemeClr val="tx1"/>
                </a:solidFill>
                <a:effectLst/>
                <a:latin typeface="+mn-lt"/>
                <a:ea typeface="+mn-ea"/>
                <a:cs typeface="+mn-cs"/>
              </a:rPr>
              <a:t>2.	Heb. 9:27</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Tim.</a:t>
            </a:r>
            <a:r>
              <a:rPr lang="en-US" sz="1200" kern="1200" baseline="0" dirty="0" smtClean="0">
                <a:solidFill>
                  <a:schemeClr val="tx1"/>
                </a:solidFill>
                <a:effectLst/>
                <a:latin typeface="+mn-lt"/>
                <a:ea typeface="+mn-ea"/>
                <a:cs typeface="+mn-cs"/>
              </a:rPr>
              <a:t> 4:6-8</a:t>
            </a:r>
            <a:endParaRPr lang="en-US" sz="1200" kern="1200" dirty="0" smtClean="0">
              <a:solidFill>
                <a:schemeClr val="tx1"/>
              </a:solidFill>
              <a:effectLst/>
              <a:latin typeface="+mn-lt"/>
              <a:ea typeface="+mn-ea"/>
              <a:cs typeface="+mn-cs"/>
            </a:endParaRPr>
          </a:p>
          <a:p>
            <a:pPr rtl="0"/>
            <a:r>
              <a:rPr lang="en-US" sz="1200" dirty="0" smtClean="0"/>
              <a:t>6 For I am already being poured out as a drink offering, and the time of my departure has come. </a:t>
            </a:r>
          </a:p>
          <a:p>
            <a:pPr rtl="0"/>
            <a:r>
              <a:rPr lang="en-US" sz="1200" dirty="0" smtClean="0"/>
              <a:t>	</a:t>
            </a:r>
            <a:r>
              <a:rPr lang="en-US" sz="1200" b="1" dirty="0" smtClean="0"/>
              <a:t>7 	I have fought the good fight, I have finished the race, I have kept the faith. </a:t>
            </a:r>
          </a:p>
          <a:p>
            <a:pPr rtl="0"/>
            <a:r>
              <a:rPr lang="en-US" sz="1200" dirty="0" smtClean="0"/>
              <a:t>	</a:t>
            </a:r>
            <a:r>
              <a:rPr lang="en-US" sz="1200" b="1" dirty="0" smtClean="0"/>
              <a:t>8 	Henceforth there is laid up for me the crown of righteousness, which the Lord, the righteous judge, will award to me on that Day, and not only to me but also to all who have loved his appearing.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Died …</a:t>
            </a:r>
          </a:p>
          <a:p>
            <a:r>
              <a:rPr lang="en-US" sz="1200" kern="1200" dirty="0" smtClean="0">
                <a:solidFill>
                  <a:schemeClr val="tx1"/>
                </a:solidFill>
                <a:effectLst/>
                <a:latin typeface="+mn-lt"/>
                <a:ea typeface="+mn-ea"/>
                <a:cs typeface="+mn-cs"/>
              </a:rPr>
              <a:t>1.	Though not biblically revealed … history </a:t>
            </a:r>
          </a:p>
          <a:p>
            <a:r>
              <a:rPr lang="en-US" sz="1200" kern="1200" dirty="0" smtClean="0">
                <a:solidFill>
                  <a:schemeClr val="tx1"/>
                </a:solidFill>
                <a:effectLst/>
                <a:latin typeface="+mn-lt"/>
                <a:ea typeface="+mn-ea"/>
                <a:cs typeface="+mn-cs"/>
              </a:rPr>
              <a:t>2.	Heb. 9:27</a:t>
            </a:r>
          </a:p>
          <a:p>
            <a:endParaRPr lang="en-US" dirty="0" smtClean="0"/>
          </a:p>
          <a:p>
            <a:r>
              <a:rPr lang="en-US" dirty="0" smtClean="0">
                <a:sym typeface="Wingdings"/>
              </a:rPr>
              <a:t> lessons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Bad things happen to good people.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Jesus said they would be arrested –</a:t>
            </a:r>
          </a:p>
          <a:p>
            <a:r>
              <a:rPr lang="en-US" sz="1200" kern="1200" dirty="0" smtClean="0">
                <a:solidFill>
                  <a:schemeClr val="tx1"/>
                </a:solidFill>
                <a:effectLst/>
                <a:latin typeface="+mn-lt"/>
                <a:ea typeface="+mn-ea"/>
                <a:cs typeface="+mn-cs"/>
              </a:rPr>
              <a:t>b.	Jesus warned that they would be treated as HE was – </a:t>
            </a:r>
          </a:p>
          <a:p>
            <a:r>
              <a:rPr lang="en-US" sz="1200" kern="1200" dirty="0" smtClean="0">
                <a:solidFill>
                  <a:schemeClr val="tx1"/>
                </a:solidFill>
                <a:effectLst/>
                <a:latin typeface="+mn-lt"/>
                <a:ea typeface="+mn-ea"/>
                <a:cs typeface="+mn-cs"/>
              </a:rPr>
              <a:t>c.	Jesus warned that tribulation awaits God’s people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God CAN but does NOT ALWAYS save us FROM such</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59175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Learning to ‘be content’ = learning to SERVE during evil times!</a:t>
            </a:r>
            <a:r>
              <a:rPr lang="en-US" sz="8000" dirty="0"/>
              <a:t>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591758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Such prepares us to comfort others</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Cor. </a:t>
            </a:r>
            <a:r>
              <a:rPr lang="en-US" dirty="0" smtClean="0"/>
              <a:t>1:3-9</a:t>
            </a:r>
            <a:endParaRPr lang="en-US" dirty="0"/>
          </a:p>
        </p:txBody>
      </p:sp>
    </p:spTree>
    <p:extLst>
      <p:ext uri="{BB962C8B-B14F-4D97-AF65-F5344CB8AC3E}">
        <p14:creationId xmlns:p14="http://schemas.microsoft.com/office/powerpoint/2010/main" val="4591758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Faithfulness during such is using even these times as a door of opportunity.</a:t>
            </a:r>
            <a:r>
              <a:rPr lang="en-US" sz="8000" dirty="0"/>
              <a:t>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5127212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How to pray for such times?</a:t>
            </a:r>
            <a:r>
              <a:rPr lang="en-US" sz="8000" dirty="0"/>
              <a:t>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5127212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strength of faith to endure?</a:t>
            </a:r>
          </a:p>
        </p:txBody>
      </p:sp>
      <p:sp>
        <p:nvSpPr>
          <p:cNvPr id="3" name="Subtitle 2"/>
          <p:cNvSpPr>
            <a:spLocks noGrp="1"/>
          </p:cNvSpPr>
          <p:nvPr>
            <p:ph type="subTitle" idx="1"/>
          </p:nvPr>
        </p:nvSpPr>
        <p:spPr>
          <a:xfrm>
            <a:off x="0" y="5785886"/>
            <a:ext cx="9144000" cy="1072114"/>
          </a:xfrm>
        </p:spPr>
        <p:txBody>
          <a:bodyPr/>
          <a:lstStyle/>
          <a:p>
            <a:r>
              <a:rPr lang="en-US" dirty="0" smtClean="0"/>
              <a:t>Acts 4:23f</a:t>
            </a:r>
            <a:endParaRPr lang="en-US" dirty="0"/>
          </a:p>
        </p:txBody>
      </p:sp>
    </p:spTree>
    <p:extLst>
      <p:ext uri="{BB962C8B-B14F-4D97-AF65-F5344CB8AC3E}">
        <p14:creationId xmlns:p14="http://schemas.microsoft.com/office/powerpoint/2010/main" val="25127212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deliverance?</a:t>
            </a:r>
          </a:p>
        </p:txBody>
      </p:sp>
      <p:sp>
        <p:nvSpPr>
          <p:cNvPr id="3" name="Subtitle 2"/>
          <p:cNvSpPr>
            <a:spLocks noGrp="1"/>
          </p:cNvSpPr>
          <p:nvPr>
            <p:ph type="subTitle" idx="1"/>
          </p:nvPr>
        </p:nvSpPr>
        <p:spPr>
          <a:xfrm>
            <a:off x="0" y="5785886"/>
            <a:ext cx="9144000" cy="1072114"/>
          </a:xfrm>
        </p:spPr>
        <p:txBody>
          <a:bodyPr/>
          <a:lstStyle/>
          <a:p>
            <a:r>
              <a:rPr lang="en-US" dirty="0" smtClean="0"/>
              <a:t>Romans 15:30-31</a:t>
            </a:r>
            <a:endParaRPr lang="en-US" dirty="0"/>
          </a:p>
        </p:txBody>
      </p:sp>
    </p:spTree>
    <p:extLst>
      <p:ext uri="{BB962C8B-B14F-4D97-AF65-F5344CB8AC3E}">
        <p14:creationId xmlns:p14="http://schemas.microsoft.com/office/powerpoint/2010/main" val="19085485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wisdom to use it for the glory of </a:t>
            </a:r>
            <a:r>
              <a:rPr lang="en-US" sz="8000" dirty="0" smtClean="0"/>
              <a:t>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085485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3 Apostles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9590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James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12</a:t>
            </a:r>
            <a:endParaRPr lang="en-US" dirty="0"/>
          </a:p>
        </p:txBody>
      </p:sp>
    </p:spTree>
    <p:extLst>
      <p:ext uri="{BB962C8B-B14F-4D97-AF65-F5344CB8AC3E}">
        <p14:creationId xmlns:p14="http://schemas.microsoft.com/office/powerpoint/2010/main" val="129590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Peter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9590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9590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a:t>
            </a:r>
            <a:br>
              <a:rPr lang="en-US" sz="8000" dirty="0" smtClean="0"/>
            </a:br>
            <a:r>
              <a:rPr lang="en-US" sz="8000" dirty="0" smtClean="0"/>
              <a:t>In </a:t>
            </a:r>
            <a:r>
              <a:rPr lang="en-US" sz="8000" dirty="0" smtClean="0"/>
              <a:t>Philippi</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336941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a:t>
            </a:r>
            <a:br>
              <a:rPr lang="en-US" sz="8000" dirty="0" smtClean="0"/>
            </a:br>
            <a:r>
              <a:rPr lang="en-US" sz="8000" dirty="0" smtClean="0"/>
              <a:t>In Rome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336941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a:t>
            </a:r>
            <a:br>
              <a:rPr lang="en-US" sz="8000" dirty="0" smtClean="0"/>
            </a:br>
            <a:r>
              <a:rPr lang="en-US" sz="8000" dirty="0" smtClean="0"/>
              <a:t>Died in Rome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591758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Bad things happen to good people</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591758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3326</TotalTime>
  <Words>431</Words>
  <Application>Microsoft Macintosh PowerPoint</Application>
  <PresentationFormat>On-screen Show (4:3)</PresentationFormat>
  <Paragraphs>168</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 Black </vt:lpstr>
      <vt:lpstr>PowerPoint Presentation</vt:lpstr>
      <vt:lpstr>3 Apostles</vt:lpstr>
      <vt:lpstr>James</vt:lpstr>
      <vt:lpstr>Peter</vt:lpstr>
      <vt:lpstr>Paul</vt:lpstr>
      <vt:lpstr>Paul In Philippi</vt:lpstr>
      <vt:lpstr>Paul In Rome</vt:lpstr>
      <vt:lpstr>Paul Died in Rome</vt:lpstr>
      <vt:lpstr>Bad things happen to good people.</vt:lpstr>
      <vt:lpstr>God CAN but does NOT ALWAYS save us FROM such.</vt:lpstr>
      <vt:lpstr>Learning to ‘be content’ = learning to SERVE during evil times! </vt:lpstr>
      <vt:lpstr>Such prepares us to comfort others.</vt:lpstr>
      <vt:lpstr>Faithfulness during such is using even these times as a door of opportunity. </vt:lpstr>
      <vt:lpstr>How to pray for such times? </vt:lpstr>
      <vt:lpstr>strength of faith to endure?</vt:lpstr>
      <vt:lpstr>deliverance?</vt:lpstr>
      <vt:lpstr>wisdom to use it for the glory of God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32</cp:revision>
  <dcterms:created xsi:type="dcterms:W3CDTF">2014-01-26T20:19:07Z</dcterms:created>
  <dcterms:modified xsi:type="dcterms:W3CDTF">2015-05-17T23:55:25Z</dcterms:modified>
</cp:coreProperties>
</file>