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8" r:id="rId2"/>
    <p:sldId id="299" r:id="rId3"/>
    <p:sldId id="303" r:id="rId4"/>
    <p:sldId id="304" r:id="rId5"/>
    <p:sldId id="305" r:id="rId6"/>
    <p:sldId id="306" r:id="rId7"/>
    <p:sldId id="307" r:id="rId8"/>
    <p:sldId id="313" r:id="rId9"/>
    <p:sldId id="314" r:id="rId10"/>
    <p:sldId id="315" r:id="rId11"/>
    <p:sldId id="316" r:id="rId12"/>
    <p:sldId id="317" r:id="rId13"/>
    <p:sldId id="318" r:id="rId14"/>
    <p:sldId id="319" r:id="rId15"/>
    <p:sldId id="320" r:id="rId16"/>
    <p:sldId id="321" r:id="rId17"/>
    <p:sldId id="300" r:id="rId18"/>
    <p:sldId id="308" r:id="rId19"/>
    <p:sldId id="301" r:id="rId20"/>
    <p:sldId id="302" r:id="rId21"/>
    <p:sldId id="297" r:id="rId22"/>
    <p:sldId id="309" r:id="rId23"/>
    <p:sldId id="310" r:id="rId24"/>
    <p:sldId id="311" r:id="rId25"/>
    <p:sldId id="31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5" autoAdjust="0"/>
    <p:restoredTop sz="61919" autoAdjust="0"/>
  </p:normalViewPr>
  <p:slideViewPr>
    <p:cSldViewPr snapToGrid="0" snapToObjects="1">
      <p:cViewPr>
        <p:scale>
          <a:sx n="60" d="100"/>
          <a:sy n="60" d="100"/>
        </p:scale>
        <p:origin x="-1720"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6/6/15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Church </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Church </a:t>
            </a:r>
          </a:p>
          <a:p>
            <a:r>
              <a:rPr lang="en-US" sz="1200" kern="1200" dirty="0" smtClean="0">
                <a:solidFill>
                  <a:schemeClr val="tx1"/>
                </a:solidFill>
                <a:effectLst/>
                <a:latin typeface="+mn-lt"/>
                <a:ea typeface="+mn-ea"/>
                <a:cs typeface="+mn-cs"/>
              </a:rPr>
              <a:t>We have OUR relationship</a:t>
            </a:r>
            <a:r>
              <a:rPr lang="en-US" sz="1200" kern="1200" baseline="0" dirty="0" smtClean="0">
                <a:solidFill>
                  <a:schemeClr val="tx1"/>
                </a:solidFill>
                <a:effectLst/>
                <a:latin typeface="+mn-lt"/>
                <a:ea typeface="+mn-ea"/>
                <a:cs typeface="+mn-cs"/>
              </a:rPr>
              <a:t> with GOD – </a:t>
            </a:r>
          </a:p>
          <a:p>
            <a:r>
              <a:rPr lang="en-US" sz="1200" kern="1200" baseline="0" dirty="0" smtClean="0">
                <a:solidFill>
                  <a:schemeClr val="tx1"/>
                </a:solidFill>
                <a:effectLst/>
                <a:latin typeface="+mn-lt"/>
                <a:ea typeface="+mn-ea"/>
                <a:cs typeface="+mn-cs"/>
              </a:rPr>
              <a:t>BUT that creates the ‘horizontal’ relationship with other believers…. </a:t>
            </a:r>
            <a:endParaRPr lang="en-US" sz="1200" kern="1200" dirty="0" smtClean="0">
              <a:solidFill>
                <a:schemeClr val="tx1"/>
              </a:solidFill>
              <a:effectLst/>
              <a:latin typeface="+mn-lt"/>
              <a:ea typeface="+mn-ea"/>
              <a:cs typeface="+mn-cs"/>
            </a:endParaRPr>
          </a:p>
          <a:p>
            <a:r>
              <a:rPr lang="en-US" sz="1200" dirty="0" smtClean="0"/>
              <a:t>1John 4:11   Beloved, if God so loved us, we also ought to love one another. </a:t>
            </a:r>
            <a:endParaRPr lang="en-US" sz="1200" kern="1200" dirty="0" smtClean="0">
              <a:solidFill>
                <a:schemeClr val="tx1"/>
              </a:solidFill>
              <a:effectLst/>
              <a:latin typeface="+mn-lt"/>
              <a:ea typeface="+mn-ea"/>
              <a:cs typeface="+mn-cs"/>
            </a:endParaRPr>
          </a:p>
          <a:p>
            <a:pPr rtl="0"/>
            <a:r>
              <a:rPr lang="en-US" sz="1200" kern="1200" dirty="0" smtClean="0">
                <a:solidFill>
                  <a:schemeClr val="tx1"/>
                </a:solidFill>
                <a:effectLst/>
                <a:latin typeface="+mn-lt"/>
                <a:ea typeface="+mn-ea"/>
                <a:cs typeface="+mn-cs"/>
              </a:rPr>
              <a:t>1John</a:t>
            </a:r>
            <a:r>
              <a:rPr lang="en-US" sz="1200" kern="1200" baseline="0" dirty="0" smtClean="0">
                <a:solidFill>
                  <a:schemeClr val="tx1"/>
                </a:solidFill>
                <a:effectLst/>
                <a:latin typeface="+mn-lt"/>
                <a:ea typeface="+mn-ea"/>
                <a:cs typeface="+mn-cs"/>
              </a:rPr>
              <a:t> 4:20-21  </a:t>
            </a:r>
            <a:r>
              <a:rPr lang="en-US" sz="1200" dirty="0" smtClean="0"/>
              <a:t>If anyone says, “I love God,” and hates his brother, he is a liar; for he who does not love his brother whom he has seen cannot love God whom he has not seen.  </a:t>
            </a:r>
            <a:r>
              <a:rPr lang="en-US" sz="1200" b="1" dirty="0" smtClean="0"/>
              <a:t>21 	And this commandment we have from him: whoever loves God must also love his brother.  </a:t>
            </a:r>
          </a:p>
          <a:p>
            <a:pPr rtl="0"/>
            <a:endParaRPr lang="en-US" sz="1200" b="1" dirty="0" smtClean="0"/>
          </a:p>
          <a:p>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BUT that is multifaceted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We are members one of another…  </a:t>
            </a:r>
          </a:p>
          <a:p>
            <a:r>
              <a:rPr lang="en-US" sz="1200" kern="1200" dirty="0" smtClean="0">
                <a:solidFill>
                  <a:schemeClr val="tx1"/>
                </a:solidFill>
                <a:effectLst/>
                <a:latin typeface="+mn-lt"/>
                <a:ea typeface="+mn-ea"/>
                <a:cs typeface="+mn-cs"/>
              </a:rPr>
              <a:t>	If one suffers / YOU suffer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members – One Body –</a:t>
            </a:r>
          </a:p>
          <a:p>
            <a:r>
              <a:rPr lang="en-US" dirty="0" smtClean="0"/>
              <a:t>EACH connected to EACH…</a:t>
            </a:r>
          </a:p>
          <a:p>
            <a:r>
              <a:rPr lang="en-US" dirty="0" smtClean="0"/>
              <a:t>One Another to one another…</a:t>
            </a:r>
          </a:p>
          <a:p>
            <a:endParaRPr lang="en-US" dirty="0" smtClean="0"/>
          </a:p>
          <a:p>
            <a:r>
              <a:rPr lang="en-US" dirty="0" smtClean="0">
                <a:sym typeface="Wingdings"/>
              </a:rPr>
              <a:t>  Such relationship is found in a local congregation!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Such relationship is mostly found and</a:t>
            </a:r>
            <a:r>
              <a:rPr lang="en-US" sz="1200" baseline="0" dirty="0" smtClean="0"/>
              <a:t> practiced in </a:t>
            </a:r>
            <a:r>
              <a:rPr lang="en-US" sz="1200" dirty="0" smtClean="0"/>
              <a:t>a local congregation.</a:t>
            </a:r>
          </a:p>
          <a:p>
            <a:r>
              <a:rPr lang="en-US" sz="1200" dirty="0" smtClean="0"/>
              <a:t>There IS love</a:t>
            </a:r>
            <a:r>
              <a:rPr lang="en-US" sz="1200" baseline="0" dirty="0" smtClean="0"/>
              <a:t> of the brotherhood, they did send to help relieve needy saints.. </a:t>
            </a:r>
          </a:p>
          <a:p>
            <a:r>
              <a:rPr lang="en-US" sz="1200" baseline="0" dirty="0" smtClean="0"/>
              <a:t>BUT most one another responsibilities are fulfilled ‘face to face’, and hence in local relationship. </a:t>
            </a:r>
            <a:endParaRPr lang="en-US" sz="1200" dirty="0" smtClean="0"/>
          </a:p>
          <a:p>
            <a:endParaRPr lang="en-US" sz="1200" dirty="0" smtClean="0"/>
          </a:p>
          <a:p>
            <a:r>
              <a:rPr lang="en-US" sz="1200" dirty="0" smtClean="0">
                <a:sym typeface="Wingdings"/>
              </a:rPr>
              <a:t>   </a:t>
            </a:r>
            <a:r>
              <a:rPr lang="en-US" sz="1200" dirty="0" smtClean="0"/>
              <a:t>This</a:t>
            </a:r>
            <a:r>
              <a:rPr lang="en-US" sz="1200" baseline="0" dirty="0" smtClean="0"/>
              <a:t> is SO special to God that He has instructed us in these ‘one another’ responsibilities!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ym typeface="Wingdings"/>
              </a:rPr>
              <a:t>   </a:t>
            </a:r>
            <a:r>
              <a:rPr lang="en-US" sz="1200" dirty="0" smtClean="0"/>
              <a:t>This</a:t>
            </a:r>
            <a:r>
              <a:rPr lang="en-US" sz="1200" baseline="0" dirty="0" smtClean="0"/>
              <a:t> is SO special to God that He has instructed us in these ‘one another’ responsibilities!</a:t>
            </a:r>
            <a:endParaRPr lang="en-US" dirty="0" smtClean="0"/>
          </a:p>
          <a:p>
            <a:endParaRPr lang="en-US" dirty="0" smtClean="0"/>
          </a:p>
          <a:p>
            <a:r>
              <a:rPr lang="en-US" dirty="0" smtClean="0"/>
              <a:t>One of the most often used phrases in writing to God’s people … </a:t>
            </a:r>
          </a:p>
          <a:p>
            <a:endParaRPr lang="en-US" dirty="0" smtClean="0"/>
          </a:p>
          <a:p>
            <a:r>
              <a:rPr lang="en-US" dirty="0" smtClean="0">
                <a:sym typeface="Wingdings"/>
              </a:rPr>
              <a:t> NOTICE SOME of them…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Live in harmony with one another – R. 15:5</a:t>
            </a:r>
          </a:p>
          <a:p>
            <a:pPr algn="l"/>
            <a:r>
              <a:rPr lang="en-US" dirty="0" smtClean="0"/>
              <a:t>Instruct one another – R. 15:14</a:t>
            </a:r>
          </a:p>
          <a:p>
            <a:pPr algn="l"/>
            <a:r>
              <a:rPr lang="en-US" dirty="0" smtClean="0"/>
              <a:t>Serve one another – G. 6:2</a:t>
            </a:r>
          </a:p>
          <a:p>
            <a:pPr algn="l"/>
            <a:r>
              <a:rPr lang="en-US" dirty="0" smtClean="0"/>
              <a:t>Be kind to one another – E. 4:32</a:t>
            </a:r>
          </a:p>
          <a:p>
            <a:pPr algn="l"/>
            <a:r>
              <a:rPr lang="en-US" dirty="0" smtClean="0"/>
              <a:t>Teaching one another – E. 5:19</a:t>
            </a:r>
          </a:p>
          <a:p>
            <a:pPr algn="l"/>
            <a:endParaRPr lang="en-US" dirty="0" smtClean="0"/>
          </a:p>
          <a:p>
            <a:pPr algn="l"/>
            <a:r>
              <a:rPr lang="en-US" dirty="0" smtClean="0">
                <a:sym typeface="Wingdings"/>
              </a:rPr>
              <a:t> continue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074387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Encourage one another 1T. 4:18</a:t>
            </a:r>
          </a:p>
          <a:p>
            <a:pPr algn="l"/>
            <a:r>
              <a:rPr lang="en-US" dirty="0" smtClean="0"/>
              <a:t>Build One another up – 1T.5:11</a:t>
            </a:r>
          </a:p>
          <a:p>
            <a:pPr algn="l"/>
            <a:r>
              <a:rPr lang="en-US" dirty="0" smtClean="0"/>
              <a:t>Exhort one another – H. 3:13</a:t>
            </a:r>
          </a:p>
          <a:p>
            <a:pPr algn="l"/>
            <a:r>
              <a:rPr lang="en-US" dirty="0" smtClean="0"/>
              <a:t>Stir up one another unto love and good works – H. 10:24-25</a:t>
            </a:r>
          </a:p>
          <a:p>
            <a:pPr algn="l"/>
            <a:endParaRPr lang="en-US" dirty="0" smtClean="0"/>
          </a:p>
          <a:p>
            <a:pPr algn="l"/>
            <a:r>
              <a:rPr lang="en-US" dirty="0" smtClean="0">
                <a:sym typeface="Wingdings"/>
              </a:rPr>
              <a:t> ‘greatest of these is love’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322868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smtClean="0"/>
              <a:t>John 13:34-35 – LOVE</a:t>
            </a:r>
          </a:p>
          <a:p>
            <a:pPr algn="l"/>
            <a:r>
              <a:rPr lang="en-US" sz="1200" dirty="0" smtClean="0"/>
              <a:t>John 15:12 – LOVE</a:t>
            </a:r>
          </a:p>
          <a:p>
            <a:pPr algn="l"/>
            <a:r>
              <a:rPr lang="en-US" sz="1200" dirty="0" smtClean="0"/>
              <a:t>John 15:17 – LOVE</a:t>
            </a:r>
          </a:p>
          <a:p>
            <a:pPr algn="l"/>
            <a:r>
              <a:rPr lang="en-US" sz="1200" dirty="0" smtClean="0"/>
              <a:t>Rom. 12:10 – LOVE</a:t>
            </a:r>
          </a:p>
          <a:p>
            <a:pPr algn="l"/>
            <a:r>
              <a:rPr lang="en-US" sz="1200" dirty="0" smtClean="0"/>
              <a:t>1Pet. 1:22 – LOVE</a:t>
            </a:r>
          </a:p>
          <a:p>
            <a:pPr algn="l"/>
            <a:r>
              <a:rPr lang="en-US" sz="1200" dirty="0" smtClean="0"/>
              <a:t>1Pet. 4:8 - LOVE</a:t>
            </a:r>
          </a:p>
          <a:p>
            <a:pPr algn="l"/>
            <a:endParaRPr lang="en-US" dirty="0" smtClean="0"/>
          </a:p>
          <a:p>
            <a:pPr algn="l"/>
            <a:r>
              <a:rPr lang="en-US" dirty="0" smtClean="0">
                <a:sym typeface="Wingdings"/>
              </a:rPr>
              <a:t>Greatest need I see among us is right here!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041317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God – Man    Created FOR HIM..   </a:t>
            </a:r>
          </a:p>
          <a:p>
            <a:endParaRPr lang="en-US" dirty="0" smtClean="0"/>
          </a:p>
          <a:p>
            <a:r>
              <a:rPr lang="en-US" dirty="0" smtClean="0"/>
              <a:t>Walked &amp; Talked with God..</a:t>
            </a:r>
          </a:p>
          <a:p>
            <a:endParaRPr lang="en-US" dirty="0" smtClean="0"/>
          </a:p>
          <a:p>
            <a:r>
              <a:rPr lang="en-US" dirty="0" smtClean="0">
                <a:sym typeface="Wingdings"/>
              </a:rPr>
              <a:t>  SIN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God – SIN – man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Gen. 3:   /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Isa. 59:1-2 /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Ezek. 18:4, 20 /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Eph. 2:1-3    ETC…. </a:t>
            </a:r>
          </a:p>
          <a:p>
            <a:endParaRPr lang="en-US" dirty="0" smtClean="0"/>
          </a:p>
          <a:p>
            <a:r>
              <a:rPr lang="en-US" dirty="0" smtClean="0">
                <a:sym typeface="Wingdings"/>
              </a:rPr>
              <a:t> God restores/redeems</a:t>
            </a:r>
            <a:r>
              <a:rPr lang="en-US" baseline="0" dirty="0" smtClean="0">
                <a:sym typeface="Wingdings"/>
              </a:rPr>
              <a:t> / reconciles thru Jesus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God – Christ – Man –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Rom. 5:</a:t>
            </a:r>
          </a:p>
          <a:p>
            <a:pPr rtl="0"/>
            <a:r>
              <a:rPr lang="en-US" sz="1200" dirty="0" smtClean="0"/>
              <a:t>	</a:t>
            </a:r>
            <a:r>
              <a:rPr lang="en-US" sz="1200" b="1" dirty="0" smtClean="0"/>
              <a:t>6 	For while we were still weak, at the right time Christ died for the ungodly. </a:t>
            </a:r>
          </a:p>
          <a:p>
            <a:pPr rtl="0"/>
            <a:r>
              <a:rPr lang="en-US" sz="1200" dirty="0" smtClean="0"/>
              <a:t>	</a:t>
            </a:r>
            <a:r>
              <a:rPr lang="en-US" sz="1200" b="1" dirty="0" smtClean="0"/>
              <a:t>7 	For one will scarcely die for a righteous person—though perhaps for a good person one would dare even to die— </a:t>
            </a:r>
          </a:p>
          <a:p>
            <a:pPr rtl="0"/>
            <a:r>
              <a:rPr lang="en-US" sz="1200" dirty="0" smtClean="0"/>
              <a:t>	</a:t>
            </a:r>
            <a:r>
              <a:rPr lang="en-US" sz="1200" b="1" dirty="0" smtClean="0"/>
              <a:t>8 	but God shows his love for us in that while we were still sinners, Christ died for us. </a:t>
            </a:r>
          </a:p>
          <a:p>
            <a:pPr rtl="0"/>
            <a:r>
              <a:rPr lang="en-US" sz="1200" dirty="0" smtClean="0"/>
              <a:t>	</a:t>
            </a:r>
            <a:r>
              <a:rPr lang="en-US" sz="1200" b="1" dirty="0" smtClean="0"/>
              <a:t>9 	Since, therefore, we have now been justified by his blood, much more shall we be saved by him from the wrath of God. </a:t>
            </a:r>
          </a:p>
          <a:p>
            <a:pPr rtl="0"/>
            <a:r>
              <a:rPr lang="en-US" sz="1200" dirty="0" smtClean="0"/>
              <a:t>	</a:t>
            </a:r>
            <a:r>
              <a:rPr lang="en-US" sz="1200" b="1" dirty="0" smtClean="0"/>
              <a:t>10 	For if while we were enemies we were reconciled to God by the death of his Son, much more, now that we are reconciled, shall we be saved by his life. </a:t>
            </a:r>
          </a:p>
          <a:p>
            <a:pPr rtl="0"/>
            <a:r>
              <a:rPr lang="en-US" sz="1200" dirty="0" smtClean="0"/>
              <a:t>	</a:t>
            </a:r>
            <a:r>
              <a:rPr lang="en-US" sz="1200" b="1" dirty="0" smtClean="0"/>
              <a:t>11 	More than that, we also rejoice in God through our Lord Jesus Christ, through whom we have now received reconciliation.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sym typeface="Wingdings"/>
              </a:rPr>
              <a:t> MORE SO – God dwells ‘in us’</a:t>
            </a:r>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 – Christ – Man - </a:t>
            </a:r>
          </a:p>
          <a:p>
            <a:r>
              <a:rPr lang="en-US" sz="1200" kern="1200" dirty="0" smtClean="0">
                <a:solidFill>
                  <a:schemeClr val="tx1"/>
                </a:solidFill>
                <a:effectLst/>
                <a:latin typeface="+mn-lt"/>
                <a:ea typeface="+mn-ea"/>
                <a:cs typeface="+mn-cs"/>
              </a:rPr>
              <a:t>	God / Christ / HS – IN man,  man IN THEM</a:t>
            </a:r>
          </a:p>
          <a:p>
            <a:r>
              <a:rPr lang="en-US" sz="1200" kern="1200" dirty="0" smtClean="0">
                <a:solidFill>
                  <a:schemeClr val="tx1"/>
                </a:solidFill>
                <a:effectLst/>
                <a:latin typeface="+mn-lt"/>
                <a:ea typeface="+mn-ea"/>
                <a:cs typeface="+mn-cs"/>
              </a:rPr>
              <a:t>John 17:20-21 -  You, father are in me, and I in you, that THEY also may be in US</a:t>
            </a:r>
          </a:p>
          <a:p>
            <a:r>
              <a:rPr lang="en-US" sz="1200" kern="1200" dirty="0" smtClean="0">
                <a:solidFill>
                  <a:schemeClr val="tx1"/>
                </a:solidFill>
                <a:effectLst/>
                <a:latin typeface="+mn-lt"/>
                <a:ea typeface="+mn-ea"/>
                <a:cs typeface="+mn-cs"/>
              </a:rPr>
              <a:t>John 17:23 – I in them, and you in me….</a:t>
            </a:r>
          </a:p>
          <a:p>
            <a:r>
              <a:rPr lang="en-US" sz="1200" kern="1200" dirty="0" smtClean="0">
                <a:solidFill>
                  <a:schemeClr val="tx1"/>
                </a:solidFill>
                <a:effectLst/>
                <a:latin typeface="+mn-lt"/>
                <a:ea typeface="+mn-ea"/>
                <a:cs typeface="+mn-cs"/>
              </a:rPr>
              <a:t>1</a:t>
            </a:r>
            <a:r>
              <a:rPr lang="en-US" sz="1200" kern="1200" baseline="0" dirty="0" smtClean="0">
                <a:solidFill>
                  <a:schemeClr val="tx1"/>
                </a:solidFill>
                <a:effectLst/>
                <a:latin typeface="+mn-lt"/>
                <a:ea typeface="+mn-ea"/>
                <a:cs typeface="+mn-cs"/>
              </a:rPr>
              <a:t> John 3:24 – </a:t>
            </a:r>
          </a:p>
          <a:p>
            <a:r>
              <a:rPr lang="en-US" sz="1200" kern="1200" dirty="0" smtClean="0">
                <a:solidFill>
                  <a:schemeClr val="tx1"/>
                </a:solidFill>
                <a:effectLst/>
                <a:latin typeface="+mn-lt"/>
                <a:ea typeface="+mn-ea"/>
                <a:cs typeface="+mn-cs"/>
              </a:rPr>
              <a:t>Romans 8:10-11</a:t>
            </a:r>
          </a:p>
          <a:p>
            <a:r>
              <a:rPr lang="en-US" sz="1200" kern="1200" dirty="0" smtClean="0">
                <a:solidFill>
                  <a:schemeClr val="tx1"/>
                </a:solidFill>
                <a:effectLst/>
                <a:latin typeface="+mn-lt"/>
                <a:ea typeface="+mn-ea"/>
                <a:cs typeface="+mn-cs"/>
              </a:rPr>
              <a:t>Col. 1:27 – Christ in you, the hope of Glory…</a:t>
            </a:r>
          </a:p>
          <a:p>
            <a:r>
              <a:rPr lang="en-US" sz="1200" kern="1200" dirty="0" smtClean="0">
                <a:solidFill>
                  <a:schemeClr val="tx1"/>
                </a:solidFill>
                <a:effectLst/>
                <a:latin typeface="+mn-lt"/>
                <a:ea typeface="+mn-ea"/>
                <a:cs typeface="+mn-cs"/>
                <a:sym typeface="Wingdings"/>
              </a:rPr>
              <a:t> BUT ALSO PLURAL</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Jesus </a:t>
            </a:r>
            <a:r>
              <a:rPr lang="en-US" sz="1200" kern="1200" dirty="0" smtClean="0">
                <a:solidFill>
                  <a:schemeClr val="tx1"/>
                </a:solidFill>
                <a:effectLst/>
                <a:latin typeface="+mn-lt"/>
                <a:ea typeface="+mn-ea"/>
                <a:cs typeface="+mn-cs"/>
                <a:sym typeface="Wingdings"/>
              </a:rPr>
              <a:t></a:t>
            </a:r>
            <a:r>
              <a:rPr lang="en-US" sz="1200" kern="1200" dirty="0" smtClean="0">
                <a:solidFill>
                  <a:schemeClr val="tx1"/>
                </a:solidFill>
                <a:effectLst/>
                <a:latin typeface="+mn-lt"/>
                <a:ea typeface="+mn-ea"/>
                <a:cs typeface="+mn-cs"/>
              </a:rPr>
              <a:t> CHURCH  (men)</a:t>
            </a:r>
          </a:p>
          <a:p>
            <a:r>
              <a:rPr lang="en-US" sz="1200" kern="1200" dirty="0" smtClean="0">
                <a:solidFill>
                  <a:schemeClr val="tx1"/>
                </a:solidFill>
                <a:effectLst/>
                <a:latin typeface="+mn-lt"/>
                <a:ea typeface="+mn-ea"/>
                <a:cs typeface="+mn-cs"/>
              </a:rPr>
              <a:t>	'people' – plural.</a:t>
            </a:r>
          </a:p>
          <a:p>
            <a:r>
              <a:rPr lang="en-US" sz="1200" kern="1200" dirty="0" smtClean="0">
                <a:solidFill>
                  <a:schemeClr val="tx1"/>
                </a:solidFill>
                <a:effectLst/>
                <a:latin typeface="+mn-lt"/>
                <a:ea typeface="+mn-ea"/>
                <a:cs typeface="+mn-cs"/>
              </a:rPr>
              <a:t>	Universal church – </a:t>
            </a:r>
          </a:p>
          <a:p>
            <a:r>
              <a:rPr lang="en-US" sz="1200" kern="1200" dirty="0" smtClean="0">
                <a:solidFill>
                  <a:schemeClr val="tx1"/>
                </a:solidFill>
                <a:effectLst/>
                <a:latin typeface="+mn-lt"/>
                <a:ea typeface="+mn-ea"/>
                <a:cs typeface="+mn-cs"/>
              </a:rPr>
              <a:t>1Cor. 3:16  </a:t>
            </a:r>
            <a:r>
              <a:rPr lang="en-US" sz="1200" dirty="0" smtClean="0"/>
              <a:t>Do you not know that you are God’s temple and that God’s Spirit dwells in you?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2Cor</a:t>
            </a:r>
            <a:r>
              <a:rPr lang="en-US" sz="1200" kern="1200" baseline="0" dirty="0" smtClean="0">
                <a:solidFill>
                  <a:schemeClr val="tx1"/>
                </a:solidFill>
                <a:effectLst/>
                <a:latin typeface="+mn-lt"/>
                <a:ea typeface="+mn-ea"/>
                <a:cs typeface="+mn-cs"/>
              </a:rPr>
              <a:t>. 6:16 – WE are the temple of the Loving God….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Eph. 2:20-22 – built TOGETHER</a:t>
            </a:r>
            <a:r>
              <a:rPr lang="en-US" sz="1200" kern="1200" baseline="0" dirty="0" smtClean="0">
                <a:solidFill>
                  <a:schemeClr val="tx1"/>
                </a:solidFill>
                <a:effectLst/>
                <a:latin typeface="+mn-lt"/>
                <a:ea typeface="+mn-ea"/>
                <a:cs typeface="+mn-cs"/>
              </a:rPr>
              <a:t> into</a:t>
            </a:r>
            <a:r>
              <a:rPr lang="en-US" sz="1200" kern="1200" dirty="0" smtClean="0">
                <a:solidFill>
                  <a:schemeClr val="tx1"/>
                </a:solidFill>
                <a:effectLst/>
                <a:latin typeface="+mn-lt"/>
                <a:ea typeface="+mn-ea"/>
                <a:cs typeface="+mn-cs"/>
              </a:rPr>
              <a:t>  'temple' for the dwelling of God..  </a:t>
            </a:r>
          </a:p>
          <a:p>
            <a:r>
              <a:rPr lang="en-US" sz="1200" kern="1200" dirty="0" smtClean="0">
                <a:solidFill>
                  <a:schemeClr val="tx1"/>
                </a:solidFill>
                <a:effectLst/>
                <a:latin typeface="+mn-lt"/>
                <a:ea typeface="+mn-ea"/>
                <a:cs typeface="+mn-cs"/>
              </a:rPr>
              <a:t>Eph. 1:22-23</a:t>
            </a:r>
            <a:r>
              <a:rPr lang="en-US" sz="1200" kern="1200" baseline="0" dirty="0" smtClean="0">
                <a:solidFill>
                  <a:schemeClr val="tx1"/>
                </a:solidFill>
                <a:effectLst/>
                <a:latin typeface="+mn-lt"/>
                <a:ea typeface="+mn-ea"/>
                <a:cs typeface="+mn-cs"/>
              </a:rPr>
              <a:t>   the church WHICH IS HIS BODY…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sym typeface="Wingding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ONE BODY – which is the church.. </a:t>
            </a:r>
          </a:p>
          <a:p>
            <a:r>
              <a:rPr lang="en-US" sz="1200" kern="1200" dirty="0" smtClean="0">
                <a:solidFill>
                  <a:schemeClr val="tx1"/>
                </a:solidFill>
                <a:effectLst/>
                <a:latin typeface="+mn-lt"/>
                <a:ea typeface="+mn-ea"/>
                <a:cs typeface="+mn-cs"/>
              </a:rPr>
              <a:t>	Many members / ONE BODY –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1Cor. 3:16  </a:t>
            </a:r>
            <a:r>
              <a:rPr lang="en-US" sz="1200" dirty="0" smtClean="0"/>
              <a:t>Do you not know that you are God’s temple and that God’s Spirit dwells in you?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2Cor</a:t>
            </a:r>
            <a:r>
              <a:rPr lang="en-US" sz="1200" kern="1200" baseline="0" dirty="0" smtClean="0">
                <a:solidFill>
                  <a:schemeClr val="tx1"/>
                </a:solidFill>
                <a:effectLst/>
                <a:latin typeface="+mn-lt"/>
                <a:ea typeface="+mn-ea"/>
                <a:cs typeface="+mn-cs"/>
              </a:rPr>
              <a:t>. 6:16 – WE are the temple of the Loving God….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Eph. 2:20-22 – built TOGETHER</a:t>
            </a:r>
            <a:r>
              <a:rPr lang="en-US" sz="1200" kern="1200" baseline="0" dirty="0" smtClean="0">
                <a:solidFill>
                  <a:schemeClr val="tx1"/>
                </a:solidFill>
                <a:effectLst/>
                <a:latin typeface="+mn-lt"/>
                <a:ea typeface="+mn-ea"/>
                <a:cs typeface="+mn-cs"/>
              </a:rPr>
              <a:t> into</a:t>
            </a:r>
            <a:r>
              <a:rPr lang="en-US" sz="1200" kern="1200" dirty="0" smtClean="0">
                <a:solidFill>
                  <a:schemeClr val="tx1"/>
                </a:solidFill>
                <a:effectLst/>
                <a:latin typeface="+mn-lt"/>
                <a:ea typeface="+mn-ea"/>
                <a:cs typeface="+mn-cs"/>
              </a:rPr>
              <a:t>  'temple' for the dwelling of God..  </a:t>
            </a:r>
          </a:p>
          <a:p>
            <a:r>
              <a:rPr lang="en-US" sz="1200" kern="1200" dirty="0" smtClean="0">
                <a:solidFill>
                  <a:schemeClr val="tx1"/>
                </a:solidFill>
                <a:effectLst/>
                <a:latin typeface="+mn-lt"/>
                <a:ea typeface="+mn-ea"/>
                <a:cs typeface="+mn-cs"/>
              </a:rPr>
              <a:t>Eph. 1:22-23</a:t>
            </a:r>
            <a:r>
              <a:rPr lang="en-US" sz="1200" kern="1200" baseline="0" dirty="0" smtClean="0">
                <a:solidFill>
                  <a:schemeClr val="tx1"/>
                </a:solidFill>
                <a:effectLst/>
                <a:latin typeface="+mn-lt"/>
                <a:ea typeface="+mn-ea"/>
                <a:cs typeface="+mn-cs"/>
              </a:rPr>
              <a:t>   the church WHICH IS HIS BODY</a:t>
            </a:r>
            <a:r>
              <a:rPr lang="en-US" sz="1200" kern="1200" baseline="0" dirty="0" smtClean="0">
                <a:solidFill>
                  <a:schemeClr val="tx1"/>
                </a:solidFill>
                <a:effectLst/>
                <a:latin typeface="+mn-lt"/>
                <a:ea typeface="+mn-ea"/>
                <a:cs typeface="+mn-cs"/>
              </a:rPr>
              <a:t>…</a:t>
            </a:r>
          </a:p>
          <a:p>
            <a:r>
              <a:rPr lang="en-US" sz="1200" kern="1200" baseline="0" dirty="0" smtClean="0">
                <a:solidFill>
                  <a:schemeClr val="tx1"/>
                </a:solidFill>
                <a:effectLst/>
                <a:latin typeface="+mn-lt"/>
                <a:ea typeface="+mn-ea"/>
                <a:cs typeface="+mn-cs"/>
              </a:rPr>
              <a:t>1 Tim. 3:15 – the household of God, which is the church of the living God…</a:t>
            </a:r>
          </a:p>
          <a:p>
            <a:r>
              <a:rPr lang="en-US" sz="1200" kern="1200" baseline="0" dirty="0" smtClean="0">
                <a:solidFill>
                  <a:schemeClr val="tx1"/>
                </a:solidFill>
                <a:effectLst/>
                <a:latin typeface="+mn-lt"/>
                <a:ea typeface="+mn-ea"/>
                <a:cs typeface="+mn-cs"/>
              </a:rPr>
              <a:t>Col. 1:13 – translated into the Kingdom of God’s dear son ….   </a:t>
            </a: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sym typeface="Wingdings"/>
              </a:rPr>
              <a:t>  Relationship vertical AND horizontal…   </a:t>
            </a:r>
            <a:endParaRPr lang="en-US" b="1" dirty="0" smtClean="0"/>
          </a:p>
          <a:p>
            <a:endParaRPr lang="en-US" dirty="0" smtClean="0"/>
          </a:p>
          <a:p>
            <a:r>
              <a:rPr lang="en-US" sz="1200" i="1" dirty="0" smtClean="0"/>
              <a:t>I love Thy kingdom, Lord,</a:t>
            </a:r>
          </a:p>
          <a:p>
            <a:pPr rtl="0"/>
            <a:r>
              <a:rPr lang="en-US" sz="1200" i="1" dirty="0" smtClean="0"/>
              <a:t>The house of </a:t>
            </a:r>
            <a:r>
              <a:rPr lang="en-US" sz="1200" i="1" dirty="0" err="1" smtClean="0"/>
              <a:t>Thine</a:t>
            </a:r>
            <a:r>
              <a:rPr lang="en-US" sz="1200" i="1" dirty="0" smtClean="0"/>
              <a:t> abode,</a:t>
            </a:r>
          </a:p>
          <a:p>
            <a:pPr rtl="0"/>
            <a:r>
              <a:rPr lang="en-US" sz="1200" i="1" dirty="0" smtClean="0"/>
              <a:t>The Church our blest Redeemer saved</a:t>
            </a:r>
          </a:p>
          <a:p>
            <a:pPr rtl="0"/>
            <a:r>
              <a:rPr lang="en-US" sz="1200" i="1" dirty="0" smtClean="0"/>
              <a:t>With His own precious blood.</a:t>
            </a:r>
          </a:p>
          <a:p>
            <a:pPr rtl="0"/>
            <a:r>
              <a:rPr lang="en-US" sz="1200" i="1" dirty="0" smtClean="0"/>
              <a:t>For her my tears shall fall;</a:t>
            </a:r>
          </a:p>
          <a:p>
            <a:pPr rtl="0"/>
            <a:r>
              <a:rPr lang="en-US" sz="1200" i="1" dirty="0" smtClean="0"/>
              <a:t>For her my prayers ascend;</a:t>
            </a:r>
          </a:p>
          <a:p>
            <a:pPr rtl="0"/>
            <a:r>
              <a:rPr lang="en-US" sz="1200" i="1" dirty="0" smtClean="0"/>
              <a:t>To her my cares and toils be </a:t>
            </a:r>
            <a:r>
              <a:rPr lang="en-US" sz="1200" i="1" dirty="0" err="1" smtClean="0"/>
              <a:t>giv’n</a:t>
            </a:r>
            <a:r>
              <a:rPr lang="en-US" sz="1200" i="1" dirty="0" smtClean="0"/>
              <a:t>,</a:t>
            </a:r>
          </a:p>
          <a:p>
            <a:pPr rtl="0"/>
            <a:r>
              <a:rPr lang="en-US" sz="1200" i="1" dirty="0" smtClean="0"/>
              <a:t>Till toils and cares shall end.</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Relationship… </a:t>
            </a:r>
            <a:endParaRPr lang="en-US"/>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2369977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- 1.2</a:t>
            </a:r>
            <a:endParaRPr lang="en-US" dirty="0"/>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98670695"/>
      </p:ext>
    </p:extLst>
  </p:cSld>
  <p:clrMapOvr>
    <a:masterClrMapping/>
  </p:clrMapOvr>
  <p:transition xmlns:p14="http://schemas.microsoft.com/office/powerpoint/2010/mai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- 1.3</a:t>
            </a:r>
            <a:endParaRPr lang="en-US" dirty="0"/>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879386963"/>
      </p:ext>
    </p:extLst>
  </p:cSld>
  <p:clrMapOvr>
    <a:masterClrMapping/>
  </p:clrMapOvr>
  <p:transition xmlns:p14="http://schemas.microsoft.com/office/powerpoint/2010/mai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- 1.4</a:t>
            </a:r>
            <a:endParaRPr lang="en-US" dirty="0"/>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End of Verse 1</a:t>
            </a:r>
            <a:endParaRPr lang="en-US" dirty="0"/>
          </a:p>
        </p:txBody>
      </p:sp>
    </p:spTree>
    <p:extLst>
      <p:ext uri="{BB962C8B-B14F-4D97-AF65-F5344CB8AC3E}">
        <p14:creationId xmlns:p14="http://schemas.microsoft.com/office/powerpoint/2010/main" val="1446271472"/>
      </p:ext>
    </p:extLst>
  </p:cSld>
  <p:clrMapOvr>
    <a:masterClrMapping/>
  </p:clrMapOvr>
  <p:transition xmlns:p14="http://schemas.microsoft.com/office/powerpoint/2010/mai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- 2.1</a:t>
            </a:r>
            <a:endParaRPr lang="en-US" dirty="0"/>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375145397"/>
      </p:ext>
    </p:extLst>
  </p:cSld>
  <p:clrMapOvr>
    <a:masterClrMapping/>
  </p:clrMapOvr>
  <p:transition xmlns:p14="http://schemas.microsoft.com/office/powerpoint/2010/mai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- 2.2</a:t>
            </a:r>
            <a:endParaRPr lang="en-US" dirty="0"/>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58759"/>
      </p:ext>
    </p:extLst>
  </p:cSld>
  <p:clrMapOvr>
    <a:masterClrMapping/>
  </p:clrMapOvr>
  <p:transition xmlns:p14="http://schemas.microsoft.com/office/powerpoint/2010/mai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- 2.3</a:t>
            </a:r>
            <a:endParaRPr lang="en-US" dirty="0"/>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671837841"/>
      </p:ext>
    </p:extLst>
  </p:cSld>
  <p:clrMapOvr>
    <a:masterClrMapping/>
  </p:clrMapOvr>
  <p:transition xmlns:p14="http://schemas.microsoft.com/office/powerpoint/2010/mai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- 2.4</a:t>
            </a:r>
            <a:endParaRPr lang="en-US" dirty="0"/>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End of Verse 2</a:t>
            </a:r>
            <a:endParaRPr lang="en-US" dirty="0"/>
          </a:p>
        </p:txBody>
      </p:sp>
    </p:spTree>
    <p:extLst>
      <p:ext uri="{BB962C8B-B14F-4D97-AF65-F5344CB8AC3E}">
        <p14:creationId xmlns:p14="http://schemas.microsoft.com/office/powerpoint/2010/main" val="34528733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pic>
        <p:nvPicPr>
          <p:cNvPr id="5" name="Picture 4"/>
          <p:cNvPicPr>
            <a:picLocks noChangeAspect="1"/>
          </p:cNvPicPr>
          <p:nvPr/>
        </p:nvPicPr>
        <p:blipFill>
          <a:blip r:embed="rId3"/>
          <a:stretch>
            <a:fillRect/>
          </a:stretch>
        </p:blipFill>
        <p:spPr>
          <a:xfrm>
            <a:off x="-148167" y="1926621"/>
            <a:ext cx="5390444" cy="4042833"/>
          </a:xfrm>
          <a:prstGeom prst="rect">
            <a:avLst/>
          </a:prstGeom>
        </p:spPr>
      </p:pic>
      <p:sp>
        <p:nvSpPr>
          <p:cNvPr id="11" name="Rectangle 10"/>
          <p:cNvSpPr/>
          <p:nvPr/>
        </p:nvSpPr>
        <p:spPr>
          <a:xfrm>
            <a:off x="3852332" y="235065"/>
            <a:ext cx="3175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rPr>
              <a:t>GOD</a:t>
            </a:r>
            <a:endParaRPr lang="en-US" sz="9600" b="1" cap="none" spc="0" dirty="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endParaRPr>
          </a:p>
        </p:txBody>
      </p:sp>
      <p:sp>
        <p:nvSpPr>
          <p:cNvPr id="12" name="Left-Right Arrow 11"/>
          <p:cNvSpPr/>
          <p:nvPr/>
        </p:nvSpPr>
        <p:spPr>
          <a:xfrm rot="19270202">
            <a:off x="3999772" y="1873595"/>
            <a:ext cx="1176812" cy="4396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p:cNvGrpSpPr/>
          <p:nvPr/>
        </p:nvGrpSpPr>
        <p:grpSpPr>
          <a:xfrm>
            <a:off x="4279900" y="1917271"/>
            <a:ext cx="5390444" cy="4052183"/>
            <a:chOff x="4279900" y="1917271"/>
            <a:chExt cx="5390444" cy="4052183"/>
          </a:xfrm>
        </p:grpSpPr>
        <p:pic>
          <p:nvPicPr>
            <p:cNvPr id="9" name="Picture 8"/>
            <p:cNvPicPr>
              <a:picLocks noChangeAspect="1"/>
            </p:cNvPicPr>
            <p:nvPr/>
          </p:nvPicPr>
          <p:blipFill>
            <a:blip r:embed="rId3"/>
            <a:stretch>
              <a:fillRect/>
            </a:stretch>
          </p:blipFill>
          <p:spPr>
            <a:xfrm>
              <a:off x="4279900" y="1926621"/>
              <a:ext cx="5390444" cy="4042833"/>
            </a:xfrm>
            <a:prstGeom prst="rect">
              <a:avLst/>
            </a:prstGeom>
          </p:spPr>
        </p:pic>
        <p:sp>
          <p:nvSpPr>
            <p:cNvPr id="7" name="Left-Right Arrow 6"/>
            <p:cNvSpPr/>
            <p:nvPr/>
          </p:nvSpPr>
          <p:spPr>
            <a:xfrm>
              <a:off x="4279900" y="3489114"/>
              <a:ext cx="2345267" cy="4589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Left-Right Arrow 12"/>
            <p:cNvSpPr/>
            <p:nvPr/>
          </p:nvSpPr>
          <p:spPr>
            <a:xfrm rot="2699764">
              <a:off x="5676929" y="1917271"/>
              <a:ext cx="1176812" cy="4396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309319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pic>
        <p:nvPicPr>
          <p:cNvPr id="5" name="Picture 4"/>
          <p:cNvPicPr>
            <a:picLocks noChangeAspect="1"/>
          </p:cNvPicPr>
          <p:nvPr/>
        </p:nvPicPr>
        <p:blipFill>
          <a:blip r:embed="rId3"/>
          <a:stretch>
            <a:fillRect/>
          </a:stretch>
        </p:blipFill>
        <p:spPr>
          <a:xfrm>
            <a:off x="-148167" y="3080203"/>
            <a:ext cx="3852334" cy="2889251"/>
          </a:xfrm>
          <a:prstGeom prst="rect">
            <a:avLst/>
          </a:prstGeom>
        </p:spPr>
      </p:pic>
      <p:pic>
        <p:nvPicPr>
          <p:cNvPr id="9" name="Picture 8"/>
          <p:cNvPicPr>
            <a:picLocks noChangeAspect="1"/>
          </p:cNvPicPr>
          <p:nvPr/>
        </p:nvPicPr>
        <p:blipFill>
          <a:blip r:embed="rId3"/>
          <a:stretch>
            <a:fillRect/>
          </a:stretch>
        </p:blipFill>
        <p:spPr>
          <a:xfrm>
            <a:off x="5262033" y="4241800"/>
            <a:ext cx="3488267" cy="2616200"/>
          </a:xfrm>
          <a:prstGeom prst="rect">
            <a:avLst/>
          </a:prstGeom>
        </p:spPr>
      </p:pic>
      <p:sp>
        <p:nvSpPr>
          <p:cNvPr id="7" name="Left-Right Arrow 6"/>
          <p:cNvSpPr/>
          <p:nvPr/>
        </p:nvSpPr>
        <p:spPr>
          <a:xfrm>
            <a:off x="3412066" y="5267114"/>
            <a:ext cx="2345267" cy="4589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a:stretch>
            <a:fillRect/>
          </a:stretch>
        </p:blipFill>
        <p:spPr>
          <a:xfrm>
            <a:off x="1708249" y="53309"/>
            <a:ext cx="3534028" cy="2650521"/>
          </a:xfrm>
          <a:prstGeom prst="rect">
            <a:avLst/>
          </a:prstGeom>
        </p:spPr>
      </p:pic>
      <p:pic>
        <p:nvPicPr>
          <p:cNvPr id="11" name="Picture 10"/>
          <p:cNvPicPr>
            <a:picLocks noChangeAspect="1"/>
          </p:cNvPicPr>
          <p:nvPr/>
        </p:nvPicPr>
        <p:blipFill>
          <a:blip r:embed="rId3"/>
          <a:stretch>
            <a:fillRect/>
          </a:stretch>
        </p:blipFill>
        <p:spPr>
          <a:xfrm>
            <a:off x="3951815" y="1512357"/>
            <a:ext cx="3639257" cy="2729443"/>
          </a:xfrm>
          <a:prstGeom prst="rect">
            <a:avLst/>
          </a:prstGeom>
        </p:spPr>
      </p:pic>
      <p:pic>
        <p:nvPicPr>
          <p:cNvPr id="12" name="Picture 11"/>
          <p:cNvPicPr>
            <a:picLocks noChangeAspect="1"/>
          </p:cNvPicPr>
          <p:nvPr/>
        </p:nvPicPr>
        <p:blipFill>
          <a:blip r:embed="rId3"/>
          <a:stretch>
            <a:fillRect/>
          </a:stretch>
        </p:blipFill>
        <p:spPr>
          <a:xfrm>
            <a:off x="-1832076" y="210005"/>
            <a:ext cx="3953328" cy="2964996"/>
          </a:xfrm>
          <a:prstGeom prst="rect">
            <a:avLst/>
          </a:prstGeom>
        </p:spPr>
      </p:pic>
      <p:sp>
        <p:nvSpPr>
          <p:cNvPr id="13" name="Left-Right Arrow 12"/>
          <p:cNvSpPr/>
          <p:nvPr/>
        </p:nvSpPr>
        <p:spPr>
          <a:xfrm rot="20157468">
            <a:off x="3162299" y="3489114"/>
            <a:ext cx="2345267" cy="4589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Left-Right Arrow 13"/>
          <p:cNvSpPr/>
          <p:nvPr/>
        </p:nvSpPr>
        <p:spPr>
          <a:xfrm>
            <a:off x="1066799" y="1149108"/>
            <a:ext cx="2345267" cy="45892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Left-Right Arrow 14"/>
          <p:cNvSpPr/>
          <p:nvPr/>
        </p:nvSpPr>
        <p:spPr>
          <a:xfrm rot="2473750">
            <a:off x="4393642" y="1324371"/>
            <a:ext cx="1619662" cy="33641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Left-Right Arrow 15"/>
          <p:cNvSpPr/>
          <p:nvPr/>
        </p:nvSpPr>
        <p:spPr>
          <a:xfrm rot="4239247">
            <a:off x="5939391" y="3826620"/>
            <a:ext cx="1619662" cy="33641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Left-Right Arrow 16"/>
          <p:cNvSpPr/>
          <p:nvPr/>
        </p:nvSpPr>
        <p:spPr>
          <a:xfrm rot="2473750">
            <a:off x="587875" y="2623058"/>
            <a:ext cx="1619662" cy="33641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Left-Right Arrow 17"/>
          <p:cNvSpPr/>
          <p:nvPr/>
        </p:nvSpPr>
        <p:spPr>
          <a:xfrm rot="2841129">
            <a:off x="3871157" y="3622234"/>
            <a:ext cx="3256324" cy="53331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Left-Right Arrow 18"/>
          <p:cNvSpPr/>
          <p:nvPr/>
        </p:nvSpPr>
        <p:spPr>
          <a:xfrm rot="7614944">
            <a:off x="2239239" y="2484296"/>
            <a:ext cx="1619662" cy="33641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Left-Right Arrow 19"/>
          <p:cNvSpPr/>
          <p:nvPr/>
        </p:nvSpPr>
        <p:spPr>
          <a:xfrm rot="1911182" flipV="1">
            <a:off x="737138" y="3316221"/>
            <a:ext cx="5737636" cy="485095"/>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Left-Right Arrow 20"/>
          <p:cNvSpPr/>
          <p:nvPr/>
        </p:nvSpPr>
        <p:spPr>
          <a:xfrm rot="721436">
            <a:off x="1330995" y="1901916"/>
            <a:ext cx="4175478" cy="371066"/>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8976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402167" y="1"/>
            <a:ext cx="8276166" cy="5676126"/>
          </a:xfrm>
        </p:spPr>
        <p:txBody>
          <a:bodyPr/>
          <a:lstStyle/>
          <a:p>
            <a:r>
              <a:rPr lang="en-US" sz="8000" dirty="0" smtClean="0"/>
              <a:t>Such relationship is found in</a:t>
            </a:r>
            <a:br>
              <a:rPr lang="en-US" sz="8000" dirty="0" smtClean="0"/>
            </a:br>
            <a:r>
              <a:rPr lang="en-US" sz="8000" dirty="0" smtClean="0"/>
              <a:t>a local congregation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309319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Rectangle 4"/>
          <p:cNvSpPr/>
          <p:nvPr/>
        </p:nvSpPr>
        <p:spPr>
          <a:xfrm rot="20984747">
            <a:off x="1629836" y="901680"/>
            <a:ext cx="3175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rPr>
              <a:t>GOD</a:t>
            </a:r>
            <a:endParaRPr lang="en-US" sz="9600" b="1" cap="none" spc="0" dirty="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endParaRPr>
          </a:p>
        </p:txBody>
      </p:sp>
      <p:pic>
        <p:nvPicPr>
          <p:cNvPr id="7" name="Picture 6"/>
          <p:cNvPicPr>
            <a:picLocks noChangeAspect="1"/>
          </p:cNvPicPr>
          <p:nvPr/>
        </p:nvPicPr>
        <p:blipFill>
          <a:blip r:embed="rId3"/>
          <a:stretch>
            <a:fillRect/>
          </a:stretch>
        </p:blipFill>
        <p:spPr>
          <a:xfrm>
            <a:off x="5434789" y="2974238"/>
            <a:ext cx="1031196" cy="2645832"/>
          </a:xfrm>
          <a:prstGeom prst="rect">
            <a:avLst/>
          </a:prstGeom>
        </p:spPr>
      </p:pic>
      <p:sp>
        <p:nvSpPr>
          <p:cNvPr id="9" name="Donut 8"/>
          <p:cNvSpPr/>
          <p:nvPr/>
        </p:nvSpPr>
        <p:spPr>
          <a:xfrm rot="1489055">
            <a:off x="833450" y="617422"/>
            <a:ext cx="7221645" cy="5560300"/>
          </a:xfrm>
          <a:prstGeom prst="donut">
            <a:avLst>
              <a:gd name="adj" fmla="val 300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309319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“One Another…”</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3093193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254000"/>
            <a:ext cx="8790609" cy="6467475"/>
          </a:xfrm>
        </p:spPr>
        <p:txBody>
          <a:bodyPr/>
          <a:lstStyle/>
          <a:p>
            <a:pPr algn="ctr"/>
            <a:r>
              <a:rPr lang="en-US" dirty="0" smtClean="0"/>
              <a:t>Live in harmony with one another – R. 15:5</a:t>
            </a:r>
          </a:p>
          <a:p>
            <a:pPr algn="ctr"/>
            <a:r>
              <a:rPr lang="en-US" dirty="0" smtClean="0"/>
              <a:t>Instruct one another – R. 15:14</a:t>
            </a:r>
          </a:p>
          <a:p>
            <a:pPr algn="ctr"/>
            <a:r>
              <a:rPr lang="en-US" dirty="0" smtClean="0"/>
              <a:t>Serve one another – G. 6:2</a:t>
            </a:r>
          </a:p>
          <a:p>
            <a:pPr algn="ctr"/>
            <a:r>
              <a:rPr lang="en-US" dirty="0" smtClean="0"/>
              <a:t>Be kind to one another – E. 4:32</a:t>
            </a:r>
          </a:p>
          <a:p>
            <a:pPr algn="ctr"/>
            <a:r>
              <a:rPr lang="en-US" dirty="0" smtClean="0"/>
              <a:t>Teaching one another – E. 5:19</a:t>
            </a:r>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254000"/>
            <a:ext cx="8790609" cy="6467475"/>
          </a:xfrm>
        </p:spPr>
        <p:txBody>
          <a:bodyPr/>
          <a:lstStyle/>
          <a:p>
            <a:pPr algn="ctr"/>
            <a:r>
              <a:rPr lang="en-US" dirty="0" smtClean="0"/>
              <a:t>Encourage one another 1T. 4:18</a:t>
            </a:r>
          </a:p>
          <a:p>
            <a:pPr algn="ctr"/>
            <a:r>
              <a:rPr lang="en-US" dirty="0" smtClean="0"/>
              <a:t>Build One another up – 1T.5:11</a:t>
            </a:r>
          </a:p>
          <a:p>
            <a:pPr algn="ctr"/>
            <a:r>
              <a:rPr lang="en-US" dirty="0" smtClean="0"/>
              <a:t>Exhort one another – H. 3:13</a:t>
            </a:r>
          </a:p>
          <a:p>
            <a:pPr algn="ctr"/>
            <a:r>
              <a:rPr lang="en-US" dirty="0" smtClean="0"/>
              <a:t>Stir up one another unto love and good works – H. 10:24-25</a:t>
            </a:r>
            <a:endParaRPr lang="en-US" dirty="0"/>
          </a:p>
        </p:txBody>
      </p:sp>
    </p:spTree>
    <p:extLst>
      <p:ext uri="{BB962C8B-B14F-4D97-AF65-F5344CB8AC3E}">
        <p14:creationId xmlns:p14="http://schemas.microsoft.com/office/powerpoint/2010/main" val="246437765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254000"/>
            <a:ext cx="8790609" cy="6467475"/>
          </a:xfrm>
        </p:spPr>
        <p:txBody>
          <a:bodyPr>
            <a:noAutofit/>
          </a:bodyPr>
          <a:lstStyle/>
          <a:p>
            <a:pPr algn="ctr"/>
            <a:r>
              <a:rPr lang="en-US" sz="6000" dirty="0" smtClean="0"/>
              <a:t>John 13:34-35 – LOVE</a:t>
            </a:r>
          </a:p>
          <a:p>
            <a:pPr algn="ctr"/>
            <a:r>
              <a:rPr lang="en-US" sz="6000" dirty="0" smtClean="0"/>
              <a:t>John 15:12 – LOVE</a:t>
            </a:r>
          </a:p>
          <a:p>
            <a:pPr algn="ctr"/>
            <a:r>
              <a:rPr lang="en-US" sz="6000" dirty="0" smtClean="0"/>
              <a:t>John 15:17 – LOVE</a:t>
            </a:r>
          </a:p>
          <a:p>
            <a:pPr algn="ctr"/>
            <a:r>
              <a:rPr lang="en-US" sz="6000" dirty="0" smtClean="0"/>
              <a:t>Rom. 12:10 – LOVE</a:t>
            </a:r>
          </a:p>
          <a:p>
            <a:pPr algn="ctr"/>
            <a:r>
              <a:rPr lang="en-US" sz="6000" dirty="0" smtClean="0"/>
              <a:t>1Pet. 1:22 – LOVE</a:t>
            </a:r>
          </a:p>
          <a:p>
            <a:pPr algn="ctr"/>
            <a:r>
              <a:rPr lang="en-US" sz="6000" dirty="0" smtClean="0"/>
              <a:t>1Pet. 4:8 - LOVE</a:t>
            </a:r>
            <a:endParaRPr lang="en-US" sz="6000" dirty="0"/>
          </a:p>
        </p:txBody>
      </p:sp>
    </p:spTree>
    <p:extLst>
      <p:ext uri="{BB962C8B-B14F-4D97-AF65-F5344CB8AC3E}">
        <p14:creationId xmlns:p14="http://schemas.microsoft.com/office/powerpoint/2010/main" val="2941838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254000"/>
            <a:ext cx="8790609" cy="6467475"/>
          </a:xfrm>
        </p:spPr>
        <p:txBody>
          <a:bodyPr>
            <a:noAutofit/>
          </a:bodyPr>
          <a:lstStyle/>
          <a:p>
            <a:pPr algn="ctr"/>
            <a:r>
              <a:rPr lang="en-US" sz="6600" dirty="0" smtClean="0"/>
              <a:t> 1 John 3:11 – LOVE</a:t>
            </a:r>
          </a:p>
          <a:p>
            <a:pPr algn="ctr"/>
            <a:r>
              <a:rPr lang="en-US" sz="6600" dirty="0"/>
              <a:t> </a:t>
            </a:r>
            <a:r>
              <a:rPr lang="en-US" sz="6600" dirty="0" smtClean="0"/>
              <a:t>1 John 3:23 – LOVE</a:t>
            </a:r>
          </a:p>
          <a:p>
            <a:pPr algn="ctr"/>
            <a:r>
              <a:rPr lang="en-US" sz="6600" dirty="0" smtClean="0"/>
              <a:t>1 John 4:7 – LOVE</a:t>
            </a:r>
          </a:p>
          <a:p>
            <a:pPr algn="ctr"/>
            <a:r>
              <a:rPr lang="en-US" sz="6600" dirty="0" smtClean="0"/>
              <a:t>1 John 4:12 – LOVE</a:t>
            </a:r>
          </a:p>
          <a:p>
            <a:pPr algn="ctr"/>
            <a:r>
              <a:rPr lang="en-US" sz="6600" dirty="0" smtClean="0"/>
              <a:t>2 John 5 - LOVE</a:t>
            </a:r>
            <a:endParaRPr lang="en-US" sz="6600" dirty="0"/>
          </a:p>
        </p:txBody>
      </p:sp>
    </p:spTree>
    <p:extLst>
      <p:ext uri="{BB962C8B-B14F-4D97-AF65-F5344CB8AC3E}">
        <p14:creationId xmlns:p14="http://schemas.microsoft.com/office/powerpoint/2010/main" val="39239595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857168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Rectangle 4"/>
          <p:cNvSpPr/>
          <p:nvPr/>
        </p:nvSpPr>
        <p:spPr>
          <a:xfrm rot="20984747">
            <a:off x="1629836" y="901680"/>
            <a:ext cx="3175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rPr>
              <a:t>GOD</a:t>
            </a:r>
            <a:endParaRPr lang="en-US" sz="9600" b="1" cap="none" spc="0" dirty="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endParaRPr>
          </a:p>
        </p:txBody>
      </p:sp>
      <p:pic>
        <p:nvPicPr>
          <p:cNvPr id="7" name="Picture 6"/>
          <p:cNvPicPr>
            <a:picLocks noChangeAspect="1"/>
          </p:cNvPicPr>
          <p:nvPr/>
        </p:nvPicPr>
        <p:blipFill>
          <a:blip r:embed="rId3"/>
          <a:stretch>
            <a:fillRect/>
          </a:stretch>
        </p:blipFill>
        <p:spPr>
          <a:xfrm>
            <a:off x="5434789" y="2974238"/>
            <a:ext cx="1031196" cy="2645832"/>
          </a:xfrm>
          <a:prstGeom prst="rect">
            <a:avLst/>
          </a:prstGeom>
        </p:spPr>
      </p:pic>
      <p:sp>
        <p:nvSpPr>
          <p:cNvPr id="4" name="TextBox 3"/>
          <p:cNvSpPr txBox="1"/>
          <p:nvPr/>
        </p:nvSpPr>
        <p:spPr>
          <a:xfrm rot="19791051">
            <a:off x="84665" y="2102638"/>
            <a:ext cx="8636000" cy="1446550"/>
          </a:xfrm>
          <a:prstGeom prst="rect">
            <a:avLst/>
          </a:prstGeom>
          <a:solidFill>
            <a:srgbClr val="FF0000"/>
          </a:solidFill>
        </p:spPr>
        <p:txBody>
          <a:bodyPr wrap="square" rtlCol="0">
            <a:spAutoFit/>
          </a:bodyPr>
          <a:lstStyle/>
          <a:p>
            <a:pPr algn="ctr"/>
            <a:r>
              <a:rPr lang="en-US" sz="8800" dirty="0" smtClean="0">
                <a:solidFill>
                  <a:srgbClr val="FFFF00"/>
                </a:solidFill>
              </a:rPr>
              <a:t>  sin</a:t>
            </a:r>
            <a:endParaRPr lang="en-US" sz="8800" dirty="0">
              <a:solidFill>
                <a:srgbClr val="FFFF00"/>
              </a:solidFill>
            </a:endParaRPr>
          </a:p>
        </p:txBody>
      </p:sp>
    </p:spTree>
    <p:extLst>
      <p:ext uri="{BB962C8B-B14F-4D97-AF65-F5344CB8AC3E}">
        <p14:creationId xmlns:p14="http://schemas.microsoft.com/office/powerpoint/2010/main" val="30590809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Rectangle 4"/>
          <p:cNvSpPr/>
          <p:nvPr/>
        </p:nvSpPr>
        <p:spPr>
          <a:xfrm rot="20984747">
            <a:off x="1629836" y="901680"/>
            <a:ext cx="3175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rPr>
              <a:t>GOD</a:t>
            </a:r>
            <a:endParaRPr lang="en-US" sz="9600" b="1" cap="none" spc="0" dirty="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endParaRPr>
          </a:p>
        </p:txBody>
      </p:sp>
      <p:pic>
        <p:nvPicPr>
          <p:cNvPr id="7" name="Picture 6"/>
          <p:cNvPicPr>
            <a:picLocks noChangeAspect="1"/>
          </p:cNvPicPr>
          <p:nvPr/>
        </p:nvPicPr>
        <p:blipFill>
          <a:blip r:embed="rId3"/>
          <a:stretch>
            <a:fillRect/>
          </a:stretch>
        </p:blipFill>
        <p:spPr>
          <a:xfrm>
            <a:off x="5434789" y="2974238"/>
            <a:ext cx="1031196" cy="2645832"/>
          </a:xfrm>
          <a:prstGeom prst="rect">
            <a:avLst/>
          </a:prstGeom>
        </p:spPr>
      </p:pic>
      <p:sp>
        <p:nvSpPr>
          <p:cNvPr id="9" name="Donut 8"/>
          <p:cNvSpPr/>
          <p:nvPr/>
        </p:nvSpPr>
        <p:spPr>
          <a:xfrm rot="1489055">
            <a:off x="833450" y="617422"/>
            <a:ext cx="7221645" cy="5560300"/>
          </a:xfrm>
          <a:prstGeom prst="donut">
            <a:avLst>
              <a:gd name="adj" fmla="val 300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rot="20195182">
            <a:off x="2819244" y="2018130"/>
            <a:ext cx="3503578" cy="1446550"/>
          </a:xfrm>
          <a:prstGeom prst="rect">
            <a:avLst/>
          </a:prstGeom>
          <a:noFill/>
        </p:spPr>
        <p:txBody>
          <a:bodyPr wrap="square" rtlCol="0">
            <a:spAutoFit/>
          </a:bodyPr>
          <a:lstStyle/>
          <a:p>
            <a:pPr algn="ctr"/>
            <a:r>
              <a:rPr lang="en-US" sz="8800" b="1" i="1" dirty="0" smtClean="0">
                <a:solidFill>
                  <a:srgbClr val="FFFF00"/>
                </a:solidFill>
              </a:rPr>
              <a:t>Jesus</a:t>
            </a:r>
            <a:endParaRPr lang="en-US" sz="8800" b="1" i="1" dirty="0">
              <a:solidFill>
                <a:srgbClr val="FFFF00"/>
              </a:solidFill>
            </a:endParaRPr>
          </a:p>
        </p:txBody>
      </p:sp>
    </p:spTree>
    <p:extLst>
      <p:ext uri="{BB962C8B-B14F-4D97-AF65-F5344CB8AC3E}">
        <p14:creationId xmlns:p14="http://schemas.microsoft.com/office/powerpoint/2010/main" val="30590809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3238501" y="402166"/>
            <a:ext cx="2454372" cy="6297403"/>
          </a:xfrm>
          <a:prstGeom prst="rect">
            <a:avLst/>
          </a:prstGeom>
        </p:spPr>
      </p:pic>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Rectangle 4"/>
          <p:cNvSpPr/>
          <p:nvPr/>
        </p:nvSpPr>
        <p:spPr>
          <a:xfrm rot="20984747">
            <a:off x="3026834" y="1262212"/>
            <a:ext cx="3175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rPr>
              <a:t>GOD</a:t>
            </a:r>
            <a:endParaRPr lang="en-US" sz="9600" b="1" cap="none" spc="0" dirty="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103399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Rectangle 4"/>
          <p:cNvSpPr/>
          <p:nvPr/>
        </p:nvSpPr>
        <p:spPr>
          <a:xfrm rot="20984747">
            <a:off x="3026834" y="593741"/>
            <a:ext cx="3175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rPr>
              <a:t>GOD</a:t>
            </a:r>
            <a:endParaRPr lang="en-US" sz="9600" b="1" cap="none" spc="0" dirty="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endParaRPr>
          </a:p>
        </p:txBody>
      </p:sp>
      <p:pic>
        <p:nvPicPr>
          <p:cNvPr id="2" name="Picture 1"/>
          <p:cNvPicPr>
            <a:picLocks noChangeAspect="1"/>
          </p:cNvPicPr>
          <p:nvPr/>
        </p:nvPicPr>
        <p:blipFill>
          <a:blip r:embed="rId3"/>
          <a:stretch>
            <a:fillRect/>
          </a:stretch>
        </p:blipFill>
        <p:spPr>
          <a:xfrm>
            <a:off x="571501" y="1705861"/>
            <a:ext cx="1397000" cy="1455209"/>
          </a:xfrm>
          <a:prstGeom prst="rect">
            <a:avLst/>
          </a:prstGeom>
        </p:spPr>
      </p:pic>
      <p:pic>
        <p:nvPicPr>
          <p:cNvPr id="9" name="Picture 8"/>
          <p:cNvPicPr>
            <a:picLocks noChangeAspect="1"/>
          </p:cNvPicPr>
          <p:nvPr/>
        </p:nvPicPr>
        <p:blipFill>
          <a:blip r:embed="rId3"/>
          <a:stretch>
            <a:fillRect/>
          </a:stretch>
        </p:blipFill>
        <p:spPr>
          <a:xfrm>
            <a:off x="3496735" y="2803524"/>
            <a:ext cx="1397000" cy="1455209"/>
          </a:xfrm>
          <a:prstGeom prst="rect">
            <a:avLst/>
          </a:prstGeom>
        </p:spPr>
      </p:pic>
      <p:pic>
        <p:nvPicPr>
          <p:cNvPr id="10" name="Picture 9"/>
          <p:cNvPicPr>
            <a:picLocks noChangeAspect="1"/>
          </p:cNvPicPr>
          <p:nvPr/>
        </p:nvPicPr>
        <p:blipFill>
          <a:blip r:embed="rId3"/>
          <a:stretch>
            <a:fillRect/>
          </a:stretch>
        </p:blipFill>
        <p:spPr>
          <a:xfrm>
            <a:off x="1422401" y="5371493"/>
            <a:ext cx="1397000" cy="1455209"/>
          </a:xfrm>
          <a:prstGeom prst="rect">
            <a:avLst/>
          </a:prstGeom>
        </p:spPr>
      </p:pic>
      <p:pic>
        <p:nvPicPr>
          <p:cNvPr id="11" name="Picture 10"/>
          <p:cNvPicPr>
            <a:picLocks noChangeAspect="1"/>
          </p:cNvPicPr>
          <p:nvPr/>
        </p:nvPicPr>
        <p:blipFill>
          <a:blip r:embed="rId3"/>
          <a:stretch>
            <a:fillRect/>
          </a:stretch>
        </p:blipFill>
        <p:spPr>
          <a:xfrm>
            <a:off x="5617691" y="2075919"/>
            <a:ext cx="1397000" cy="1455209"/>
          </a:xfrm>
          <a:prstGeom prst="rect">
            <a:avLst/>
          </a:prstGeom>
        </p:spPr>
      </p:pic>
      <p:pic>
        <p:nvPicPr>
          <p:cNvPr id="12" name="Picture 11"/>
          <p:cNvPicPr>
            <a:picLocks noChangeAspect="1"/>
          </p:cNvPicPr>
          <p:nvPr/>
        </p:nvPicPr>
        <p:blipFill>
          <a:blip r:embed="rId3"/>
          <a:stretch>
            <a:fillRect/>
          </a:stretch>
        </p:blipFill>
        <p:spPr>
          <a:xfrm>
            <a:off x="1968501" y="2519286"/>
            <a:ext cx="1397000" cy="1455209"/>
          </a:xfrm>
          <a:prstGeom prst="rect">
            <a:avLst/>
          </a:prstGeom>
        </p:spPr>
      </p:pic>
      <p:pic>
        <p:nvPicPr>
          <p:cNvPr id="13" name="Picture 12"/>
          <p:cNvPicPr>
            <a:picLocks noChangeAspect="1"/>
          </p:cNvPicPr>
          <p:nvPr/>
        </p:nvPicPr>
        <p:blipFill>
          <a:blip r:embed="rId3"/>
          <a:stretch>
            <a:fillRect/>
          </a:stretch>
        </p:blipFill>
        <p:spPr>
          <a:xfrm>
            <a:off x="4656668" y="3995661"/>
            <a:ext cx="1397000" cy="1455209"/>
          </a:xfrm>
          <a:prstGeom prst="rect">
            <a:avLst/>
          </a:prstGeom>
        </p:spPr>
      </p:pic>
      <p:pic>
        <p:nvPicPr>
          <p:cNvPr id="14" name="Picture 13"/>
          <p:cNvPicPr>
            <a:picLocks noChangeAspect="1"/>
          </p:cNvPicPr>
          <p:nvPr/>
        </p:nvPicPr>
        <p:blipFill>
          <a:blip r:embed="rId3"/>
          <a:stretch>
            <a:fillRect/>
          </a:stretch>
        </p:blipFill>
        <p:spPr>
          <a:xfrm>
            <a:off x="6053668" y="3542165"/>
            <a:ext cx="1397000" cy="1455209"/>
          </a:xfrm>
          <a:prstGeom prst="rect">
            <a:avLst/>
          </a:prstGeom>
        </p:spPr>
      </p:pic>
      <p:pic>
        <p:nvPicPr>
          <p:cNvPr id="15" name="Picture 14"/>
          <p:cNvPicPr>
            <a:picLocks noChangeAspect="1"/>
          </p:cNvPicPr>
          <p:nvPr/>
        </p:nvPicPr>
        <p:blipFill>
          <a:blip r:embed="rId3"/>
          <a:stretch>
            <a:fillRect/>
          </a:stretch>
        </p:blipFill>
        <p:spPr>
          <a:xfrm>
            <a:off x="25401" y="5045904"/>
            <a:ext cx="1397000" cy="1455209"/>
          </a:xfrm>
          <a:prstGeom prst="rect">
            <a:avLst/>
          </a:prstGeom>
        </p:spPr>
      </p:pic>
      <p:pic>
        <p:nvPicPr>
          <p:cNvPr id="16" name="Picture 15"/>
          <p:cNvPicPr>
            <a:picLocks noChangeAspect="1"/>
          </p:cNvPicPr>
          <p:nvPr/>
        </p:nvPicPr>
        <p:blipFill>
          <a:blip r:embed="rId3"/>
          <a:stretch>
            <a:fillRect/>
          </a:stretch>
        </p:blipFill>
        <p:spPr>
          <a:xfrm>
            <a:off x="2421470" y="3916284"/>
            <a:ext cx="1397000" cy="1455209"/>
          </a:xfrm>
          <a:prstGeom prst="rect">
            <a:avLst/>
          </a:prstGeom>
        </p:spPr>
      </p:pic>
      <p:pic>
        <p:nvPicPr>
          <p:cNvPr id="17" name="Picture 16"/>
          <p:cNvPicPr>
            <a:picLocks noChangeAspect="1"/>
          </p:cNvPicPr>
          <p:nvPr/>
        </p:nvPicPr>
        <p:blipFill>
          <a:blip r:embed="rId3"/>
          <a:stretch>
            <a:fillRect/>
          </a:stretch>
        </p:blipFill>
        <p:spPr>
          <a:xfrm>
            <a:off x="571501" y="3553202"/>
            <a:ext cx="1397000" cy="1455209"/>
          </a:xfrm>
          <a:prstGeom prst="rect">
            <a:avLst/>
          </a:prstGeom>
        </p:spPr>
      </p:pic>
      <p:pic>
        <p:nvPicPr>
          <p:cNvPr id="18" name="Picture 17"/>
          <p:cNvPicPr>
            <a:picLocks noChangeAspect="1"/>
          </p:cNvPicPr>
          <p:nvPr/>
        </p:nvPicPr>
        <p:blipFill>
          <a:blip r:embed="rId3"/>
          <a:stretch>
            <a:fillRect/>
          </a:stretch>
        </p:blipFill>
        <p:spPr>
          <a:xfrm>
            <a:off x="3500970" y="5008411"/>
            <a:ext cx="1397000" cy="1455209"/>
          </a:xfrm>
          <a:prstGeom prst="rect">
            <a:avLst/>
          </a:prstGeom>
        </p:spPr>
      </p:pic>
      <p:pic>
        <p:nvPicPr>
          <p:cNvPr id="19" name="Picture 18"/>
          <p:cNvPicPr>
            <a:picLocks noChangeAspect="1"/>
          </p:cNvPicPr>
          <p:nvPr/>
        </p:nvPicPr>
        <p:blipFill>
          <a:blip r:embed="rId3"/>
          <a:stretch>
            <a:fillRect/>
          </a:stretch>
        </p:blipFill>
        <p:spPr>
          <a:xfrm>
            <a:off x="5168901" y="5371493"/>
            <a:ext cx="1397000" cy="1455209"/>
          </a:xfrm>
          <a:prstGeom prst="rect">
            <a:avLst/>
          </a:prstGeom>
        </p:spPr>
      </p:pic>
      <p:pic>
        <p:nvPicPr>
          <p:cNvPr id="20" name="Picture 19"/>
          <p:cNvPicPr>
            <a:picLocks noChangeAspect="1"/>
          </p:cNvPicPr>
          <p:nvPr/>
        </p:nvPicPr>
        <p:blipFill>
          <a:blip r:embed="rId3"/>
          <a:stretch>
            <a:fillRect/>
          </a:stretch>
        </p:blipFill>
        <p:spPr>
          <a:xfrm>
            <a:off x="6752168" y="4966077"/>
            <a:ext cx="1397000" cy="1455209"/>
          </a:xfrm>
          <a:prstGeom prst="rect">
            <a:avLst/>
          </a:prstGeom>
        </p:spPr>
      </p:pic>
      <p:pic>
        <p:nvPicPr>
          <p:cNvPr id="21" name="Picture 20"/>
          <p:cNvPicPr>
            <a:picLocks noChangeAspect="1"/>
          </p:cNvPicPr>
          <p:nvPr/>
        </p:nvPicPr>
        <p:blipFill>
          <a:blip r:embed="rId3"/>
          <a:stretch>
            <a:fillRect/>
          </a:stretch>
        </p:blipFill>
        <p:spPr>
          <a:xfrm>
            <a:off x="7014691" y="1064077"/>
            <a:ext cx="1397000" cy="1455209"/>
          </a:xfrm>
          <a:prstGeom prst="rect">
            <a:avLst/>
          </a:prstGeom>
        </p:spPr>
      </p:pic>
      <p:pic>
        <p:nvPicPr>
          <p:cNvPr id="22" name="Picture 21"/>
          <p:cNvPicPr>
            <a:picLocks noChangeAspect="1"/>
          </p:cNvPicPr>
          <p:nvPr/>
        </p:nvPicPr>
        <p:blipFill>
          <a:blip r:embed="rId3"/>
          <a:stretch>
            <a:fillRect/>
          </a:stretch>
        </p:blipFill>
        <p:spPr>
          <a:xfrm>
            <a:off x="7302501" y="2825597"/>
            <a:ext cx="1397000" cy="1455209"/>
          </a:xfrm>
          <a:prstGeom prst="rect">
            <a:avLst/>
          </a:prstGeom>
        </p:spPr>
      </p:pic>
      <p:sp>
        <p:nvSpPr>
          <p:cNvPr id="3" name="Frame 2"/>
          <p:cNvSpPr/>
          <p:nvPr/>
        </p:nvSpPr>
        <p:spPr>
          <a:xfrm>
            <a:off x="25401" y="323676"/>
            <a:ext cx="8970432" cy="6503026"/>
          </a:xfrm>
          <a:prstGeom prst="frame">
            <a:avLst>
              <a:gd name="adj1" fmla="val 273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850428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5" name="Rectangle 4"/>
          <p:cNvSpPr/>
          <p:nvPr/>
        </p:nvSpPr>
        <p:spPr>
          <a:xfrm rot="20984747">
            <a:off x="3026834" y="593741"/>
            <a:ext cx="3175000"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rPr>
              <a:t>GOD</a:t>
            </a:r>
            <a:endParaRPr lang="en-US" sz="9600" b="1" cap="none" spc="0" dirty="0">
              <a:ln w="12700">
                <a:solidFill>
                  <a:schemeClr val="tx2">
                    <a:satMod val="155000"/>
                  </a:schemeClr>
                </a:solidFill>
                <a:prstDash val="solid"/>
              </a:ln>
              <a:solidFill>
                <a:srgbClr val="C0504D"/>
              </a:solidFill>
              <a:effectLst>
                <a:outerShdw blurRad="41275" dist="20320" dir="1800000" algn="tl" rotWithShape="0">
                  <a:srgbClr val="000000">
                    <a:alpha val="40000"/>
                  </a:srgbClr>
                </a:outerShdw>
              </a:effectLst>
            </a:endParaRPr>
          </a:p>
        </p:txBody>
      </p:sp>
      <p:pic>
        <p:nvPicPr>
          <p:cNvPr id="2" name="Picture 1"/>
          <p:cNvPicPr>
            <a:picLocks noChangeAspect="1"/>
          </p:cNvPicPr>
          <p:nvPr/>
        </p:nvPicPr>
        <p:blipFill>
          <a:blip r:embed="rId3"/>
          <a:stretch>
            <a:fillRect/>
          </a:stretch>
        </p:blipFill>
        <p:spPr>
          <a:xfrm>
            <a:off x="571501" y="1705861"/>
            <a:ext cx="1397000" cy="1455209"/>
          </a:xfrm>
          <a:prstGeom prst="rect">
            <a:avLst/>
          </a:prstGeom>
        </p:spPr>
      </p:pic>
      <p:pic>
        <p:nvPicPr>
          <p:cNvPr id="9" name="Picture 8"/>
          <p:cNvPicPr>
            <a:picLocks noChangeAspect="1"/>
          </p:cNvPicPr>
          <p:nvPr/>
        </p:nvPicPr>
        <p:blipFill>
          <a:blip r:embed="rId3"/>
          <a:stretch>
            <a:fillRect/>
          </a:stretch>
        </p:blipFill>
        <p:spPr>
          <a:xfrm>
            <a:off x="3496735" y="2803524"/>
            <a:ext cx="1397000" cy="1455209"/>
          </a:xfrm>
          <a:prstGeom prst="rect">
            <a:avLst/>
          </a:prstGeom>
        </p:spPr>
      </p:pic>
      <p:pic>
        <p:nvPicPr>
          <p:cNvPr id="10" name="Picture 9"/>
          <p:cNvPicPr>
            <a:picLocks noChangeAspect="1"/>
          </p:cNvPicPr>
          <p:nvPr/>
        </p:nvPicPr>
        <p:blipFill>
          <a:blip r:embed="rId3"/>
          <a:stretch>
            <a:fillRect/>
          </a:stretch>
        </p:blipFill>
        <p:spPr>
          <a:xfrm>
            <a:off x="1422401" y="5371493"/>
            <a:ext cx="1397000" cy="1455209"/>
          </a:xfrm>
          <a:prstGeom prst="rect">
            <a:avLst/>
          </a:prstGeom>
        </p:spPr>
      </p:pic>
      <p:pic>
        <p:nvPicPr>
          <p:cNvPr id="11" name="Picture 10"/>
          <p:cNvPicPr>
            <a:picLocks noChangeAspect="1"/>
          </p:cNvPicPr>
          <p:nvPr/>
        </p:nvPicPr>
        <p:blipFill>
          <a:blip r:embed="rId3"/>
          <a:stretch>
            <a:fillRect/>
          </a:stretch>
        </p:blipFill>
        <p:spPr>
          <a:xfrm>
            <a:off x="5617691" y="2075919"/>
            <a:ext cx="1397000" cy="1455209"/>
          </a:xfrm>
          <a:prstGeom prst="rect">
            <a:avLst/>
          </a:prstGeom>
        </p:spPr>
      </p:pic>
      <p:pic>
        <p:nvPicPr>
          <p:cNvPr id="12" name="Picture 11"/>
          <p:cNvPicPr>
            <a:picLocks noChangeAspect="1"/>
          </p:cNvPicPr>
          <p:nvPr/>
        </p:nvPicPr>
        <p:blipFill>
          <a:blip r:embed="rId3"/>
          <a:stretch>
            <a:fillRect/>
          </a:stretch>
        </p:blipFill>
        <p:spPr>
          <a:xfrm>
            <a:off x="1968501" y="2519286"/>
            <a:ext cx="1397000" cy="1455209"/>
          </a:xfrm>
          <a:prstGeom prst="rect">
            <a:avLst/>
          </a:prstGeom>
        </p:spPr>
      </p:pic>
      <p:pic>
        <p:nvPicPr>
          <p:cNvPr id="13" name="Picture 12"/>
          <p:cNvPicPr>
            <a:picLocks noChangeAspect="1"/>
          </p:cNvPicPr>
          <p:nvPr/>
        </p:nvPicPr>
        <p:blipFill>
          <a:blip r:embed="rId3"/>
          <a:stretch>
            <a:fillRect/>
          </a:stretch>
        </p:blipFill>
        <p:spPr>
          <a:xfrm>
            <a:off x="4656668" y="3995661"/>
            <a:ext cx="1397000" cy="1455209"/>
          </a:xfrm>
          <a:prstGeom prst="rect">
            <a:avLst/>
          </a:prstGeom>
        </p:spPr>
      </p:pic>
      <p:pic>
        <p:nvPicPr>
          <p:cNvPr id="14" name="Picture 13"/>
          <p:cNvPicPr>
            <a:picLocks noChangeAspect="1"/>
          </p:cNvPicPr>
          <p:nvPr/>
        </p:nvPicPr>
        <p:blipFill>
          <a:blip r:embed="rId3"/>
          <a:stretch>
            <a:fillRect/>
          </a:stretch>
        </p:blipFill>
        <p:spPr>
          <a:xfrm>
            <a:off x="6053668" y="3542165"/>
            <a:ext cx="1397000" cy="1455209"/>
          </a:xfrm>
          <a:prstGeom prst="rect">
            <a:avLst/>
          </a:prstGeom>
        </p:spPr>
      </p:pic>
      <p:pic>
        <p:nvPicPr>
          <p:cNvPr id="15" name="Picture 14"/>
          <p:cNvPicPr>
            <a:picLocks noChangeAspect="1"/>
          </p:cNvPicPr>
          <p:nvPr/>
        </p:nvPicPr>
        <p:blipFill>
          <a:blip r:embed="rId3"/>
          <a:stretch>
            <a:fillRect/>
          </a:stretch>
        </p:blipFill>
        <p:spPr>
          <a:xfrm>
            <a:off x="25401" y="5045904"/>
            <a:ext cx="1397000" cy="1455209"/>
          </a:xfrm>
          <a:prstGeom prst="rect">
            <a:avLst/>
          </a:prstGeom>
        </p:spPr>
      </p:pic>
      <p:pic>
        <p:nvPicPr>
          <p:cNvPr id="16" name="Picture 15"/>
          <p:cNvPicPr>
            <a:picLocks noChangeAspect="1"/>
          </p:cNvPicPr>
          <p:nvPr/>
        </p:nvPicPr>
        <p:blipFill>
          <a:blip r:embed="rId3"/>
          <a:stretch>
            <a:fillRect/>
          </a:stretch>
        </p:blipFill>
        <p:spPr>
          <a:xfrm>
            <a:off x="2421470" y="3916284"/>
            <a:ext cx="1397000" cy="1455209"/>
          </a:xfrm>
          <a:prstGeom prst="rect">
            <a:avLst/>
          </a:prstGeom>
        </p:spPr>
      </p:pic>
      <p:pic>
        <p:nvPicPr>
          <p:cNvPr id="17" name="Picture 16"/>
          <p:cNvPicPr>
            <a:picLocks noChangeAspect="1"/>
          </p:cNvPicPr>
          <p:nvPr/>
        </p:nvPicPr>
        <p:blipFill>
          <a:blip r:embed="rId3"/>
          <a:stretch>
            <a:fillRect/>
          </a:stretch>
        </p:blipFill>
        <p:spPr>
          <a:xfrm>
            <a:off x="571501" y="3553202"/>
            <a:ext cx="1397000" cy="1455209"/>
          </a:xfrm>
          <a:prstGeom prst="rect">
            <a:avLst/>
          </a:prstGeom>
        </p:spPr>
      </p:pic>
      <p:pic>
        <p:nvPicPr>
          <p:cNvPr id="18" name="Picture 17"/>
          <p:cNvPicPr>
            <a:picLocks noChangeAspect="1"/>
          </p:cNvPicPr>
          <p:nvPr/>
        </p:nvPicPr>
        <p:blipFill>
          <a:blip r:embed="rId3"/>
          <a:stretch>
            <a:fillRect/>
          </a:stretch>
        </p:blipFill>
        <p:spPr>
          <a:xfrm>
            <a:off x="3500970" y="5008411"/>
            <a:ext cx="1397000" cy="1455209"/>
          </a:xfrm>
          <a:prstGeom prst="rect">
            <a:avLst/>
          </a:prstGeom>
        </p:spPr>
      </p:pic>
      <p:pic>
        <p:nvPicPr>
          <p:cNvPr id="19" name="Picture 18"/>
          <p:cNvPicPr>
            <a:picLocks noChangeAspect="1"/>
          </p:cNvPicPr>
          <p:nvPr/>
        </p:nvPicPr>
        <p:blipFill>
          <a:blip r:embed="rId3"/>
          <a:stretch>
            <a:fillRect/>
          </a:stretch>
        </p:blipFill>
        <p:spPr>
          <a:xfrm>
            <a:off x="5168901" y="5371493"/>
            <a:ext cx="1397000" cy="1455209"/>
          </a:xfrm>
          <a:prstGeom prst="rect">
            <a:avLst/>
          </a:prstGeom>
        </p:spPr>
      </p:pic>
      <p:pic>
        <p:nvPicPr>
          <p:cNvPr id="20" name="Picture 19"/>
          <p:cNvPicPr>
            <a:picLocks noChangeAspect="1"/>
          </p:cNvPicPr>
          <p:nvPr/>
        </p:nvPicPr>
        <p:blipFill>
          <a:blip r:embed="rId3"/>
          <a:stretch>
            <a:fillRect/>
          </a:stretch>
        </p:blipFill>
        <p:spPr>
          <a:xfrm>
            <a:off x="6752168" y="4966077"/>
            <a:ext cx="1397000" cy="1455209"/>
          </a:xfrm>
          <a:prstGeom prst="rect">
            <a:avLst/>
          </a:prstGeom>
        </p:spPr>
      </p:pic>
      <p:pic>
        <p:nvPicPr>
          <p:cNvPr id="21" name="Picture 20"/>
          <p:cNvPicPr>
            <a:picLocks noChangeAspect="1"/>
          </p:cNvPicPr>
          <p:nvPr/>
        </p:nvPicPr>
        <p:blipFill>
          <a:blip r:embed="rId3"/>
          <a:stretch>
            <a:fillRect/>
          </a:stretch>
        </p:blipFill>
        <p:spPr>
          <a:xfrm>
            <a:off x="7014691" y="1064077"/>
            <a:ext cx="1397000" cy="1455209"/>
          </a:xfrm>
          <a:prstGeom prst="rect">
            <a:avLst/>
          </a:prstGeom>
        </p:spPr>
      </p:pic>
      <p:pic>
        <p:nvPicPr>
          <p:cNvPr id="22" name="Picture 21"/>
          <p:cNvPicPr>
            <a:picLocks noChangeAspect="1"/>
          </p:cNvPicPr>
          <p:nvPr/>
        </p:nvPicPr>
        <p:blipFill>
          <a:blip r:embed="rId3"/>
          <a:stretch>
            <a:fillRect/>
          </a:stretch>
        </p:blipFill>
        <p:spPr>
          <a:xfrm>
            <a:off x="7302501" y="2825597"/>
            <a:ext cx="1397000" cy="1455209"/>
          </a:xfrm>
          <a:prstGeom prst="rect">
            <a:avLst/>
          </a:prstGeom>
        </p:spPr>
      </p:pic>
      <p:sp>
        <p:nvSpPr>
          <p:cNvPr id="3" name="Frame 2"/>
          <p:cNvSpPr/>
          <p:nvPr/>
        </p:nvSpPr>
        <p:spPr>
          <a:xfrm>
            <a:off x="25401" y="323676"/>
            <a:ext cx="8970432" cy="6503026"/>
          </a:xfrm>
          <a:prstGeom prst="frame">
            <a:avLst>
              <a:gd name="adj1" fmla="val 273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571501" y="2406472"/>
            <a:ext cx="3140202" cy="1323439"/>
          </a:xfrm>
          <a:prstGeom prst="rect">
            <a:avLst/>
          </a:prstGeom>
          <a:solidFill>
            <a:schemeClr val="accent6">
              <a:lumMod val="50000"/>
            </a:schemeClr>
          </a:solidFill>
        </p:spPr>
        <p:txBody>
          <a:bodyPr wrap="none" rtlCol="0">
            <a:spAutoFit/>
          </a:bodyPr>
          <a:lstStyle/>
          <a:p>
            <a:pPr algn="ctr"/>
            <a:r>
              <a:rPr lang="en-US" sz="8000" dirty="0" smtClean="0">
                <a:solidFill>
                  <a:srgbClr val="FFFF00"/>
                </a:solidFill>
              </a:rPr>
              <a:t>Church</a:t>
            </a:r>
            <a:endParaRPr lang="en-US" sz="8000" dirty="0">
              <a:solidFill>
                <a:srgbClr val="FFFF00"/>
              </a:solidFill>
            </a:endParaRPr>
          </a:p>
        </p:txBody>
      </p:sp>
      <p:sp>
        <p:nvSpPr>
          <p:cNvPr id="25" name="TextBox 24"/>
          <p:cNvSpPr txBox="1"/>
          <p:nvPr/>
        </p:nvSpPr>
        <p:spPr>
          <a:xfrm>
            <a:off x="4914860" y="3476568"/>
            <a:ext cx="2287104" cy="1323439"/>
          </a:xfrm>
          <a:prstGeom prst="rect">
            <a:avLst/>
          </a:prstGeom>
          <a:solidFill>
            <a:schemeClr val="accent6">
              <a:lumMod val="50000"/>
            </a:schemeClr>
          </a:solidFill>
        </p:spPr>
        <p:txBody>
          <a:bodyPr wrap="none" rtlCol="0">
            <a:spAutoFit/>
          </a:bodyPr>
          <a:lstStyle/>
          <a:p>
            <a:pPr algn="ctr"/>
            <a:r>
              <a:rPr lang="en-US" sz="8000" dirty="0" smtClean="0">
                <a:solidFill>
                  <a:srgbClr val="FFFF00"/>
                </a:solidFill>
              </a:rPr>
              <a:t>Body</a:t>
            </a:r>
            <a:endParaRPr lang="en-US" sz="8000" dirty="0">
              <a:solidFill>
                <a:srgbClr val="FFFF00"/>
              </a:solidFill>
            </a:endParaRPr>
          </a:p>
        </p:txBody>
      </p:sp>
      <p:sp>
        <p:nvSpPr>
          <p:cNvPr id="26" name="TextBox 25"/>
          <p:cNvSpPr txBox="1"/>
          <p:nvPr/>
        </p:nvSpPr>
        <p:spPr>
          <a:xfrm>
            <a:off x="1314003" y="4353117"/>
            <a:ext cx="3299501" cy="1323439"/>
          </a:xfrm>
          <a:prstGeom prst="rect">
            <a:avLst/>
          </a:prstGeom>
          <a:solidFill>
            <a:schemeClr val="accent6">
              <a:lumMod val="50000"/>
            </a:schemeClr>
          </a:solidFill>
        </p:spPr>
        <p:txBody>
          <a:bodyPr wrap="none" rtlCol="0">
            <a:spAutoFit/>
          </a:bodyPr>
          <a:lstStyle/>
          <a:p>
            <a:pPr algn="ctr"/>
            <a:r>
              <a:rPr lang="en-US" sz="8000" dirty="0" smtClean="0">
                <a:solidFill>
                  <a:srgbClr val="FFFF00"/>
                </a:solidFill>
              </a:rPr>
              <a:t>Temple</a:t>
            </a:r>
            <a:endParaRPr lang="en-US" sz="8000" dirty="0">
              <a:solidFill>
                <a:srgbClr val="FFFF00"/>
              </a:solidFill>
            </a:endParaRPr>
          </a:p>
        </p:txBody>
      </p:sp>
      <p:sp>
        <p:nvSpPr>
          <p:cNvPr id="24" name="TextBox 23"/>
          <p:cNvSpPr txBox="1"/>
          <p:nvPr/>
        </p:nvSpPr>
        <p:spPr>
          <a:xfrm>
            <a:off x="4972998" y="5045904"/>
            <a:ext cx="2902257" cy="1323439"/>
          </a:xfrm>
          <a:prstGeom prst="rect">
            <a:avLst/>
          </a:prstGeom>
          <a:solidFill>
            <a:schemeClr val="accent6">
              <a:lumMod val="50000"/>
            </a:schemeClr>
          </a:solidFill>
        </p:spPr>
        <p:txBody>
          <a:bodyPr wrap="none" rtlCol="0">
            <a:spAutoFit/>
          </a:bodyPr>
          <a:lstStyle/>
          <a:p>
            <a:pPr algn="ctr"/>
            <a:r>
              <a:rPr lang="en-US" sz="8000" dirty="0" smtClean="0">
                <a:solidFill>
                  <a:srgbClr val="FFFF00"/>
                </a:solidFill>
              </a:rPr>
              <a:t>Family</a:t>
            </a:r>
            <a:endParaRPr lang="en-US" sz="8000" dirty="0">
              <a:solidFill>
                <a:srgbClr val="FFFF00"/>
              </a:solidFill>
            </a:endParaRPr>
          </a:p>
        </p:txBody>
      </p:sp>
      <p:sp>
        <p:nvSpPr>
          <p:cNvPr id="27" name="TextBox 26"/>
          <p:cNvSpPr txBox="1"/>
          <p:nvPr/>
        </p:nvSpPr>
        <p:spPr>
          <a:xfrm>
            <a:off x="4246318" y="2047043"/>
            <a:ext cx="3874578" cy="1323439"/>
          </a:xfrm>
          <a:prstGeom prst="rect">
            <a:avLst/>
          </a:prstGeom>
          <a:solidFill>
            <a:schemeClr val="accent6">
              <a:lumMod val="50000"/>
            </a:schemeClr>
          </a:solidFill>
        </p:spPr>
        <p:txBody>
          <a:bodyPr wrap="none" rtlCol="0">
            <a:spAutoFit/>
          </a:bodyPr>
          <a:lstStyle/>
          <a:p>
            <a:pPr algn="ctr"/>
            <a:r>
              <a:rPr lang="en-US" sz="8000" dirty="0" smtClean="0">
                <a:solidFill>
                  <a:srgbClr val="FFFF00"/>
                </a:solidFill>
              </a:rPr>
              <a:t>Kingdom</a:t>
            </a:r>
            <a:endParaRPr lang="en-US" sz="8000" dirty="0">
              <a:solidFill>
                <a:srgbClr val="FFFF00"/>
              </a:solidFill>
            </a:endParaRPr>
          </a:p>
        </p:txBody>
      </p:sp>
    </p:spTree>
    <p:extLst>
      <p:ext uri="{BB962C8B-B14F-4D97-AF65-F5344CB8AC3E}">
        <p14:creationId xmlns:p14="http://schemas.microsoft.com/office/powerpoint/2010/main" val="1192373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Title</a:t>
            </a:r>
            <a:endParaRPr lang="en-US" dirty="0"/>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 </a:t>
            </a:r>
            <a:endParaRPr lang="en-US" dirty="0"/>
          </a:p>
        </p:txBody>
      </p:sp>
    </p:spTree>
    <p:extLst>
      <p:ext uri="{BB962C8B-B14F-4D97-AF65-F5344CB8AC3E}">
        <p14:creationId xmlns:p14="http://schemas.microsoft.com/office/powerpoint/2010/main" val="20687614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433 - I Love Thy Kingdom, Lord - 1.1</a:t>
            </a:r>
            <a:endParaRPr lang="en-US" dirty="0"/>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687782563"/>
      </p:ext>
    </p:extLst>
  </p:cSld>
  <p:clrMapOvr>
    <a:masterClrMapping/>
  </p:clrMapOvr>
  <p:transition xmlns:p14="http://schemas.microsoft.com/office/powerpoint/2010/main">
    <p:wipe dir="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4612</TotalTime>
  <Words>968</Words>
  <Application>Microsoft Macintosh PowerPoint</Application>
  <PresentationFormat>On-screen Show (4:3)</PresentationFormat>
  <Paragraphs>191</Paragraphs>
  <Slides>25</Slides>
  <Notes>16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433 - I Love Thy Kingdom, Lord - Title</vt:lpstr>
      <vt:lpstr>433 - I Love Thy Kingdom, Lord - 1.1</vt:lpstr>
      <vt:lpstr>433 - I Love Thy Kingdom, Lord - 1.2</vt:lpstr>
      <vt:lpstr>433 - I Love Thy Kingdom, Lord - 1.3</vt:lpstr>
      <vt:lpstr>433 - I Love Thy Kingdom, Lord - 1.4</vt:lpstr>
      <vt:lpstr>433 - I Love Thy Kingdom, Lord - 2.1</vt:lpstr>
      <vt:lpstr>433 - I Love Thy Kingdom, Lord - 2.2</vt:lpstr>
      <vt:lpstr>433 - I Love Thy Kingdom, Lord - 2.3</vt:lpstr>
      <vt:lpstr>433 - I Love Thy Kingdom, Lord - 2.4</vt:lpstr>
      <vt:lpstr>PowerPoint Presentation</vt:lpstr>
      <vt:lpstr>PowerPoint Presentation</vt:lpstr>
      <vt:lpstr>Such relationship is found in a local congregation</vt:lpstr>
      <vt:lpstr>“One Another…”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44</cp:revision>
  <dcterms:created xsi:type="dcterms:W3CDTF">2014-01-26T20:19:07Z</dcterms:created>
  <dcterms:modified xsi:type="dcterms:W3CDTF">2015-06-07T14:48:11Z</dcterms:modified>
</cp:coreProperties>
</file>