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98" r:id="rId2"/>
    <p:sldId id="303" r:id="rId3"/>
    <p:sldId id="302" r:id="rId4"/>
    <p:sldId id="332" r:id="rId5"/>
    <p:sldId id="333" r:id="rId6"/>
    <p:sldId id="304" r:id="rId7"/>
    <p:sldId id="305" r:id="rId8"/>
    <p:sldId id="306" r:id="rId9"/>
    <p:sldId id="307" r:id="rId10"/>
    <p:sldId id="312" r:id="rId11"/>
    <p:sldId id="313" r:id="rId12"/>
    <p:sldId id="314" r:id="rId13"/>
    <p:sldId id="315" r:id="rId14"/>
    <p:sldId id="316" r:id="rId15"/>
    <p:sldId id="317" r:id="rId16"/>
    <p:sldId id="308" r:id="rId17"/>
    <p:sldId id="309" r:id="rId18"/>
    <p:sldId id="310" r:id="rId19"/>
    <p:sldId id="318" r:id="rId20"/>
    <p:sldId id="319" r:id="rId21"/>
    <p:sldId id="320" r:id="rId22"/>
    <p:sldId id="321" r:id="rId23"/>
    <p:sldId id="322" r:id="rId24"/>
    <p:sldId id="324" r:id="rId25"/>
    <p:sldId id="327" r:id="rId26"/>
    <p:sldId id="328" r:id="rId27"/>
    <p:sldId id="325" r:id="rId28"/>
    <p:sldId id="326" r:id="rId29"/>
    <p:sldId id="329" r:id="rId30"/>
    <p:sldId id="330" r:id="rId31"/>
    <p:sldId id="331" r:id="rId32"/>
    <p:sldId id="323" r:id="rId33"/>
    <p:sldId id="31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081" autoAdjust="0"/>
    <p:restoredTop sz="69428" autoAdjust="0"/>
  </p:normalViewPr>
  <p:slideViewPr>
    <p:cSldViewPr snapToGrid="0" snapToObjects="1">
      <p:cViewPr varScale="1">
        <p:scale>
          <a:sx n="67" d="100"/>
          <a:sy n="67" d="100"/>
        </p:scale>
        <p:origin x="-181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6/28/15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2 Co 5:15</a:t>
            </a:r>
          </a:p>
          <a:p>
            <a:r>
              <a:rPr lang="en-US" sz="1200" kern="1200" baseline="30000" dirty="0" smtClean="0">
                <a:solidFill>
                  <a:schemeClr val="tx1"/>
                </a:solidFill>
                <a:effectLst/>
                <a:latin typeface="+mn-lt"/>
                <a:ea typeface="+mn-ea"/>
                <a:cs typeface="+mn-cs"/>
              </a:rPr>
              <a:t>15</a:t>
            </a:r>
            <a:r>
              <a:rPr lang="en-US" sz="1200" kern="1200" dirty="0" smtClean="0">
                <a:solidFill>
                  <a:schemeClr val="tx1"/>
                </a:solidFill>
                <a:effectLst/>
                <a:latin typeface="+mn-lt"/>
                <a:ea typeface="+mn-ea"/>
                <a:cs typeface="+mn-cs"/>
              </a:rPr>
              <a:t>and he died for all, that those who live might no longer live for themselves but for him who for their sake died and was raised.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 </a:t>
            </a:r>
            <a:r>
              <a:rPr lang="en-US" sz="1200" kern="1200" dirty="0" err="1"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5:10</a:t>
            </a:r>
          </a:p>
          <a:p>
            <a:r>
              <a:rPr lang="en-US" sz="1200" kern="1200" baseline="30000" dirty="0" smtClean="0">
                <a:solidFill>
                  <a:schemeClr val="tx1"/>
                </a:solidFill>
                <a:effectLst/>
                <a:latin typeface="+mn-lt"/>
                <a:ea typeface="+mn-ea"/>
                <a:cs typeface="+mn-cs"/>
              </a:rPr>
              <a:t>10</a:t>
            </a:r>
            <a:r>
              <a:rPr lang="en-US" sz="1200" kern="1200" dirty="0" smtClean="0">
                <a:solidFill>
                  <a:schemeClr val="tx1"/>
                </a:solidFill>
                <a:effectLst/>
                <a:latin typeface="+mn-lt"/>
                <a:ea typeface="+mn-ea"/>
                <a:cs typeface="+mn-cs"/>
              </a:rPr>
              <a:t>who died for us so that whether we are awake or asleep we might live with him.</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Col 2:20</a:t>
            </a:r>
          </a:p>
          <a:p>
            <a:r>
              <a:rPr lang="en-US" sz="1200" kern="1200" baseline="30000" dirty="0" smtClean="0">
                <a:solidFill>
                  <a:schemeClr val="tx1"/>
                </a:solidFill>
                <a:effectLst/>
                <a:latin typeface="+mn-lt"/>
                <a:ea typeface="+mn-ea"/>
                <a:cs typeface="+mn-cs"/>
              </a:rPr>
              <a:t>20</a:t>
            </a:r>
            <a:r>
              <a:rPr lang="en-US" sz="1200" kern="1200" dirty="0" smtClean="0">
                <a:solidFill>
                  <a:schemeClr val="tx1"/>
                </a:solidFill>
                <a:effectLst/>
                <a:latin typeface="+mn-lt"/>
                <a:ea typeface="+mn-ea"/>
                <a:cs typeface="+mn-cs"/>
              </a:rPr>
              <a:t>If with Christ you died to the elemental spirits of the world, why, as if you were still alive in the world, do you submit to regulations—</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Col 3:3–4</a:t>
            </a:r>
          </a:p>
          <a:p>
            <a:r>
              <a:rPr lang="en-US" sz="1200" kern="1200" baseline="30000" dirty="0" smtClean="0">
                <a:solidFill>
                  <a:schemeClr val="tx1"/>
                </a:solidFill>
                <a:effectLst/>
                <a:latin typeface="+mn-lt"/>
                <a:ea typeface="+mn-ea"/>
                <a:cs typeface="+mn-cs"/>
              </a:rPr>
              <a:t>3</a:t>
            </a:r>
            <a:r>
              <a:rPr lang="en-US" sz="1200" kern="1200" dirty="0" smtClean="0">
                <a:solidFill>
                  <a:schemeClr val="tx1"/>
                </a:solidFill>
                <a:effectLst/>
                <a:latin typeface="+mn-lt"/>
                <a:ea typeface="+mn-ea"/>
                <a:cs typeface="+mn-cs"/>
              </a:rPr>
              <a:t>For you have died, and your life is hidden with Christ in God. </a:t>
            </a:r>
          </a:p>
          <a:p>
            <a:r>
              <a:rPr lang="en-US" sz="1200" kern="1200" baseline="30000" dirty="0" smtClean="0">
                <a:solidFill>
                  <a:schemeClr val="tx1"/>
                </a:solidFill>
                <a:effectLst/>
                <a:latin typeface="+mn-lt"/>
                <a:ea typeface="+mn-ea"/>
                <a:cs typeface="+mn-cs"/>
              </a:rPr>
              <a:t>4</a:t>
            </a:r>
            <a:r>
              <a:rPr lang="en-US" sz="1200" kern="1200" dirty="0" smtClean="0">
                <a:solidFill>
                  <a:schemeClr val="tx1"/>
                </a:solidFill>
                <a:effectLst/>
                <a:latin typeface="+mn-lt"/>
                <a:ea typeface="+mn-ea"/>
                <a:cs typeface="+mn-cs"/>
              </a:rPr>
              <a:t>When Christ who is your life appears, then you also will appear with him in glory.</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Col 2:11–14</a:t>
            </a:r>
          </a:p>
          <a:p>
            <a:r>
              <a:rPr lang="en-US" sz="1200" kern="1200" baseline="30000" dirty="0" smtClean="0">
                <a:solidFill>
                  <a:schemeClr val="tx1"/>
                </a:solidFill>
                <a:effectLst/>
                <a:latin typeface="+mn-lt"/>
                <a:ea typeface="+mn-ea"/>
                <a:cs typeface="+mn-cs"/>
              </a:rPr>
              <a:t>11</a:t>
            </a:r>
            <a:r>
              <a:rPr lang="en-US" sz="1200" kern="1200" dirty="0" smtClean="0">
                <a:solidFill>
                  <a:schemeClr val="tx1"/>
                </a:solidFill>
                <a:effectLst/>
                <a:latin typeface="+mn-lt"/>
                <a:ea typeface="+mn-ea"/>
                <a:cs typeface="+mn-cs"/>
              </a:rPr>
              <a:t>In him also you were circumcised with a circumcision made without hands, </a:t>
            </a:r>
            <a:r>
              <a:rPr lang="en-US" sz="1200" b="1" i="1" u="sng" kern="1200" dirty="0" smtClean="0">
                <a:solidFill>
                  <a:schemeClr val="tx1"/>
                </a:solidFill>
                <a:effectLst/>
                <a:latin typeface="+mn-lt"/>
                <a:ea typeface="+mn-ea"/>
                <a:cs typeface="+mn-cs"/>
              </a:rPr>
              <a:t>by putting off the body of the flesh</a:t>
            </a:r>
            <a:r>
              <a:rPr lang="en-US" sz="1200" kern="1200" dirty="0" smtClean="0">
                <a:solidFill>
                  <a:schemeClr val="tx1"/>
                </a:solidFill>
                <a:effectLst/>
                <a:latin typeface="+mn-lt"/>
                <a:ea typeface="+mn-ea"/>
                <a:cs typeface="+mn-cs"/>
              </a:rPr>
              <a:t>, by the circumcision of Christ, </a:t>
            </a:r>
          </a:p>
          <a:p>
            <a:r>
              <a:rPr lang="en-US" sz="1200" kern="1200" baseline="30000" dirty="0" smtClean="0">
                <a:solidFill>
                  <a:schemeClr val="tx1"/>
                </a:solidFill>
                <a:effectLst/>
                <a:latin typeface="+mn-lt"/>
                <a:ea typeface="+mn-ea"/>
                <a:cs typeface="+mn-cs"/>
              </a:rPr>
              <a:t>12</a:t>
            </a:r>
            <a:r>
              <a:rPr lang="en-US" sz="1200" kern="1200" dirty="0" smtClean="0">
                <a:solidFill>
                  <a:schemeClr val="tx1"/>
                </a:solidFill>
                <a:effectLst/>
                <a:latin typeface="+mn-lt"/>
                <a:ea typeface="+mn-ea"/>
                <a:cs typeface="+mn-cs"/>
              </a:rPr>
              <a:t>having been buried with him in baptism, in which you were also raised with him through faith in the powerful working of God, who raised him from the dead. </a:t>
            </a:r>
          </a:p>
          <a:p>
            <a:r>
              <a:rPr lang="en-US" sz="1200" kern="1200" baseline="30000" dirty="0" smtClean="0">
                <a:solidFill>
                  <a:schemeClr val="tx1"/>
                </a:solidFill>
                <a:effectLst/>
                <a:latin typeface="+mn-lt"/>
                <a:ea typeface="+mn-ea"/>
                <a:cs typeface="+mn-cs"/>
              </a:rPr>
              <a:t>13</a:t>
            </a:r>
            <a:r>
              <a:rPr lang="en-US" sz="1200" kern="1200" dirty="0" smtClean="0">
                <a:solidFill>
                  <a:schemeClr val="tx1"/>
                </a:solidFill>
                <a:effectLst/>
                <a:latin typeface="+mn-lt"/>
                <a:ea typeface="+mn-ea"/>
                <a:cs typeface="+mn-cs"/>
              </a:rPr>
              <a:t>And you, who were dead in your trespasses and the </a:t>
            </a:r>
            <a:r>
              <a:rPr lang="en-US" sz="1200" kern="1200" dirty="0" err="1" smtClean="0">
                <a:solidFill>
                  <a:schemeClr val="tx1"/>
                </a:solidFill>
                <a:effectLst/>
                <a:latin typeface="+mn-lt"/>
                <a:ea typeface="+mn-ea"/>
                <a:cs typeface="+mn-cs"/>
              </a:rPr>
              <a:t>uncircumcision</a:t>
            </a:r>
            <a:r>
              <a:rPr lang="en-US" sz="1200" kern="1200" dirty="0" smtClean="0">
                <a:solidFill>
                  <a:schemeClr val="tx1"/>
                </a:solidFill>
                <a:effectLst/>
                <a:latin typeface="+mn-lt"/>
                <a:ea typeface="+mn-ea"/>
                <a:cs typeface="+mn-cs"/>
              </a:rPr>
              <a:t> of your flesh, God made alive together with him, having forgiven us all our trespasses, </a:t>
            </a:r>
          </a:p>
          <a:p>
            <a:r>
              <a:rPr lang="en-US" sz="1200" kern="1200" baseline="30000" dirty="0" smtClean="0">
                <a:solidFill>
                  <a:schemeClr val="tx1"/>
                </a:solidFill>
                <a:effectLst/>
                <a:latin typeface="+mn-lt"/>
                <a:ea typeface="+mn-ea"/>
                <a:cs typeface="+mn-cs"/>
              </a:rPr>
              <a:t>14</a:t>
            </a:r>
            <a:r>
              <a:rPr lang="en-US" sz="1200" kern="1200" dirty="0" smtClean="0">
                <a:solidFill>
                  <a:schemeClr val="tx1"/>
                </a:solidFill>
                <a:effectLst/>
                <a:latin typeface="+mn-lt"/>
                <a:ea typeface="+mn-ea"/>
                <a:cs typeface="+mn-cs"/>
              </a:rPr>
              <a:t>by canceling the record of debt that stood against us with its legal demands. This he set aside, nailing it to the cross.</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 </a:t>
            </a:r>
            <a:r>
              <a:rPr lang="en-US" sz="1200" kern="1200" dirty="0" err="1" smtClean="0">
                <a:solidFill>
                  <a:schemeClr val="tx1"/>
                </a:solidFill>
                <a:effectLst/>
                <a:latin typeface="+mn-lt"/>
                <a:ea typeface="+mn-ea"/>
                <a:cs typeface="+mn-cs"/>
              </a:rPr>
              <a:t>Pe</a:t>
            </a:r>
            <a:r>
              <a:rPr lang="en-US" sz="1200" kern="1200" dirty="0" smtClean="0">
                <a:solidFill>
                  <a:schemeClr val="tx1"/>
                </a:solidFill>
                <a:effectLst/>
                <a:latin typeface="+mn-lt"/>
                <a:ea typeface="+mn-ea"/>
                <a:cs typeface="+mn-cs"/>
              </a:rPr>
              <a:t> 4:1–3</a:t>
            </a:r>
          </a:p>
          <a:p>
            <a:r>
              <a:rPr lang="en-US" sz="1200" kern="1200" baseline="30000" dirty="0" smtClean="0">
                <a:solidFill>
                  <a:schemeClr val="tx1"/>
                </a:solidFill>
                <a:effectLst/>
                <a:latin typeface="+mn-lt"/>
                <a:ea typeface="+mn-ea"/>
                <a:cs typeface="+mn-cs"/>
              </a:rPr>
              <a:t>1</a:t>
            </a:r>
            <a:r>
              <a:rPr lang="en-US" sz="1200" kern="1200" dirty="0" smtClean="0">
                <a:solidFill>
                  <a:schemeClr val="tx1"/>
                </a:solidFill>
                <a:effectLst/>
                <a:latin typeface="+mn-lt"/>
                <a:ea typeface="+mn-ea"/>
                <a:cs typeface="+mn-cs"/>
              </a:rPr>
              <a:t>Since therefore Christ suffered in the flesh, arm yourselves with the same way of thinking, for whoever has suffered in the flesh has ceased from sin, </a:t>
            </a:r>
          </a:p>
          <a:p>
            <a:r>
              <a:rPr lang="en-US" sz="1200" kern="1200" baseline="30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so as to live for the rest of the time in the flesh no longer for human passions but for the will of God. </a:t>
            </a:r>
          </a:p>
          <a:p>
            <a:r>
              <a:rPr lang="en-US" sz="1200" kern="1200" baseline="30000" dirty="0" smtClean="0">
                <a:solidFill>
                  <a:schemeClr val="tx1"/>
                </a:solidFill>
                <a:effectLst/>
                <a:latin typeface="+mn-lt"/>
                <a:ea typeface="+mn-ea"/>
                <a:cs typeface="+mn-cs"/>
              </a:rPr>
              <a:t>3</a:t>
            </a:r>
            <a:r>
              <a:rPr lang="en-US" sz="1200" kern="1200" dirty="0" smtClean="0">
                <a:solidFill>
                  <a:schemeClr val="tx1"/>
                </a:solidFill>
                <a:effectLst/>
                <a:latin typeface="+mn-lt"/>
                <a:ea typeface="+mn-ea"/>
                <a:cs typeface="+mn-cs"/>
              </a:rPr>
              <a:t>For the time that is past suffices for doing what the Gentiles want to do, living in sensuality, passions, drunkenness, orgies, drinking parties, and lawless idolatry.</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effectLst/>
                <a:latin typeface="+mn-lt"/>
                <a:ea typeface="+mn-ea"/>
                <a:cs typeface="+mn-cs"/>
              </a:rPr>
              <a:t>Lk</a:t>
            </a:r>
            <a:r>
              <a:rPr lang="en-US" sz="1200" kern="1200" dirty="0" smtClean="0">
                <a:solidFill>
                  <a:schemeClr val="tx1"/>
                </a:solidFill>
                <a:effectLst/>
                <a:latin typeface="+mn-lt"/>
                <a:ea typeface="+mn-ea"/>
                <a:cs typeface="+mn-cs"/>
              </a:rPr>
              <a:t> 9:23</a:t>
            </a:r>
          </a:p>
          <a:p>
            <a:r>
              <a:rPr lang="en-US" sz="1200" kern="1200" baseline="30000" dirty="0" smtClean="0">
                <a:solidFill>
                  <a:schemeClr val="tx1"/>
                </a:solidFill>
                <a:effectLst/>
                <a:latin typeface="+mn-lt"/>
                <a:ea typeface="+mn-ea"/>
                <a:cs typeface="+mn-cs"/>
              </a:rPr>
              <a:t>23</a:t>
            </a:r>
            <a:r>
              <a:rPr lang="en-US" sz="1200" kern="1200" dirty="0" smtClean="0">
                <a:solidFill>
                  <a:schemeClr val="tx1"/>
                </a:solidFill>
                <a:effectLst/>
                <a:latin typeface="+mn-lt"/>
                <a:ea typeface="+mn-ea"/>
                <a:cs typeface="+mn-cs"/>
              </a:rPr>
              <a:t>And he said to all, “If anyone would come after me, let him deny himself and take up his cross daily and follow me.</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Romans</a:t>
            </a:r>
            <a:r>
              <a:rPr lang="en-US" baseline="0" dirty="0" smtClean="0"/>
              <a:t> 6 begins with the question</a:t>
            </a:r>
          </a:p>
          <a:p>
            <a:r>
              <a:rPr lang="en-US" baseline="0" dirty="0" smtClean="0"/>
              <a:t>Shall we CONTINUE IN SIN that Grace may abound… </a:t>
            </a:r>
          </a:p>
          <a:p>
            <a:endParaRPr lang="en-US" baseline="0" dirty="0" smtClean="0"/>
          </a:p>
          <a:p>
            <a:r>
              <a:rPr lang="en-US" baseline="0" dirty="0" smtClean="0"/>
              <a:t>The answer is of course NOT for we understand / remember what happened.. </a:t>
            </a:r>
          </a:p>
          <a:p>
            <a:r>
              <a:rPr lang="en-US" baseline="0" dirty="0" smtClean="0"/>
              <a:t>IS THIS WHAT happened when you were baptized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dirty="0" smtClean="0"/>
              <a:t>	</a:t>
            </a:r>
            <a:r>
              <a:rPr lang="en-US" sz="1200" b="1" dirty="0" smtClean="0"/>
              <a:t>6:1 	What shall we say then? Are we to continue in sin that grace may abound? </a:t>
            </a:r>
          </a:p>
          <a:p>
            <a:pPr rtl="0"/>
            <a:r>
              <a:rPr lang="en-US" sz="1200" dirty="0" smtClean="0"/>
              <a:t>	</a:t>
            </a:r>
            <a:r>
              <a:rPr lang="en-US" sz="1200" b="1" dirty="0" smtClean="0"/>
              <a:t>2 	By no means! How can we who died to sin still live in it? </a:t>
            </a:r>
          </a:p>
          <a:p>
            <a:endParaRPr lang="en-US" dirty="0" smtClean="0"/>
          </a:p>
          <a:p>
            <a:r>
              <a:rPr lang="en-US" dirty="0" smtClean="0"/>
              <a:t>WHEN? HOW ? – vs. 3-4</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dirty="0" smtClean="0"/>
              <a:t>	</a:t>
            </a:r>
            <a:r>
              <a:rPr lang="en-US" sz="1200" b="1" dirty="0" smtClean="0"/>
              <a:t>3 	Do you not know that all of us who have been baptized into Christ Jesus were baptized into his death? </a:t>
            </a:r>
          </a:p>
          <a:p>
            <a:pPr rtl="0"/>
            <a:r>
              <a:rPr lang="en-US" sz="1200" dirty="0" smtClean="0"/>
              <a:t>	</a:t>
            </a:r>
            <a:r>
              <a:rPr lang="en-US" sz="1200" b="1" dirty="0" smtClean="0"/>
              <a:t>4 	We were buried therefore with him by baptism into death, in order that, just as Christ was raised from the dead by the glory of the Father, we too might walk in newness of life. </a:t>
            </a:r>
          </a:p>
          <a:p>
            <a:endParaRPr lang="en-US" dirty="0" smtClean="0"/>
          </a:p>
          <a:p>
            <a:r>
              <a:rPr lang="en-US" dirty="0" smtClean="0">
                <a:sym typeface="Wingdings"/>
              </a:rPr>
              <a:t> Continues in 5-6</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19</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we sin – we die…</a:t>
            </a:r>
          </a:p>
          <a:p>
            <a:r>
              <a:rPr lang="en-US" dirty="0" smtClean="0"/>
              <a:t>ARE then dead IN Sin</a:t>
            </a:r>
          </a:p>
          <a:p>
            <a:r>
              <a:rPr lang="en-US" dirty="0" smtClean="0"/>
              <a:t>Separated FROM God…</a:t>
            </a:r>
          </a:p>
          <a:p>
            <a:endParaRPr lang="en-US" dirty="0" smtClean="0"/>
          </a:p>
          <a:p>
            <a:r>
              <a:rPr lang="en-US" dirty="0" smtClean="0"/>
              <a:t>BUT such</a:t>
            </a:r>
            <a:r>
              <a:rPr lang="en-US" baseline="0" dirty="0" smtClean="0"/>
              <a:t> sin also changed our mind, our actions…  Rom. 1:21-23</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dirty="0" smtClean="0"/>
              <a:t>	</a:t>
            </a:r>
            <a:r>
              <a:rPr lang="en-US" sz="1200" b="1" dirty="0" smtClean="0"/>
              <a:t>5 	For if we have been united with him in a death like his, we shall certainly be united with him in a resurrection like his. </a:t>
            </a:r>
          </a:p>
          <a:p>
            <a:pPr rtl="0"/>
            <a:r>
              <a:rPr lang="en-US" sz="1200" dirty="0" smtClean="0"/>
              <a:t>	</a:t>
            </a:r>
            <a:r>
              <a:rPr lang="en-US" sz="1200" b="1" dirty="0" smtClean="0"/>
              <a:t>6 	We know that our old self was crucified with him in order that the body of sin might be brought to nothing, so that we would no longer be enslaved to sin.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	</a:t>
            </a:r>
            <a:r>
              <a:rPr lang="en-US" sz="1200" b="1" dirty="0" smtClean="0"/>
              <a:t>7 	For one who has died has been set free from sin. </a:t>
            </a:r>
          </a:p>
          <a:p>
            <a:endParaRPr lang="en-US" sz="1200" b="1" dirty="0" smtClean="0"/>
          </a:p>
          <a:p>
            <a:r>
              <a:rPr lang="en-US" sz="1200" b="1" dirty="0" smtClean="0">
                <a:sym typeface="Wingdings"/>
              </a:rPr>
              <a:t> vs. 8</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	</a:t>
            </a:r>
            <a:r>
              <a:rPr lang="en-US" sz="1200" b="1" dirty="0" smtClean="0"/>
              <a:t>8 	Now if we have died with Christ, we believe that we will also live with him. </a:t>
            </a:r>
          </a:p>
          <a:p>
            <a:endParaRPr lang="en-US" sz="1200" b="1" dirty="0" smtClean="0"/>
          </a:p>
          <a:p>
            <a:r>
              <a:rPr lang="en-US" sz="1200" b="1" dirty="0" smtClean="0">
                <a:sym typeface="Wingdings"/>
              </a:rPr>
              <a:t> vs. 9-10</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dirty="0" smtClean="0"/>
              <a:t>	</a:t>
            </a:r>
            <a:r>
              <a:rPr lang="en-US" sz="1200" b="1" dirty="0" smtClean="0"/>
              <a:t>9 	We know that Christ, being raised from the dead, will never die again; death no longer has dominion over him. </a:t>
            </a:r>
          </a:p>
          <a:p>
            <a:pPr rtl="0"/>
            <a:r>
              <a:rPr lang="en-US" sz="1200" dirty="0" smtClean="0"/>
              <a:t>	</a:t>
            </a:r>
            <a:r>
              <a:rPr lang="en-US" sz="1200" b="1" dirty="0" smtClean="0"/>
              <a:t>10 	For the death he died he died to sin, once for all, but the life he lives he lives to God. </a:t>
            </a:r>
          </a:p>
          <a:p>
            <a:endParaRPr lang="en-US" dirty="0" smtClean="0"/>
          </a:p>
          <a:p>
            <a:r>
              <a:rPr lang="en-US" dirty="0" smtClean="0">
                <a:sym typeface="Wingdings"/>
              </a:rPr>
              <a:t> Look at again!...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dirty="0" smtClean="0">
                <a:solidFill>
                  <a:srgbClr val="FFFF00"/>
                </a:solidFill>
              </a:rPr>
              <a:t>HE</a:t>
            </a:r>
            <a:r>
              <a:rPr lang="en-US" sz="1200" dirty="0" smtClean="0"/>
              <a:t> died to sin once for all</a:t>
            </a:r>
          </a:p>
          <a:p>
            <a:pPr algn="l"/>
            <a:r>
              <a:rPr lang="en-US" sz="1200" i="1" dirty="0" smtClean="0">
                <a:solidFill>
                  <a:srgbClr val="FFFF00"/>
                </a:solidFill>
              </a:rPr>
              <a:t>We are buried </a:t>
            </a:r>
          </a:p>
          <a:p>
            <a:pPr algn="l"/>
            <a:r>
              <a:rPr lang="en-US" sz="1200" i="1" dirty="0" smtClean="0">
                <a:solidFill>
                  <a:srgbClr val="FFFF00"/>
                </a:solidFill>
              </a:rPr>
              <a:t>With Christ</a:t>
            </a:r>
          </a:p>
          <a:p>
            <a:pPr algn="l"/>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dirty="0" smtClean="0">
                <a:solidFill>
                  <a:srgbClr val="FFFF00"/>
                </a:solidFill>
              </a:rPr>
              <a:t>HE</a:t>
            </a:r>
            <a:r>
              <a:rPr lang="en-US" sz="1200" dirty="0" smtClean="0"/>
              <a:t> died to sin once for all</a:t>
            </a:r>
          </a:p>
          <a:p>
            <a:pPr algn="l"/>
            <a:r>
              <a:rPr lang="en-US" sz="1200" i="1" dirty="0" smtClean="0">
                <a:solidFill>
                  <a:srgbClr val="FFFF00"/>
                </a:solidFill>
              </a:rPr>
              <a:t>We are baptized </a:t>
            </a:r>
          </a:p>
          <a:p>
            <a:pPr algn="l"/>
            <a:r>
              <a:rPr lang="en-US" sz="1200" i="1" dirty="0" smtClean="0">
                <a:solidFill>
                  <a:srgbClr val="FFFF00"/>
                </a:solidFill>
              </a:rPr>
              <a:t>into His death</a:t>
            </a:r>
          </a:p>
          <a:p>
            <a:pPr algn="l"/>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dirty="0" smtClean="0">
                <a:solidFill>
                  <a:srgbClr val="FFFF00"/>
                </a:solidFill>
              </a:rPr>
              <a:t>HE</a:t>
            </a:r>
            <a:r>
              <a:rPr lang="en-US" sz="1200" dirty="0" smtClean="0"/>
              <a:t> died to sin once for all</a:t>
            </a:r>
          </a:p>
          <a:p>
            <a:pPr algn="l"/>
            <a:r>
              <a:rPr lang="en-US" sz="1200" i="1" dirty="0" smtClean="0">
                <a:solidFill>
                  <a:srgbClr val="FFFF00"/>
                </a:solidFill>
              </a:rPr>
              <a:t>We are united </a:t>
            </a:r>
          </a:p>
          <a:p>
            <a:pPr algn="l"/>
            <a:r>
              <a:rPr lang="en-US" sz="1200" i="1" dirty="0" smtClean="0">
                <a:solidFill>
                  <a:srgbClr val="FFFF00"/>
                </a:solidFill>
              </a:rPr>
              <a:t>in a death like his…</a:t>
            </a:r>
          </a:p>
          <a:p>
            <a:pPr algn="l"/>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rgbClr val="FFFF00"/>
                </a:solidFill>
              </a:rPr>
              <a:t>WE are to have </a:t>
            </a:r>
            <a:r>
              <a:rPr lang="en-US" sz="1200" dirty="0" smtClean="0"/>
              <a:t>died to sin once for all</a:t>
            </a:r>
          </a:p>
          <a:p>
            <a:r>
              <a:rPr lang="en-US" sz="1200" dirty="0" smtClean="0"/>
              <a:t>This all encompassed in our being baptized into Christ – we buried into death</a:t>
            </a:r>
            <a:r>
              <a:rPr lang="en-US" sz="1200" baseline="0" dirty="0" smtClean="0"/>
              <a:t> – united in His death – died with Christ – crucified self…</a:t>
            </a:r>
          </a:p>
          <a:p>
            <a:endParaRPr lang="en-US" sz="1200" baseline="0" dirty="0" smtClean="0"/>
          </a:p>
          <a:p>
            <a:r>
              <a:rPr lang="en-US" sz="1200" baseline="0" dirty="0" smtClean="0">
                <a:sym typeface="Wingdings"/>
              </a:rPr>
              <a:t> Paul then draws three conclusions – vs. 11-13</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Paul's makes three specific applications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11 – </a:t>
            </a:r>
            <a:r>
              <a:rPr lang="en-US" sz="1200" b="1" dirty="0" smtClean="0"/>
              <a:t>So you also must consider yourselves dead to sin and alive to God in Christ Jesus. </a:t>
            </a:r>
          </a:p>
          <a:p>
            <a:endParaRPr lang="en-US" sz="1200" b="1" kern="1200" dirty="0" smtClean="0">
              <a:solidFill>
                <a:schemeClr val="tx1"/>
              </a:solidFill>
              <a:effectLst/>
              <a:latin typeface="+mn-lt"/>
              <a:ea typeface="+mn-ea"/>
              <a:cs typeface="+mn-cs"/>
            </a:endParaRPr>
          </a:p>
          <a:p>
            <a:pPr marL="171450" indent="-171450">
              <a:buFont typeface="Wingdings" charset="0"/>
              <a:buChar char="à"/>
            </a:pPr>
            <a:r>
              <a:rPr lang="en-US" sz="1200" kern="1200" dirty="0" smtClean="0">
                <a:solidFill>
                  <a:schemeClr val="tx1"/>
                </a:solidFill>
                <a:effectLst/>
                <a:latin typeface="+mn-lt"/>
                <a:ea typeface="+mn-ea"/>
                <a:cs typeface="+mn-cs"/>
              </a:rPr>
              <a:t>12 – LET NOT Sin therefore 'reign' …  </a:t>
            </a:r>
          </a:p>
          <a:p>
            <a:pPr marL="171450" indent="-171450">
              <a:buFont typeface="Wingdings" charset="0"/>
              <a:buChar char="à"/>
            </a:pPr>
            <a:endParaRPr lang="en-US" sz="1200" kern="1200" dirty="0" smtClean="0">
              <a:solidFill>
                <a:schemeClr val="tx1"/>
              </a:solidFill>
              <a:effectLst/>
              <a:latin typeface="+mn-lt"/>
              <a:ea typeface="+mn-ea"/>
              <a:cs typeface="+mn-cs"/>
            </a:endParaRPr>
          </a:p>
          <a:p>
            <a:pPr marL="171450" indent="-171450">
              <a:buFont typeface="Wingdings" charset="0"/>
              <a:buChar char="à"/>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13 – DO NOT present your … but present yourself unto God</a:t>
            </a:r>
          </a:p>
          <a:p>
            <a:pPr rtl="0"/>
            <a:r>
              <a:rPr lang="en-US" sz="1200" dirty="0" smtClean="0"/>
              <a:t>	</a:t>
            </a:r>
            <a:r>
              <a:rPr lang="en-US" sz="1200" b="1" dirty="0" smtClean="0"/>
              <a:t>11 	So you also must consider yourselves dead to sin and alive to God in Christ Jesus. </a:t>
            </a:r>
          </a:p>
          <a:p>
            <a:pPr rtl="0"/>
            <a:r>
              <a:rPr lang="en-US" sz="1200" dirty="0" smtClean="0"/>
              <a:t>	</a:t>
            </a:r>
            <a:r>
              <a:rPr lang="en-US" sz="1200" b="1" dirty="0" smtClean="0"/>
              <a:t>12 	Let not sin therefore reign in your mortal body, to make you obey its passions. </a:t>
            </a:r>
          </a:p>
          <a:p>
            <a:pPr rtl="0"/>
            <a:r>
              <a:rPr lang="en-US" sz="1200" dirty="0" smtClean="0"/>
              <a:t>	</a:t>
            </a:r>
            <a:r>
              <a:rPr lang="en-US" sz="1200" b="1" dirty="0" smtClean="0"/>
              <a:t>13 	Do not present your members to sin as instruments for unrighteousness, but present yourselves to God as those who have been brought from death to life, and your members to God as instruments for righteousness.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Paul's makes three specific applications</a:t>
            </a:r>
            <a:endParaRPr lang="en-US" sz="1200" kern="1200" dirty="0" smtClean="0">
              <a:solidFill>
                <a:schemeClr val="tx1"/>
              </a:solidFill>
              <a:effectLst/>
              <a:latin typeface="+mn-lt"/>
              <a:ea typeface="+mn-ea"/>
              <a:cs typeface="+mn-cs"/>
            </a:endParaRPr>
          </a:p>
          <a:p>
            <a:pPr rtl="0"/>
            <a:r>
              <a:rPr lang="en-US" sz="1200" dirty="0" smtClean="0"/>
              <a:t>	</a:t>
            </a:r>
            <a:r>
              <a:rPr lang="en-US" sz="1200" b="0" dirty="0" smtClean="0"/>
              <a:t>12 	Let not sin therefore reign in your mortal body, to make you obey its passions. </a:t>
            </a:r>
          </a:p>
          <a:p>
            <a:pPr rtl="0"/>
            <a:endParaRPr lang="en-US" sz="1200" b="0" dirty="0" smtClean="0"/>
          </a:p>
          <a:p>
            <a:pPr marL="171450" indent="-171450" rtl="0">
              <a:buFont typeface="Wingdings" charset="0"/>
              <a:buChar char="à"/>
            </a:pPr>
            <a:r>
              <a:rPr lang="en-US" sz="1200" b="0" dirty="0" smtClean="0"/>
              <a:t>13 	Do not present your members to sin as instruments for unrighteousness, but present yourselves to God as those who have been brought from death to life, and your members to God as instruments for righteousness. </a:t>
            </a:r>
          </a:p>
          <a:p>
            <a:pPr marL="171450" indent="-171450" rtl="0">
              <a:buFont typeface="Wingdings" charset="0"/>
              <a:buChar char="à"/>
            </a:pPr>
            <a:endParaRPr lang="en-US" sz="1200" b="0" dirty="0" smtClean="0"/>
          </a:p>
          <a:p>
            <a:pPr marL="171450" indent="-171450" rtl="0">
              <a:buFont typeface="Wingdings" charset="0"/>
              <a:buChar char="à"/>
            </a:pPr>
            <a:endParaRPr lang="en-US" sz="1200" b="0" dirty="0" smtClean="0"/>
          </a:p>
          <a:p>
            <a:r>
              <a:rPr lang="en-US" sz="1200" kern="1200" dirty="0" smtClean="0">
                <a:solidFill>
                  <a:schemeClr val="tx1"/>
                </a:solidFill>
                <a:effectLst/>
                <a:latin typeface="+mn-lt"/>
                <a:ea typeface="+mn-ea"/>
                <a:cs typeface="+mn-cs"/>
              </a:rPr>
              <a:t>11 – CONSIDER yourself dead to sin</a:t>
            </a:r>
          </a:p>
          <a:p>
            <a:r>
              <a:rPr lang="en-US" sz="1200" kern="1200" dirty="0" smtClean="0">
                <a:solidFill>
                  <a:schemeClr val="tx1"/>
                </a:solidFill>
                <a:effectLst/>
                <a:latin typeface="+mn-lt"/>
                <a:ea typeface="+mn-ea"/>
                <a:cs typeface="+mn-cs"/>
              </a:rPr>
              <a:t>12 – LET NOT Sin therefore 'reign' …  </a:t>
            </a:r>
          </a:p>
          <a:p>
            <a:r>
              <a:rPr lang="en-US" sz="1200" kern="1200" dirty="0" smtClean="0">
                <a:solidFill>
                  <a:schemeClr val="tx1"/>
                </a:solidFill>
                <a:effectLst/>
                <a:latin typeface="+mn-lt"/>
                <a:ea typeface="+mn-ea"/>
                <a:cs typeface="+mn-cs"/>
              </a:rPr>
              <a:t>13 – DO NOT present your … but present yourself unto God</a:t>
            </a:r>
          </a:p>
          <a:p>
            <a:pPr rtl="0"/>
            <a:r>
              <a:rPr lang="en-US" sz="1200" dirty="0" smtClean="0"/>
              <a:t>	</a:t>
            </a:r>
            <a:r>
              <a:rPr lang="en-US" sz="1200" b="1" dirty="0" smtClean="0"/>
              <a:t>11 	So you also must consider yourselves dead to sin and alive to God in Christ Jesus.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29</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sng" kern="1200" dirty="0" smtClean="0">
                <a:solidFill>
                  <a:schemeClr val="tx1"/>
                </a:solidFill>
                <a:effectLst/>
                <a:latin typeface="+mn-lt"/>
                <a:ea typeface="+mn-ea"/>
                <a:cs typeface="+mn-cs"/>
              </a:rPr>
              <a:t>It also corrupts our mind / spirit -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Notice the progress in Rom. 1:21-23</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Also ( Eph. 4:17-19</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Ro 8:7–8</a:t>
            </a:r>
          </a:p>
          <a:p>
            <a:r>
              <a:rPr lang="en-US" sz="1200" kern="1200" baseline="30000" dirty="0" smtClean="0">
                <a:solidFill>
                  <a:schemeClr val="tx1"/>
                </a:solidFill>
                <a:effectLst/>
                <a:latin typeface="+mn-lt"/>
                <a:ea typeface="+mn-ea"/>
                <a:cs typeface="+mn-cs"/>
              </a:rPr>
              <a:t>7</a:t>
            </a:r>
            <a:r>
              <a:rPr lang="en-US" sz="1200" kern="1200" dirty="0" smtClean="0">
                <a:solidFill>
                  <a:schemeClr val="tx1"/>
                </a:solidFill>
                <a:effectLst/>
                <a:latin typeface="+mn-lt"/>
                <a:ea typeface="+mn-ea"/>
                <a:cs typeface="+mn-cs"/>
              </a:rPr>
              <a:t>For the mind that is set on the flesh is hostile to God, for it does not submit to God’s law; indeed, it cannot. </a:t>
            </a:r>
          </a:p>
          <a:p>
            <a:r>
              <a:rPr lang="en-US" sz="1200" kern="1200" baseline="30000" dirty="0" smtClean="0">
                <a:solidFill>
                  <a:schemeClr val="tx1"/>
                </a:solidFill>
                <a:effectLst/>
                <a:latin typeface="+mn-lt"/>
                <a:ea typeface="+mn-ea"/>
                <a:cs typeface="+mn-cs"/>
              </a:rPr>
              <a:t>8</a:t>
            </a:r>
            <a:r>
              <a:rPr lang="en-US" sz="1200" kern="1200" dirty="0" smtClean="0">
                <a:solidFill>
                  <a:schemeClr val="tx1"/>
                </a:solidFill>
                <a:effectLst/>
                <a:latin typeface="+mn-lt"/>
                <a:ea typeface="+mn-ea"/>
                <a:cs typeface="+mn-cs"/>
              </a:rPr>
              <a:t>Those who are in the flesh cannot please God.</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Paul's makes three specific applications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11 – CONSIDER yourself dead to sin</a:t>
            </a:r>
          </a:p>
          <a:p>
            <a:r>
              <a:rPr lang="en-US" sz="1200" kern="1200" dirty="0" smtClean="0">
                <a:solidFill>
                  <a:schemeClr val="tx1"/>
                </a:solidFill>
                <a:effectLst/>
                <a:latin typeface="+mn-lt"/>
                <a:ea typeface="+mn-ea"/>
                <a:cs typeface="+mn-cs"/>
              </a:rPr>
              <a:t>12 – LET NOT Sin therefore 'reign' …  </a:t>
            </a:r>
          </a:p>
          <a:p>
            <a:r>
              <a:rPr lang="en-US" sz="1200" kern="1200" dirty="0" smtClean="0">
                <a:solidFill>
                  <a:schemeClr val="tx1"/>
                </a:solidFill>
                <a:effectLst/>
                <a:latin typeface="+mn-lt"/>
                <a:ea typeface="+mn-ea"/>
                <a:cs typeface="+mn-cs"/>
              </a:rPr>
              <a:t>13 – DO NOT present your body … but present yourself unto God</a:t>
            </a:r>
          </a:p>
          <a:p>
            <a:r>
              <a:rPr lang="en-US" sz="1200" dirty="0" smtClean="0"/>
              <a:t>Do not present your members to sin as instruments for unrighteousness, but present yourselves to God as those who have been brought from death to life, and your members to God as instruments for righteousness.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Paul's makes three specific applications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11 – CONSIDER yourself dead to sin</a:t>
            </a:r>
          </a:p>
          <a:p>
            <a:r>
              <a:rPr lang="en-US" sz="1200" kern="1200" dirty="0" smtClean="0">
                <a:solidFill>
                  <a:schemeClr val="tx1"/>
                </a:solidFill>
                <a:effectLst/>
                <a:latin typeface="+mn-lt"/>
                <a:ea typeface="+mn-ea"/>
                <a:cs typeface="+mn-cs"/>
              </a:rPr>
              <a:t>12 – LET NOT Sin therefore 'reign' …  </a:t>
            </a:r>
          </a:p>
          <a:p>
            <a:r>
              <a:rPr lang="en-US" sz="1200" kern="1200" dirty="0" smtClean="0">
                <a:solidFill>
                  <a:schemeClr val="tx1"/>
                </a:solidFill>
                <a:effectLst/>
                <a:latin typeface="+mn-lt"/>
                <a:ea typeface="+mn-ea"/>
                <a:cs typeface="+mn-cs"/>
              </a:rPr>
              <a:t>13 – DO NOT present your body … but present yourself unto God</a:t>
            </a:r>
          </a:p>
          <a:p>
            <a:r>
              <a:rPr lang="en-US" sz="1200" dirty="0" smtClean="0"/>
              <a:t>Do not present your members to sin as instruments for unrighteousness, but present yourselves to God as those who have been brought from death to life, and your members to God as instruments for righteousness.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sng" kern="1200" dirty="0" smtClean="0">
                <a:solidFill>
                  <a:schemeClr val="tx1"/>
                </a:solidFill>
                <a:effectLst/>
                <a:latin typeface="+mn-lt"/>
                <a:ea typeface="+mn-ea"/>
                <a:cs typeface="+mn-cs"/>
              </a:rPr>
              <a:t>It also corrupts our mind / spirit -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Notice the progress in Rom. 1:</a:t>
            </a:r>
          </a:p>
          <a:p>
            <a:pPr rtl="0"/>
            <a:r>
              <a:rPr lang="en-US" sz="1200" kern="1200" dirty="0" smtClean="0">
                <a:solidFill>
                  <a:schemeClr val="tx1"/>
                </a:solidFill>
                <a:effectLst/>
                <a:latin typeface="+mn-lt"/>
                <a:ea typeface="+mn-ea"/>
                <a:cs typeface="+mn-cs"/>
              </a:rPr>
              <a:t> </a:t>
            </a:r>
            <a:r>
              <a:rPr lang="en-US" sz="1200" dirty="0" smtClean="0"/>
              <a:t>	</a:t>
            </a:r>
            <a:r>
              <a:rPr lang="en-US" sz="1200" b="1" dirty="0" smtClean="0"/>
              <a:t>21 	For although they knew God, they did not honor him as God or give thanks to him, but they became futile in their thinking, and their foolish hearts were darkened. </a:t>
            </a:r>
          </a:p>
          <a:p>
            <a:pPr rtl="0"/>
            <a:r>
              <a:rPr lang="en-US" sz="1200" dirty="0" smtClean="0"/>
              <a:t>	</a:t>
            </a:r>
            <a:r>
              <a:rPr lang="en-US" sz="1200" b="1" dirty="0" smtClean="0"/>
              <a:t>22 	Claiming to be wise, they became fools, </a:t>
            </a:r>
          </a:p>
          <a:p>
            <a:pPr rtl="0"/>
            <a:r>
              <a:rPr lang="en-US" sz="1200" dirty="0" smtClean="0"/>
              <a:t>	</a:t>
            </a:r>
            <a:r>
              <a:rPr lang="en-US" sz="1200" b="1" dirty="0" smtClean="0"/>
              <a:t>23 	and exchanged the glory of the immortal God for images resembling mortal man and birds and animals and creeping things.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Eph. 4:17-19</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Ro 8:7–8</a:t>
            </a:r>
          </a:p>
          <a:p>
            <a:r>
              <a:rPr lang="en-US" sz="1200" kern="1200" baseline="30000" dirty="0" smtClean="0">
                <a:solidFill>
                  <a:schemeClr val="tx1"/>
                </a:solidFill>
                <a:effectLst/>
                <a:latin typeface="+mn-lt"/>
                <a:ea typeface="+mn-ea"/>
                <a:cs typeface="+mn-cs"/>
              </a:rPr>
              <a:t>7</a:t>
            </a:r>
            <a:r>
              <a:rPr lang="en-US" sz="1200" kern="1200" dirty="0" smtClean="0">
                <a:solidFill>
                  <a:schemeClr val="tx1"/>
                </a:solidFill>
                <a:effectLst/>
                <a:latin typeface="+mn-lt"/>
                <a:ea typeface="+mn-ea"/>
                <a:cs typeface="+mn-cs"/>
              </a:rPr>
              <a:t>For the mind that is set on the flesh is hostile to God, for it does not submit to God’s law; indeed, it cannot. </a:t>
            </a:r>
          </a:p>
          <a:p>
            <a:r>
              <a:rPr lang="en-US" sz="1200" kern="1200" baseline="30000" dirty="0" smtClean="0">
                <a:solidFill>
                  <a:schemeClr val="tx1"/>
                </a:solidFill>
                <a:effectLst/>
                <a:latin typeface="+mn-lt"/>
                <a:ea typeface="+mn-ea"/>
                <a:cs typeface="+mn-cs"/>
              </a:rPr>
              <a:t>8</a:t>
            </a:r>
            <a:r>
              <a:rPr lang="en-US" sz="1200" kern="1200" dirty="0" smtClean="0">
                <a:solidFill>
                  <a:schemeClr val="tx1"/>
                </a:solidFill>
                <a:effectLst/>
                <a:latin typeface="+mn-lt"/>
                <a:ea typeface="+mn-ea"/>
                <a:cs typeface="+mn-cs"/>
              </a:rPr>
              <a:t>Those who are in the flesh cannot please God.</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sng" kern="1200" dirty="0" smtClean="0">
                <a:solidFill>
                  <a:schemeClr val="tx1"/>
                </a:solidFill>
                <a:effectLst/>
                <a:latin typeface="+mn-lt"/>
                <a:ea typeface="+mn-ea"/>
                <a:cs typeface="+mn-cs"/>
              </a:rPr>
              <a:t>It also corrupts our mind / spirit –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Eph. 4:17-19</a:t>
            </a:r>
          </a:p>
          <a:p>
            <a:pPr rtl="0"/>
            <a:r>
              <a:rPr lang="en-US" sz="1200" kern="1200" dirty="0" smtClean="0">
                <a:solidFill>
                  <a:schemeClr val="tx1"/>
                </a:solidFill>
                <a:effectLst/>
                <a:latin typeface="+mn-lt"/>
                <a:ea typeface="+mn-ea"/>
                <a:cs typeface="+mn-cs"/>
              </a:rPr>
              <a:t> </a:t>
            </a:r>
            <a:r>
              <a:rPr lang="en-US" sz="1200" dirty="0" smtClean="0"/>
              <a:t>	</a:t>
            </a:r>
            <a:r>
              <a:rPr lang="en-US" sz="1200" b="1" dirty="0" smtClean="0"/>
              <a:t>17 	Now this I say and testify in the Lord, that you must no longer walk as the Gentiles do, in the futility of their minds. </a:t>
            </a:r>
          </a:p>
          <a:p>
            <a:pPr rtl="0"/>
            <a:r>
              <a:rPr lang="en-US" sz="1200" dirty="0" smtClean="0"/>
              <a:t>	</a:t>
            </a:r>
            <a:r>
              <a:rPr lang="en-US" sz="1200" b="1" dirty="0" smtClean="0"/>
              <a:t>18 	They are darkened in their understanding, alienated from the life of God because of the ignorance that is in them, due to their hardness of heart. </a:t>
            </a:r>
          </a:p>
          <a:p>
            <a:pPr rtl="0"/>
            <a:r>
              <a:rPr lang="en-US" sz="1200" dirty="0" smtClean="0"/>
              <a:t>	</a:t>
            </a:r>
            <a:r>
              <a:rPr lang="en-US" sz="1200" b="1" dirty="0" smtClean="0"/>
              <a:t>19 	They have become callous and have given themselves up to sensuality, greedy to practice every kind of impurity.</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Ro 8:7–8</a:t>
            </a:r>
          </a:p>
          <a:p>
            <a:r>
              <a:rPr lang="en-US" sz="1200" kern="1200" baseline="30000" dirty="0" smtClean="0">
                <a:solidFill>
                  <a:schemeClr val="tx1"/>
                </a:solidFill>
                <a:effectLst/>
                <a:latin typeface="+mn-lt"/>
                <a:ea typeface="+mn-ea"/>
                <a:cs typeface="+mn-cs"/>
              </a:rPr>
              <a:t>7</a:t>
            </a:r>
            <a:r>
              <a:rPr lang="en-US" sz="1200" kern="1200" dirty="0" smtClean="0">
                <a:solidFill>
                  <a:schemeClr val="tx1"/>
                </a:solidFill>
                <a:effectLst/>
                <a:latin typeface="+mn-lt"/>
                <a:ea typeface="+mn-ea"/>
                <a:cs typeface="+mn-cs"/>
              </a:rPr>
              <a:t>For the mind that is set on the flesh is hostile to God, for it does not submit to God’s law; indeed, it cannot. </a:t>
            </a:r>
          </a:p>
          <a:p>
            <a:r>
              <a:rPr lang="en-US" sz="1200" kern="1200" baseline="30000" dirty="0" smtClean="0">
                <a:solidFill>
                  <a:schemeClr val="tx1"/>
                </a:solidFill>
                <a:effectLst/>
                <a:latin typeface="+mn-lt"/>
                <a:ea typeface="+mn-ea"/>
                <a:cs typeface="+mn-cs"/>
              </a:rPr>
              <a:t>8</a:t>
            </a:r>
            <a:r>
              <a:rPr lang="en-US" sz="1200" kern="1200" dirty="0" smtClean="0">
                <a:solidFill>
                  <a:schemeClr val="tx1"/>
                </a:solidFill>
                <a:effectLst/>
                <a:latin typeface="+mn-lt"/>
                <a:ea typeface="+mn-ea"/>
                <a:cs typeface="+mn-cs"/>
              </a:rPr>
              <a:t>Those who are in the flesh cannot please God.</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OLD MAN MUST DIE.. </a:t>
            </a:r>
          </a:p>
          <a:p>
            <a:r>
              <a:rPr lang="en-US" sz="1200" kern="1200" dirty="0" smtClean="0">
                <a:solidFill>
                  <a:schemeClr val="tx1"/>
                </a:solidFill>
                <a:effectLst/>
                <a:latin typeface="+mn-lt"/>
                <a:ea typeface="+mn-ea"/>
                <a:cs typeface="+mn-cs"/>
              </a:rPr>
              <a:t>BUT – Romans 6:17-19</a:t>
            </a:r>
          </a:p>
          <a:p>
            <a:pPr rtl="0"/>
            <a:r>
              <a:rPr lang="en-US" sz="1200" b="1" dirty="0" smtClean="0"/>
              <a:t>7 	But thanks be to God, that you who were once slaves of sin have become obedient from the heart to the standard of teaching to which you were committed, </a:t>
            </a:r>
          </a:p>
          <a:p>
            <a:pPr rtl="0"/>
            <a:r>
              <a:rPr lang="en-US" sz="1200" dirty="0" smtClean="0"/>
              <a:t>	</a:t>
            </a:r>
            <a:r>
              <a:rPr lang="en-US" sz="1200" b="1" dirty="0" smtClean="0"/>
              <a:t>18 	and, having been set free from sin, have become slaves of righteousness. </a:t>
            </a:r>
          </a:p>
          <a:p>
            <a:pPr rtl="0"/>
            <a:r>
              <a:rPr lang="en-US" sz="1200" dirty="0" smtClean="0"/>
              <a:t>	</a:t>
            </a:r>
            <a:r>
              <a:rPr lang="en-US" sz="1200" b="1" dirty="0" smtClean="0"/>
              <a:t>19 	I am speaking in human terms, because of your natural limitations. For just as you once presented your members as slaves to impurity and to lawlessness leading to more lawlessness, so now present your members as slaves to righteousness leading to sanctification.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effectLst/>
                <a:latin typeface="+mn-lt"/>
                <a:ea typeface="+mn-ea"/>
                <a:cs typeface="+mn-cs"/>
              </a:rPr>
              <a:t>Ga</a:t>
            </a:r>
            <a:r>
              <a:rPr lang="en-US" sz="1200" kern="1200" dirty="0" smtClean="0">
                <a:solidFill>
                  <a:schemeClr val="tx1"/>
                </a:solidFill>
                <a:effectLst/>
                <a:latin typeface="+mn-lt"/>
                <a:ea typeface="+mn-ea"/>
                <a:cs typeface="+mn-cs"/>
              </a:rPr>
              <a:t> 2:20</a:t>
            </a:r>
          </a:p>
          <a:p>
            <a:r>
              <a:rPr lang="en-US" sz="1200" kern="1200" baseline="30000" dirty="0" smtClean="0">
                <a:solidFill>
                  <a:schemeClr val="tx1"/>
                </a:solidFill>
                <a:effectLst/>
                <a:latin typeface="+mn-lt"/>
                <a:ea typeface="+mn-ea"/>
                <a:cs typeface="+mn-cs"/>
              </a:rPr>
              <a:t>20</a:t>
            </a:r>
            <a:r>
              <a:rPr lang="en-US" sz="1200" kern="1200" dirty="0" smtClean="0">
                <a:solidFill>
                  <a:schemeClr val="tx1"/>
                </a:solidFill>
                <a:effectLst/>
                <a:latin typeface="+mn-lt"/>
                <a:ea typeface="+mn-ea"/>
                <a:cs typeface="+mn-cs"/>
              </a:rPr>
              <a:t>I have been crucified with Christ. It is no longer I who live, but Christ who lives in me. And the life I now live in the flesh I live by faith in the Son of God, who loved me and gave himself for me.</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effectLst/>
                <a:latin typeface="+mn-lt"/>
                <a:ea typeface="+mn-ea"/>
                <a:cs typeface="+mn-cs"/>
              </a:rPr>
              <a:t>Ga</a:t>
            </a:r>
            <a:r>
              <a:rPr lang="en-US" sz="1200" kern="1200" dirty="0" smtClean="0">
                <a:solidFill>
                  <a:schemeClr val="tx1"/>
                </a:solidFill>
                <a:effectLst/>
                <a:latin typeface="+mn-lt"/>
                <a:ea typeface="+mn-ea"/>
                <a:cs typeface="+mn-cs"/>
              </a:rPr>
              <a:t> 5:24</a:t>
            </a:r>
          </a:p>
          <a:p>
            <a:r>
              <a:rPr lang="en-US" sz="1200" kern="1200" baseline="30000" dirty="0" smtClean="0">
                <a:solidFill>
                  <a:schemeClr val="tx1"/>
                </a:solidFill>
                <a:effectLst/>
                <a:latin typeface="+mn-lt"/>
                <a:ea typeface="+mn-ea"/>
                <a:cs typeface="+mn-cs"/>
              </a:rPr>
              <a:t>24</a:t>
            </a:r>
            <a:r>
              <a:rPr lang="en-US" sz="1200" kern="1200" dirty="0" smtClean="0">
                <a:solidFill>
                  <a:schemeClr val="tx1"/>
                </a:solidFill>
                <a:effectLst/>
                <a:latin typeface="+mn-lt"/>
                <a:ea typeface="+mn-ea"/>
                <a:cs typeface="+mn-cs"/>
              </a:rPr>
              <a:t>And those who belong to Christ Jesus have crucified the flesh with its passions and desires.</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effectLst/>
                <a:latin typeface="+mn-lt"/>
                <a:ea typeface="+mn-ea"/>
                <a:cs typeface="+mn-cs"/>
              </a:rPr>
              <a:t>Ga</a:t>
            </a:r>
            <a:r>
              <a:rPr lang="en-US" sz="1200" kern="1200" dirty="0" smtClean="0">
                <a:solidFill>
                  <a:schemeClr val="tx1"/>
                </a:solidFill>
                <a:effectLst/>
                <a:latin typeface="+mn-lt"/>
                <a:ea typeface="+mn-ea"/>
                <a:cs typeface="+mn-cs"/>
              </a:rPr>
              <a:t> 6:14</a:t>
            </a:r>
          </a:p>
          <a:p>
            <a:r>
              <a:rPr lang="en-US" sz="1200" kern="1200" baseline="30000" dirty="0" smtClean="0">
                <a:solidFill>
                  <a:schemeClr val="tx1"/>
                </a:solidFill>
                <a:effectLst/>
                <a:latin typeface="+mn-lt"/>
                <a:ea typeface="+mn-ea"/>
                <a:cs typeface="+mn-cs"/>
              </a:rPr>
              <a:t>14</a:t>
            </a:r>
            <a:r>
              <a:rPr lang="en-US" sz="1200" kern="1200" dirty="0" smtClean="0">
                <a:solidFill>
                  <a:schemeClr val="tx1"/>
                </a:solidFill>
                <a:effectLst/>
                <a:latin typeface="+mn-lt"/>
                <a:ea typeface="+mn-ea"/>
                <a:cs typeface="+mn-cs"/>
              </a:rPr>
              <a:t>But far be it from me to boast except in the cross of our Lord Jesus Christ, by which the world has been crucified to me, and I to the world.</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6/28/15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6/28/15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6/28/15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6/28/15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6/28/15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6/28/15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6/28/15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6/28/15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1897491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203809" y="0"/>
            <a:ext cx="8810849" cy="6711001"/>
          </a:xfrm>
        </p:spPr>
        <p:txBody>
          <a:bodyPr/>
          <a:lstStyle/>
          <a:p>
            <a:r>
              <a:rPr lang="en-US" baseline="30000" dirty="0" smtClean="0"/>
              <a:t>15 </a:t>
            </a:r>
            <a:r>
              <a:rPr lang="en-US" dirty="0" smtClean="0"/>
              <a:t>and </a:t>
            </a:r>
            <a:r>
              <a:rPr lang="en-US" dirty="0"/>
              <a:t>he died for all, that those who live might </a:t>
            </a:r>
            <a:r>
              <a:rPr lang="en-US" dirty="0">
                <a:solidFill>
                  <a:srgbClr val="FFFF00"/>
                </a:solidFill>
              </a:rPr>
              <a:t>no longer live for themselves </a:t>
            </a:r>
            <a:r>
              <a:rPr lang="en-US" dirty="0"/>
              <a:t>but for him who for their sake died and was raised.</a:t>
            </a:r>
            <a:br>
              <a:rPr lang="en-US" dirty="0"/>
            </a:br>
            <a:r>
              <a:rPr lang="en-US" dirty="0" smtClean="0"/>
              <a:t>2 Cor. 5:15</a:t>
            </a:r>
            <a:endParaRPr lang="en-US" dirty="0"/>
          </a:p>
        </p:txBody>
      </p:sp>
    </p:spTree>
    <p:extLst>
      <p:ext uri="{BB962C8B-B14F-4D97-AF65-F5344CB8AC3E}">
        <p14:creationId xmlns:p14="http://schemas.microsoft.com/office/powerpoint/2010/main" val="294604663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203809" y="0"/>
            <a:ext cx="8810849" cy="6711001"/>
          </a:xfrm>
        </p:spPr>
        <p:txBody>
          <a:bodyPr/>
          <a:lstStyle/>
          <a:p>
            <a:r>
              <a:rPr lang="en-US" baseline="30000" dirty="0" smtClean="0"/>
              <a:t>10 </a:t>
            </a:r>
            <a:r>
              <a:rPr lang="en-US" dirty="0" smtClean="0"/>
              <a:t>who </a:t>
            </a:r>
            <a:r>
              <a:rPr lang="en-US" dirty="0"/>
              <a:t>died for us so that whether we are awake or asleep </a:t>
            </a:r>
            <a:r>
              <a:rPr lang="en-US" dirty="0">
                <a:solidFill>
                  <a:srgbClr val="FFFF00"/>
                </a:solidFill>
              </a:rPr>
              <a:t>we might live with him</a:t>
            </a:r>
            <a:r>
              <a:rPr lang="en-US" dirty="0"/>
              <a:t>.</a:t>
            </a:r>
            <a:br>
              <a:rPr lang="en-US" dirty="0"/>
            </a:br>
            <a:r>
              <a:rPr lang="en-US" dirty="0" smtClean="0"/>
              <a:t>1Thess. 5:10</a:t>
            </a:r>
            <a:endParaRPr lang="en-US" dirty="0"/>
          </a:p>
        </p:txBody>
      </p:sp>
    </p:spTree>
    <p:extLst>
      <p:ext uri="{BB962C8B-B14F-4D97-AF65-F5344CB8AC3E}">
        <p14:creationId xmlns:p14="http://schemas.microsoft.com/office/powerpoint/2010/main" val="401219426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203809" y="0"/>
            <a:ext cx="8810849" cy="6711001"/>
          </a:xfrm>
        </p:spPr>
        <p:txBody>
          <a:bodyPr/>
          <a:lstStyle/>
          <a:p>
            <a:r>
              <a:rPr lang="en-US" baseline="30000" dirty="0" smtClean="0"/>
              <a:t>20 </a:t>
            </a:r>
            <a:r>
              <a:rPr lang="en-US" dirty="0" smtClean="0"/>
              <a:t>If </a:t>
            </a:r>
            <a:r>
              <a:rPr lang="en-US" dirty="0"/>
              <a:t>with Christ </a:t>
            </a:r>
            <a:r>
              <a:rPr lang="en-US" dirty="0">
                <a:solidFill>
                  <a:srgbClr val="FFFF00"/>
                </a:solidFill>
              </a:rPr>
              <a:t>you died to the elemental spirits of the world</a:t>
            </a:r>
            <a:r>
              <a:rPr lang="en-US" dirty="0"/>
              <a:t>, why, as if you were still alive in the world, </a:t>
            </a:r>
            <a:r>
              <a:rPr lang="en-US" dirty="0" smtClean="0"/>
              <a:t/>
            </a:r>
            <a:br>
              <a:rPr lang="en-US" dirty="0" smtClean="0"/>
            </a:br>
            <a:r>
              <a:rPr lang="en-US" dirty="0" smtClean="0"/>
              <a:t>Col. 2:20</a:t>
            </a:r>
            <a:endParaRPr lang="en-US" dirty="0"/>
          </a:p>
        </p:txBody>
      </p:sp>
    </p:spTree>
    <p:extLst>
      <p:ext uri="{BB962C8B-B14F-4D97-AF65-F5344CB8AC3E}">
        <p14:creationId xmlns:p14="http://schemas.microsoft.com/office/powerpoint/2010/main" val="401219426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203809" y="0"/>
            <a:ext cx="8810849" cy="6711001"/>
          </a:xfrm>
        </p:spPr>
        <p:txBody>
          <a:bodyPr/>
          <a:lstStyle/>
          <a:p>
            <a:r>
              <a:rPr lang="en-US" baseline="30000" dirty="0" smtClean="0"/>
              <a:t>3 </a:t>
            </a:r>
            <a:r>
              <a:rPr lang="en-US" dirty="0" smtClean="0"/>
              <a:t>For </a:t>
            </a:r>
            <a:r>
              <a:rPr lang="en-US" dirty="0">
                <a:solidFill>
                  <a:srgbClr val="FFFF00"/>
                </a:solidFill>
              </a:rPr>
              <a:t>you have died</a:t>
            </a:r>
            <a:r>
              <a:rPr lang="en-US" dirty="0"/>
              <a:t>, and your life is hidden with Christ in God. </a:t>
            </a:r>
            <a:br>
              <a:rPr lang="en-US" dirty="0"/>
            </a:br>
            <a:r>
              <a:rPr lang="en-US" dirty="0" smtClean="0"/>
              <a:t>Col. 3:3-4</a:t>
            </a:r>
            <a:endParaRPr lang="en-US" dirty="0"/>
          </a:p>
        </p:txBody>
      </p:sp>
    </p:spTree>
    <p:extLst>
      <p:ext uri="{BB962C8B-B14F-4D97-AF65-F5344CB8AC3E}">
        <p14:creationId xmlns:p14="http://schemas.microsoft.com/office/powerpoint/2010/main" val="209997320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203809" y="0"/>
            <a:ext cx="8810849" cy="6711001"/>
          </a:xfrm>
        </p:spPr>
        <p:txBody>
          <a:bodyPr/>
          <a:lstStyle/>
          <a:p>
            <a:r>
              <a:rPr lang="en-US" baseline="30000" dirty="0" smtClean="0"/>
              <a:t>11 </a:t>
            </a:r>
            <a:r>
              <a:rPr lang="en-US" dirty="0" smtClean="0"/>
              <a:t>In </a:t>
            </a:r>
            <a:r>
              <a:rPr lang="en-US" dirty="0"/>
              <a:t>him also you were circumcised with a circumcision made without hands, </a:t>
            </a:r>
            <a:r>
              <a:rPr lang="en-US" b="1" i="1" u="sng" dirty="0">
                <a:solidFill>
                  <a:srgbClr val="FFFF00"/>
                </a:solidFill>
              </a:rPr>
              <a:t>by putting off the body of the </a:t>
            </a:r>
            <a:r>
              <a:rPr lang="en-US" b="1" i="1" u="sng" dirty="0" smtClean="0">
                <a:solidFill>
                  <a:srgbClr val="FFFF00"/>
                </a:solidFill>
              </a:rPr>
              <a:t>flesh</a:t>
            </a:r>
            <a:r>
              <a:rPr lang="en-US" b="1" i="1" u="sng" dirty="0" smtClean="0"/>
              <a:t/>
            </a:r>
            <a:br>
              <a:rPr lang="en-US" b="1" i="1" u="sng" dirty="0" smtClean="0"/>
            </a:br>
            <a:r>
              <a:rPr lang="en-US" dirty="0" smtClean="0"/>
              <a:t>Col. 2:11-14</a:t>
            </a:r>
            <a:endParaRPr lang="en-US" dirty="0"/>
          </a:p>
        </p:txBody>
      </p:sp>
    </p:spTree>
    <p:extLst>
      <p:ext uri="{BB962C8B-B14F-4D97-AF65-F5344CB8AC3E}">
        <p14:creationId xmlns:p14="http://schemas.microsoft.com/office/powerpoint/2010/main" val="209997320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203809" y="0"/>
            <a:ext cx="8810849" cy="6711001"/>
          </a:xfrm>
        </p:spPr>
        <p:txBody>
          <a:bodyPr/>
          <a:lstStyle/>
          <a:p>
            <a:r>
              <a:rPr lang="en-US" sz="5400" baseline="30000" dirty="0" smtClean="0"/>
              <a:t>1 </a:t>
            </a:r>
            <a:r>
              <a:rPr lang="en-US" sz="5400" dirty="0" smtClean="0"/>
              <a:t>Since </a:t>
            </a:r>
            <a:r>
              <a:rPr lang="en-US" sz="5400" dirty="0"/>
              <a:t>therefore Christ suffered in the flesh, arm yourselves with the same way of thinking, </a:t>
            </a:r>
            <a:r>
              <a:rPr lang="en-US" sz="5400" dirty="0">
                <a:solidFill>
                  <a:srgbClr val="FFFF00"/>
                </a:solidFill>
              </a:rPr>
              <a:t>for whoever has suffered in the flesh </a:t>
            </a:r>
            <a:r>
              <a:rPr lang="en-US" sz="5400" dirty="0"/>
              <a:t>has ceased from sin, </a:t>
            </a:r>
            <a:br>
              <a:rPr lang="en-US" sz="5400" dirty="0"/>
            </a:br>
            <a:r>
              <a:rPr lang="en-US" sz="5400" dirty="0" smtClean="0"/>
              <a:t>1Peter 4:1-3</a:t>
            </a:r>
            <a:endParaRPr lang="en-US" sz="5400" dirty="0"/>
          </a:p>
        </p:txBody>
      </p:sp>
    </p:spTree>
    <p:extLst>
      <p:ext uri="{BB962C8B-B14F-4D97-AF65-F5344CB8AC3E}">
        <p14:creationId xmlns:p14="http://schemas.microsoft.com/office/powerpoint/2010/main" val="209997320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65100" y="0"/>
            <a:ext cx="8813800" cy="6718299"/>
          </a:xfrm>
        </p:spPr>
        <p:txBody>
          <a:bodyPr/>
          <a:lstStyle/>
          <a:p>
            <a:r>
              <a:rPr lang="en-US" baseline="30000" dirty="0" smtClean="0"/>
              <a:t>23 </a:t>
            </a:r>
            <a:r>
              <a:rPr lang="en-US" dirty="0" smtClean="0"/>
              <a:t>And </a:t>
            </a:r>
            <a:r>
              <a:rPr lang="en-US" dirty="0"/>
              <a:t>he said to all, “If anyone would come after me, </a:t>
            </a:r>
            <a:r>
              <a:rPr lang="en-US" dirty="0">
                <a:solidFill>
                  <a:srgbClr val="FFFF00"/>
                </a:solidFill>
              </a:rPr>
              <a:t>let him deny himself </a:t>
            </a:r>
            <a:r>
              <a:rPr lang="en-US" dirty="0"/>
              <a:t>and </a:t>
            </a:r>
            <a:r>
              <a:rPr lang="en-US" dirty="0">
                <a:solidFill>
                  <a:srgbClr val="FFFF00"/>
                </a:solidFill>
              </a:rPr>
              <a:t>take up his cross daily </a:t>
            </a:r>
            <a:r>
              <a:rPr lang="en-US" dirty="0"/>
              <a:t>and follow me.</a:t>
            </a:r>
            <a:br>
              <a:rPr lang="en-US" dirty="0"/>
            </a:br>
            <a:r>
              <a:rPr lang="en-US" dirty="0" smtClean="0"/>
              <a:t>Luke 9:23</a:t>
            </a:r>
            <a:endParaRPr lang="en-US" dirty="0"/>
          </a:p>
        </p:txBody>
      </p:sp>
    </p:spTree>
    <p:extLst>
      <p:ext uri="{BB962C8B-B14F-4D97-AF65-F5344CB8AC3E}">
        <p14:creationId xmlns:p14="http://schemas.microsoft.com/office/powerpoint/2010/main" val="150220375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dirty="0" smtClean="0"/>
              <a:t>Baptized INTO Christ</a:t>
            </a:r>
            <a:endParaRPr lang="en-US" dirty="0"/>
          </a:p>
        </p:txBody>
      </p:sp>
      <p:pic>
        <p:nvPicPr>
          <p:cNvPr id="5" name="Picture 4"/>
          <p:cNvPicPr>
            <a:picLocks noChangeAspect="1"/>
          </p:cNvPicPr>
          <p:nvPr/>
        </p:nvPicPr>
        <p:blipFill>
          <a:blip r:embed="rId3"/>
          <a:stretch>
            <a:fillRect/>
          </a:stretch>
        </p:blipFill>
        <p:spPr>
          <a:xfrm>
            <a:off x="685800" y="1242938"/>
            <a:ext cx="8128000" cy="5410200"/>
          </a:xfrm>
          <a:prstGeom prst="rect">
            <a:avLst/>
          </a:prstGeom>
        </p:spPr>
      </p:pic>
    </p:spTree>
    <p:extLst>
      <p:ext uri="{BB962C8B-B14F-4D97-AF65-F5344CB8AC3E}">
        <p14:creationId xmlns:p14="http://schemas.microsoft.com/office/powerpoint/2010/main" val="150220375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 died to sin</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Romans 6:2</a:t>
            </a:r>
            <a:endParaRPr lang="en-US" dirty="0"/>
          </a:p>
        </p:txBody>
      </p:sp>
    </p:spTree>
    <p:extLst>
      <p:ext uri="{BB962C8B-B14F-4D97-AF65-F5344CB8AC3E}">
        <p14:creationId xmlns:p14="http://schemas.microsoft.com/office/powerpoint/2010/main" val="150220375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 baptism into death…</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Romans 6:4</a:t>
            </a:r>
            <a:endParaRPr lang="en-US" dirty="0"/>
          </a:p>
        </p:txBody>
      </p:sp>
    </p:spTree>
    <p:extLst>
      <p:ext uri="{BB962C8B-B14F-4D97-AF65-F5344CB8AC3E}">
        <p14:creationId xmlns:p14="http://schemas.microsoft.com/office/powerpoint/2010/main" val="251040880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Dead IN Sin</a:t>
            </a:r>
            <a:br>
              <a:rPr lang="en-US" sz="8000" dirty="0" smtClean="0"/>
            </a:br>
            <a:r>
              <a:rPr lang="en-US" sz="8000" dirty="0" smtClean="0"/>
              <a:t>and</a:t>
            </a:r>
            <a:br>
              <a:rPr lang="en-US" sz="8000" dirty="0" smtClean="0"/>
            </a:br>
            <a:r>
              <a:rPr lang="en-US" sz="8000" dirty="0"/>
              <a:t>Separated</a:t>
            </a:r>
            <a:br>
              <a:rPr lang="en-US" sz="8000" dirty="0"/>
            </a:br>
            <a:r>
              <a:rPr lang="en-US" sz="8000" dirty="0"/>
              <a:t>from God</a:t>
            </a:r>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52791539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65100" y="0"/>
            <a:ext cx="8763000" cy="5785885"/>
          </a:xfrm>
        </p:spPr>
        <p:txBody>
          <a:bodyPr/>
          <a:lstStyle/>
          <a:p>
            <a:r>
              <a:rPr lang="en-US" sz="8000" dirty="0" smtClean="0"/>
              <a:t>… old self crucified…</a:t>
            </a:r>
            <a:br>
              <a:rPr lang="en-US" sz="8000" dirty="0" smtClean="0"/>
            </a:br>
            <a:r>
              <a:rPr lang="en-US" sz="8000" dirty="0" smtClean="0"/>
              <a:t>body of sin brought to nothing</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Romans 6:6</a:t>
            </a:r>
            <a:endParaRPr lang="en-US" dirty="0"/>
          </a:p>
        </p:txBody>
      </p:sp>
    </p:spTree>
    <p:extLst>
      <p:ext uri="{BB962C8B-B14F-4D97-AF65-F5344CB8AC3E}">
        <p14:creationId xmlns:p14="http://schemas.microsoft.com/office/powerpoint/2010/main" val="33023119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 died </a:t>
            </a:r>
            <a:br>
              <a:rPr lang="en-US" sz="8000" dirty="0" smtClean="0"/>
            </a:br>
            <a:r>
              <a:rPr lang="en-US" sz="8000" dirty="0" smtClean="0"/>
              <a:t>set free FROM sin</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Romans 6:7</a:t>
            </a:r>
            <a:endParaRPr lang="en-US" dirty="0"/>
          </a:p>
        </p:txBody>
      </p:sp>
    </p:spTree>
    <p:extLst>
      <p:ext uri="{BB962C8B-B14F-4D97-AF65-F5344CB8AC3E}">
        <p14:creationId xmlns:p14="http://schemas.microsoft.com/office/powerpoint/2010/main" val="33023119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65100" y="0"/>
            <a:ext cx="8851900" cy="5943599"/>
          </a:xfrm>
        </p:spPr>
        <p:txBody>
          <a:bodyPr/>
          <a:lstStyle/>
          <a:p>
            <a:r>
              <a:rPr lang="en-US" sz="8000" dirty="0" smtClean="0">
                <a:solidFill>
                  <a:srgbClr val="FFFF00"/>
                </a:solidFill>
              </a:rPr>
              <a:t>IF</a:t>
            </a:r>
            <a:r>
              <a:rPr lang="en-US" sz="8000" dirty="0" smtClean="0"/>
              <a:t> - died with Christ</a:t>
            </a:r>
            <a:br>
              <a:rPr lang="en-US" sz="8000" dirty="0" smtClean="0"/>
            </a:br>
            <a:r>
              <a:rPr lang="en-US" sz="8000" dirty="0" smtClean="0">
                <a:solidFill>
                  <a:srgbClr val="FFFF00"/>
                </a:solidFill>
              </a:rPr>
              <a:t>THEN</a:t>
            </a:r>
            <a:r>
              <a:rPr lang="en-US" sz="8000" dirty="0" smtClean="0"/>
              <a:t> we can live</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Romans 6:8</a:t>
            </a:r>
            <a:endParaRPr lang="en-US" dirty="0"/>
          </a:p>
        </p:txBody>
      </p:sp>
    </p:spTree>
    <p:extLst>
      <p:ext uri="{BB962C8B-B14F-4D97-AF65-F5344CB8AC3E}">
        <p14:creationId xmlns:p14="http://schemas.microsoft.com/office/powerpoint/2010/main" val="33023119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3848099"/>
          </a:xfrm>
        </p:spPr>
        <p:txBody>
          <a:bodyPr/>
          <a:lstStyle/>
          <a:p>
            <a:r>
              <a:rPr lang="en-US" sz="8000" dirty="0">
                <a:solidFill>
                  <a:srgbClr val="FFFF00"/>
                </a:solidFill>
              </a:rPr>
              <a:t>H</a:t>
            </a:r>
            <a:r>
              <a:rPr lang="en-US" sz="8000" dirty="0" smtClean="0">
                <a:solidFill>
                  <a:srgbClr val="FFFF00"/>
                </a:solidFill>
              </a:rPr>
              <a:t>E</a:t>
            </a:r>
            <a:r>
              <a:rPr lang="en-US" sz="8000" dirty="0" smtClean="0"/>
              <a:t> died to sin once for all</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Romans 6:9-10</a:t>
            </a:r>
            <a:endParaRPr lang="en-US" dirty="0"/>
          </a:p>
        </p:txBody>
      </p:sp>
    </p:spTree>
    <p:extLst>
      <p:ext uri="{BB962C8B-B14F-4D97-AF65-F5344CB8AC3E}">
        <p14:creationId xmlns:p14="http://schemas.microsoft.com/office/powerpoint/2010/main" val="33023119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3948037"/>
          </a:xfrm>
        </p:spPr>
        <p:txBody>
          <a:bodyPr/>
          <a:lstStyle/>
          <a:p>
            <a:r>
              <a:rPr lang="en-US" sz="8000" dirty="0">
                <a:solidFill>
                  <a:srgbClr val="FFFF00"/>
                </a:solidFill>
              </a:rPr>
              <a:t>H</a:t>
            </a:r>
            <a:r>
              <a:rPr lang="en-US" sz="8000" dirty="0" smtClean="0">
                <a:solidFill>
                  <a:srgbClr val="FFFF00"/>
                </a:solidFill>
              </a:rPr>
              <a:t>E</a:t>
            </a:r>
            <a:r>
              <a:rPr lang="en-US" sz="8000" dirty="0" smtClean="0"/>
              <a:t> died to sin once for all</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Romans 6:2</a:t>
            </a:r>
            <a:endParaRPr lang="en-US" dirty="0"/>
          </a:p>
        </p:txBody>
      </p:sp>
      <p:sp>
        <p:nvSpPr>
          <p:cNvPr id="4" name="TextBox 3"/>
          <p:cNvSpPr txBox="1"/>
          <p:nvPr/>
        </p:nvSpPr>
        <p:spPr>
          <a:xfrm>
            <a:off x="1621380" y="3164006"/>
            <a:ext cx="5716579" cy="2308324"/>
          </a:xfrm>
          <a:prstGeom prst="rect">
            <a:avLst/>
          </a:prstGeom>
          <a:noFill/>
        </p:spPr>
        <p:txBody>
          <a:bodyPr wrap="none" rtlCol="0">
            <a:spAutoFit/>
          </a:bodyPr>
          <a:lstStyle/>
          <a:p>
            <a:pPr algn="ctr"/>
            <a:r>
              <a:rPr lang="en-US" sz="7200" i="1" dirty="0" smtClean="0">
                <a:solidFill>
                  <a:srgbClr val="FFFF00"/>
                </a:solidFill>
              </a:rPr>
              <a:t>We are buried </a:t>
            </a:r>
          </a:p>
          <a:p>
            <a:pPr algn="ctr"/>
            <a:r>
              <a:rPr lang="en-US" sz="7200" i="1" dirty="0" smtClean="0">
                <a:solidFill>
                  <a:srgbClr val="FFFF00"/>
                </a:solidFill>
              </a:rPr>
              <a:t>With Christ</a:t>
            </a:r>
            <a:endParaRPr lang="en-US" sz="7200" i="1" dirty="0">
              <a:solidFill>
                <a:srgbClr val="FFFF00"/>
              </a:solidFill>
            </a:endParaRPr>
          </a:p>
        </p:txBody>
      </p:sp>
    </p:spTree>
    <p:extLst>
      <p:ext uri="{BB962C8B-B14F-4D97-AF65-F5344CB8AC3E}">
        <p14:creationId xmlns:p14="http://schemas.microsoft.com/office/powerpoint/2010/main" val="274887634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3948037"/>
          </a:xfrm>
        </p:spPr>
        <p:txBody>
          <a:bodyPr/>
          <a:lstStyle/>
          <a:p>
            <a:r>
              <a:rPr lang="en-US" sz="8000" dirty="0">
                <a:solidFill>
                  <a:srgbClr val="FFFF00"/>
                </a:solidFill>
              </a:rPr>
              <a:t>H</a:t>
            </a:r>
            <a:r>
              <a:rPr lang="en-US" sz="8000" dirty="0" smtClean="0">
                <a:solidFill>
                  <a:srgbClr val="FFFF00"/>
                </a:solidFill>
              </a:rPr>
              <a:t>E</a:t>
            </a:r>
            <a:r>
              <a:rPr lang="en-US" sz="8000" dirty="0" smtClean="0"/>
              <a:t> died to sin once for all</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Romans 6:3</a:t>
            </a:r>
            <a:endParaRPr lang="en-US" dirty="0"/>
          </a:p>
        </p:txBody>
      </p:sp>
      <p:sp>
        <p:nvSpPr>
          <p:cNvPr id="4" name="TextBox 3"/>
          <p:cNvSpPr txBox="1"/>
          <p:nvPr/>
        </p:nvSpPr>
        <p:spPr>
          <a:xfrm>
            <a:off x="1260489" y="3348672"/>
            <a:ext cx="6542076" cy="2308324"/>
          </a:xfrm>
          <a:prstGeom prst="rect">
            <a:avLst/>
          </a:prstGeom>
          <a:noFill/>
        </p:spPr>
        <p:txBody>
          <a:bodyPr wrap="none" rtlCol="0">
            <a:spAutoFit/>
          </a:bodyPr>
          <a:lstStyle/>
          <a:p>
            <a:pPr algn="ctr"/>
            <a:r>
              <a:rPr lang="en-US" sz="7200" i="1" dirty="0" smtClean="0">
                <a:solidFill>
                  <a:srgbClr val="FFFF00"/>
                </a:solidFill>
              </a:rPr>
              <a:t>We are baptized </a:t>
            </a:r>
          </a:p>
          <a:p>
            <a:pPr algn="ctr"/>
            <a:r>
              <a:rPr lang="en-US" sz="7200" i="1" dirty="0" smtClean="0">
                <a:solidFill>
                  <a:srgbClr val="FFFF00"/>
                </a:solidFill>
              </a:rPr>
              <a:t>into His death</a:t>
            </a:r>
            <a:endParaRPr lang="en-US" sz="7200" i="1" dirty="0">
              <a:solidFill>
                <a:srgbClr val="FFFF00"/>
              </a:solidFill>
            </a:endParaRPr>
          </a:p>
        </p:txBody>
      </p:sp>
    </p:spTree>
    <p:extLst>
      <p:ext uri="{BB962C8B-B14F-4D97-AF65-F5344CB8AC3E}">
        <p14:creationId xmlns:p14="http://schemas.microsoft.com/office/powerpoint/2010/main" val="317203706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3948037"/>
          </a:xfrm>
        </p:spPr>
        <p:txBody>
          <a:bodyPr/>
          <a:lstStyle/>
          <a:p>
            <a:r>
              <a:rPr lang="en-US" sz="8000" dirty="0">
                <a:solidFill>
                  <a:srgbClr val="FFFF00"/>
                </a:solidFill>
              </a:rPr>
              <a:t>H</a:t>
            </a:r>
            <a:r>
              <a:rPr lang="en-US" sz="8000" dirty="0" smtClean="0">
                <a:solidFill>
                  <a:srgbClr val="FFFF00"/>
                </a:solidFill>
              </a:rPr>
              <a:t>E</a:t>
            </a:r>
            <a:r>
              <a:rPr lang="en-US" sz="8000" dirty="0" smtClean="0"/>
              <a:t> died to sin once for all</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Romans 6:5</a:t>
            </a:r>
            <a:endParaRPr lang="en-US" dirty="0"/>
          </a:p>
        </p:txBody>
      </p:sp>
      <p:sp>
        <p:nvSpPr>
          <p:cNvPr id="4" name="TextBox 3"/>
          <p:cNvSpPr txBox="1"/>
          <p:nvPr/>
        </p:nvSpPr>
        <p:spPr>
          <a:xfrm>
            <a:off x="757128" y="3348672"/>
            <a:ext cx="7548811" cy="2308324"/>
          </a:xfrm>
          <a:prstGeom prst="rect">
            <a:avLst/>
          </a:prstGeom>
          <a:noFill/>
        </p:spPr>
        <p:txBody>
          <a:bodyPr wrap="none" rtlCol="0">
            <a:spAutoFit/>
          </a:bodyPr>
          <a:lstStyle/>
          <a:p>
            <a:pPr algn="ctr"/>
            <a:r>
              <a:rPr lang="en-US" sz="7200" i="1" dirty="0" smtClean="0">
                <a:solidFill>
                  <a:srgbClr val="FFFF00"/>
                </a:solidFill>
              </a:rPr>
              <a:t>We are united </a:t>
            </a:r>
          </a:p>
          <a:p>
            <a:pPr algn="ctr"/>
            <a:r>
              <a:rPr lang="en-US" sz="7200" i="1" dirty="0" smtClean="0">
                <a:solidFill>
                  <a:srgbClr val="FFFF00"/>
                </a:solidFill>
              </a:rPr>
              <a:t>in a death like his…</a:t>
            </a:r>
            <a:endParaRPr lang="en-US" sz="7200" i="1" dirty="0">
              <a:solidFill>
                <a:srgbClr val="FFFF00"/>
              </a:solidFill>
            </a:endParaRPr>
          </a:p>
        </p:txBody>
      </p:sp>
    </p:spTree>
    <p:extLst>
      <p:ext uri="{BB962C8B-B14F-4D97-AF65-F5344CB8AC3E}">
        <p14:creationId xmlns:p14="http://schemas.microsoft.com/office/powerpoint/2010/main" val="250240510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solidFill>
                  <a:srgbClr val="FFFF00"/>
                </a:solidFill>
              </a:rPr>
              <a:t>WE are to have </a:t>
            </a:r>
            <a:r>
              <a:rPr lang="en-US" sz="8000" dirty="0" smtClean="0"/>
              <a:t>died to sin once for all</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Romans 6</a:t>
            </a:r>
            <a:endParaRPr lang="en-US" dirty="0"/>
          </a:p>
        </p:txBody>
      </p:sp>
    </p:spTree>
    <p:extLst>
      <p:ext uri="{BB962C8B-B14F-4D97-AF65-F5344CB8AC3E}">
        <p14:creationId xmlns:p14="http://schemas.microsoft.com/office/powerpoint/2010/main" val="274887634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CONSIDER yourself dead to sin</a:t>
            </a:r>
          </a:p>
        </p:txBody>
      </p:sp>
      <p:sp>
        <p:nvSpPr>
          <p:cNvPr id="3" name="Subtitle 2"/>
          <p:cNvSpPr>
            <a:spLocks noGrp="1"/>
          </p:cNvSpPr>
          <p:nvPr>
            <p:ph type="subTitle" idx="1"/>
          </p:nvPr>
        </p:nvSpPr>
        <p:spPr>
          <a:xfrm>
            <a:off x="0" y="5785886"/>
            <a:ext cx="9144000" cy="1072114"/>
          </a:xfrm>
        </p:spPr>
        <p:txBody>
          <a:bodyPr/>
          <a:lstStyle/>
          <a:p>
            <a:r>
              <a:rPr lang="en-US" dirty="0" smtClean="0"/>
              <a:t>Romans 6:11</a:t>
            </a:r>
            <a:endParaRPr lang="en-US" dirty="0"/>
          </a:p>
        </p:txBody>
      </p:sp>
    </p:spTree>
    <p:extLst>
      <p:ext uri="{BB962C8B-B14F-4D97-AF65-F5344CB8AC3E}">
        <p14:creationId xmlns:p14="http://schemas.microsoft.com/office/powerpoint/2010/main" val="274887634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LET NOT Sin therefore '</a:t>
            </a:r>
            <a:r>
              <a:rPr lang="en-US" sz="8000" dirty="0" smtClean="0"/>
              <a:t>reign’ in your body</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Romans 6:12</a:t>
            </a:r>
            <a:endParaRPr lang="en-US" dirty="0"/>
          </a:p>
        </p:txBody>
      </p:sp>
    </p:spTree>
    <p:extLst>
      <p:ext uri="{BB962C8B-B14F-4D97-AF65-F5344CB8AC3E}">
        <p14:creationId xmlns:p14="http://schemas.microsoft.com/office/powerpoint/2010/main" val="350998462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Corrupted</a:t>
            </a:r>
            <a:br>
              <a:rPr lang="en-US" sz="8000" dirty="0" smtClean="0"/>
            </a:br>
            <a:r>
              <a:rPr lang="en-US" sz="8000" dirty="0" smtClean="0"/>
              <a:t>our mind</a:t>
            </a:r>
            <a:br>
              <a:rPr lang="en-US" sz="8000" dirty="0" smtClean="0"/>
            </a:br>
            <a:r>
              <a:rPr lang="en-US" sz="8000" dirty="0" smtClean="0"/>
              <a:t>and actions.</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04436906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7200" dirty="0"/>
              <a:t>Do not present your members to sin as instruments for unrighteousness</a:t>
            </a:r>
          </a:p>
        </p:txBody>
      </p:sp>
      <p:sp>
        <p:nvSpPr>
          <p:cNvPr id="3" name="Subtitle 2"/>
          <p:cNvSpPr>
            <a:spLocks noGrp="1"/>
          </p:cNvSpPr>
          <p:nvPr>
            <p:ph type="subTitle" idx="1"/>
          </p:nvPr>
        </p:nvSpPr>
        <p:spPr>
          <a:xfrm>
            <a:off x="0" y="5785886"/>
            <a:ext cx="9144000" cy="1072114"/>
          </a:xfrm>
        </p:spPr>
        <p:txBody>
          <a:bodyPr/>
          <a:lstStyle/>
          <a:p>
            <a:r>
              <a:rPr lang="en-US" dirty="0" smtClean="0"/>
              <a:t>Romans 6:13</a:t>
            </a:r>
            <a:endParaRPr lang="en-US" dirty="0"/>
          </a:p>
        </p:txBody>
      </p:sp>
    </p:spTree>
    <p:extLst>
      <p:ext uri="{BB962C8B-B14F-4D97-AF65-F5344CB8AC3E}">
        <p14:creationId xmlns:p14="http://schemas.microsoft.com/office/powerpoint/2010/main" val="64105700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7200" dirty="0"/>
              <a:t>but present yourselves to God as those who have been brought from death to life, </a:t>
            </a:r>
          </a:p>
        </p:txBody>
      </p:sp>
      <p:sp>
        <p:nvSpPr>
          <p:cNvPr id="3" name="Subtitle 2"/>
          <p:cNvSpPr>
            <a:spLocks noGrp="1"/>
          </p:cNvSpPr>
          <p:nvPr>
            <p:ph type="subTitle" idx="1"/>
          </p:nvPr>
        </p:nvSpPr>
        <p:spPr>
          <a:xfrm>
            <a:off x="0" y="5785886"/>
            <a:ext cx="9144000" cy="1072114"/>
          </a:xfrm>
        </p:spPr>
        <p:txBody>
          <a:bodyPr/>
          <a:lstStyle/>
          <a:p>
            <a:r>
              <a:rPr lang="en-US" dirty="0" smtClean="0"/>
              <a:t>Romans 6:13</a:t>
            </a:r>
            <a:endParaRPr lang="en-US" dirty="0"/>
          </a:p>
        </p:txBody>
      </p:sp>
    </p:spTree>
    <p:extLst>
      <p:ext uri="{BB962C8B-B14F-4D97-AF65-F5344CB8AC3E}">
        <p14:creationId xmlns:p14="http://schemas.microsoft.com/office/powerpoint/2010/main" val="172483075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pic>
        <p:nvPicPr>
          <p:cNvPr id="7" name="Picture 6"/>
          <p:cNvPicPr>
            <a:picLocks noChangeAspect="1"/>
          </p:cNvPicPr>
          <p:nvPr/>
        </p:nvPicPr>
        <p:blipFill>
          <a:blip r:embed="rId3"/>
          <a:stretch>
            <a:fillRect/>
          </a:stretch>
        </p:blipFill>
        <p:spPr>
          <a:xfrm>
            <a:off x="673100" y="684138"/>
            <a:ext cx="8128000" cy="5410200"/>
          </a:xfrm>
          <a:prstGeom prst="rect">
            <a:avLst/>
          </a:prstGeom>
        </p:spPr>
      </p:pic>
      <p:grpSp>
        <p:nvGrpSpPr>
          <p:cNvPr id="9" name="Group 8"/>
          <p:cNvGrpSpPr/>
          <p:nvPr/>
        </p:nvGrpSpPr>
        <p:grpSpPr>
          <a:xfrm>
            <a:off x="3309926" y="-158888"/>
            <a:ext cx="6858000" cy="6858000"/>
            <a:chOff x="-322274" y="31681"/>
            <a:chExt cx="6858000" cy="6858000"/>
          </a:xfrm>
        </p:grpSpPr>
        <p:pic>
          <p:nvPicPr>
            <p:cNvPr id="10" name="Picture 9"/>
            <p:cNvPicPr>
              <a:picLocks noChangeAspect="1"/>
            </p:cNvPicPr>
            <p:nvPr/>
          </p:nvPicPr>
          <p:blipFill>
            <a:blip r:embed="rId4"/>
            <a:stretch>
              <a:fillRect/>
            </a:stretch>
          </p:blipFill>
          <p:spPr>
            <a:xfrm>
              <a:off x="-322274" y="31681"/>
              <a:ext cx="6858000" cy="6858000"/>
            </a:xfrm>
            <a:prstGeom prst="rect">
              <a:avLst/>
            </a:prstGeom>
          </p:spPr>
        </p:pic>
        <p:sp>
          <p:nvSpPr>
            <p:cNvPr id="11" name="TextBox 10"/>
            <p:cNvSpPr txBox="1"/>
            <p:nvPr/>
          </p:nvSpPr>
          <p:spPr>
            <a:xfrm>
              <a:off x="1034740" y="1536631"/>
              <a:ext cx="3812500" cy="3416320"/>
            </a:xfrm>
            <a:prstGeom prst="rect">
              <a:avLst/>
            </a:prstGeom>
            <a:noFill/>
          </p:spPr>
          <p:txBody>
            <a:bodyPr wrap="none" rtlCol="0">
              <a:spAutoFit/>
            </a:bodyPr>
            <a:lstStyle/>
            <a:p>
              <a:pPr algn="ctr"/>
              <a:r>
                <a:rPr lang="en-US" sz="5400" dirty="0" smtClean="0">
                  <a:solidFill>
                    <a:schemeClr val="bg1"/>
                  </a:solidFill>
                </a:rPr>
                <a:t>Here Lies </a:t>
              </a:r>
            </a:p>
            <a:p>
              <a:pPr algn="ctr"/>
              <a:r>
                <a:rPr lang="en-US" sz="5400" dirty="0" smtClean="0">
                  <a:solidFill>
                    <a:schemeClr val="bg1"/>
                  </a:solidFill>
                </a:rPr>
                <a:t>The Old Man</a:t>
              </a:r>
            </a:p>
            <a:p>
              <a:pPr algn="ctr"/>
              <a:r>
                <a:rPr lang="en-US" sz="5400" dirty="0" smtClean="0">
                  <a:solidFill>
                    <a:schemeClr val="bg1"/>
                  </a:solidFill>
                </a:rPr>
                <a:t>Crucified </a:t>
              </a:r>
            </a:p>
            <a:p>
              <a:pPr algn="ctr"/>
              <a:r>
                <a:rPr lang="en-US" sz="5400" dirty="0" smtClean="0">
                  <a:solidFill>
                    <a:schemeClr val="bg1"/>
                  </a:solidFill>
                </a:rPr>
                <a:t>with Christ</a:t>
              </a:r>
              <a:endParaRPr lang="en-US" sz="5400" dirty="0">
                <a:solidFill>
                  <a:schemeClr val="bg1"/>
                </a:solidFill>
              </a:endParaRPr>
            </a:p>
          </p:txBody>
        </p:sp>
      </p:grpSp>
    </p:spTree>
    <p:extLst>
      <p:ext uri="{BB962C8B-B14F-4D97-AF65-F5344CB8AC3E}">
        <p14:creationId xmlns:p14="http://schemas.microsoft.com/office/powerpoint/2010/main" val="3302311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50220375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6600" dirty="0"/>
              <a:t>they became futile in their thinking, and their foolish hearts were darkened. </a:t>
            </a:r>
          </a:p>
        </p:txBody>
      </p:sp>
      <p:sp>
        <p:nvSpPr>
          <p:cNvPr id="3" name="Subtitle 2"/>
          <p:cNvSpPr>
            <a:spLocks noGrp="1"/>
          </p:cNvSpPr>
          <p:nvPr>
            <p:ph type="subTitle" idx="1"/>
          </p:nvPr>
        </p:nvSpPr>
        <p:spPr>
          <a:xfrm>
            <a:off x="0" y="5785886"/>
            <a:ext cx="9144000" cy="1072114"/>
          </a:xfrm>
        </p:spPr>
        <p:txBody>
          <a:bodyPr/>
          <a:lstStyle/>
          <a:p>
            <a:r>
              <a:rPr lang="en-US" dirty="0" smtClean="0"/>
              <a:t>Romans 1:21-23</a:t>
            </a:r>
            <a:endParaRPr lang="en-US" dirty="0"/>
          </a:p>
        </p:txBody>
      </p:sp>
    </p:spTree>
    <p:extLst>
      <p:ext uri="{BB962C8B-B14F-4D97-AF65-F5344CB8AC3E}">
        <p14:creationId xmlns:p14="http://schemas.microsoft.com/office/powerpoint/2010/main" val="210740436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dirty="0">
                <a:solidFill>
                  <a:srgbClr val="FFFF00"/>
                </a:solidFill>
              </a:rPr>
              <a:t>Ephesians 4:17-</a:t>
            </a:r>
            <a:r>
              <a:rPr lang="en-US" dirty="0" smtClean="0">
                <a:solidFill>
                  <a:srgbClr val="FFFF00"/>
                </a:solidFill>
              </a:rPr>
              <a:t>19</a:t>
            </a:r>
            <a:endParaRPr lang="en-US" dirty="0">
              <a:solidFill>
                <a:srgbClr val="FFFF00"/>
              </a:solidFill>
            </a:endParaRPr>
          </a:p>
        </p:txBody>
      </p:sp>
      <p:sp>
        <p:nvSpPr>
          <p:cNvPr id="3" name="Subtitle 2"/>
          <p:cNvSpPr>
            <a:spLocks noGrp="1"/>
          </p:cNvSpPr>
          <p:nvPr>
            <p:ph idx="1"/>
          </p:nvPr>
        </p:nvSpPr>
        <p:spPr>
          <a:xfrm>
            <a:off x="0" y="1391478"/>
            <a:ext cx="9143999" cy="5329997"/>
          </a:xfrm>
        </p:spPr>
        <p:txBody>
          <a:bodyPr>
            <a:noAutofit/>
          </a:bodyPr>
          <a:lstStyle/>
          <a:p>
            <a:r>
              <a:rPr lang="en-US" sz="5400" dirty="0" smtClean="0"/>
              <a:t>Futility of their minds</a:t>
            </a:r>
          </a:p>
          <a:p>
            <a:r>
              <a:rPr lang="en-US" sz="5400" dirty="0" smtClean="0"/>
              <a:t>Darkened in understanding</a:t>
            </a:r>
          </a:p>
          <a:p>
            <a:r>
              <a:rPr lang="en-US" sz="5400" dirty="0" smtClean="0"/>
              <a:t>Alienated from the life of God</a:t>
            </a:r>
          </a:p>
          <a:p>
            <a:r>
              <a:rPr lang="en-US" sz="5400" dirty="0" smtClean="0"/>
              <a:t>Ignorance that is in them</a:t>
            </a:r>
          </a:p>
          <a:p>
            <a:r>
              <a:rPr lang="en-US" sz="5400" dirty="0" smtClean="0"/>
              <a:t>Hardness of heart</a:t>
            </a:r>
          </a:p>
        </p:txBody>
      </p:sp>
    </p:spTree>
    <p:extLst>
      <p:ext uri="{BB962C8B-B14F-4D97-AF65-F5344CB8AC3E}">
        <p14:creationId xmlns:p14="http://schemas.microsoft.com/office/powerpoint/2010/main" val="10714835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9600" b="1" i="1" dirty="0" smtClean="0"/>
              <a:t>The Old man</a:t>
            </a:r>
            <a:br>
              <a:rPr lang="en-US" sz="9600" b="1" i="1" dirty="0" smtClean="0"/>
            </a:br>
            <a:r>
              <a:rPr lang="en-US" sz="9600" b="1" i="1" dirty="0" smtClean="0"/>
              <a:t>must DIE !</a:t>
            </a:r>
            <a:endParaRPr lang="en-US" sz="9600" b="1" i="1" dirty="0"/>
          </a:p>
        </p:txBody>
      </p:sp>
      <p:sp>
        <p:nvSpPr>
          <p:cNvPr id="3" name="Subtitle 2"/>
          <p:cNvSpPr>
            <a:spLocks noGrp="1"/>
          </p:cNvSpPr>
          <p:nvPr>
            <p:ph type="subTitle" idx="1"/>
          </p:nvPr>
        </p:nvSpPr>
        <p:spPr>
          <a:xfrm>
            <a:off x="0" y="5785886"/>
            <a:ext cx="9144000" cy="1072114"/>
          </a:xfrm>
        </p:spPr>
        <p:txBody>
          <a:bodyPr/>
          <a:lstStyle/>
          <a:p>
            <a:r>
              <a:rPr lang="en-US" dirty="0" smtClean="0"/>
              <a:t>Romans 6:17-19</a:t>
            </a:r>
            <a:endParaRPr lang="en-US" dirty="0"/>
          </a:p>
        </p:txBody>
      </p:sp>
    </p:spTree>
    <p:extLst>
      <p:ext uri="{BB962C8B-B14F-4D97-AF65-F5344CB8AC3E}">
        <p14:creationId xmlns:p14="http://schemas.microsoft.com/office/powerpoint/2010/main" val="96840643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41099" y="1"/>
            <a:ext cx="8779494" cy="6648280"/>
          </a:xfrm>
        </p:spPr>
        <p:txBody>
          <a:bodyPr/>
          <a:lstStyle/>
          <a:p>
            <a:r>
              <a:rPr lang="en-US" sz="5400" baseline="30000" dirty="0" smtClean="0"/>
              <a:t>20  </a:t>
            </a:r>
            <a:r>
              <a:rPr lang="en-US" sz="5400" dirty="0" smtClean="0"/>
              <a:t>I </a:t>
            </a:r>
            <a:r>
              <a:rPr lang="en-US" sz="5400" dirty="0">
                <a:solidFill>
                  <a:srgbClr val="FFFF00"/>
                </a:solidFill>
              </a:rPr>
              <a:t>have been crucified with Christ. </a:t>
            </a:r>
            <a:r>
              <a:rPr lang="en-US" sz="5400" dirty="0"/>
              <a:t>It is no longer I who live, but Christ who lives in me. And the life I now live in the flesh I live by faith in the Son of God, who loved me and gave himself for me.</a:t>
            </a:r>
            <a:br>
              <a:rPr lang="en-US" sz="5400" dirty="0"/>
            </a:br>
            <a:r>
              <a:rPr lang="en-US" sz="5400" dirty="0" smtClean="0"/>
              <a:t>  Gal. 2:20</a:t>
            </a:r>
            <a:endParaRPr lang="en-US" sz="5400" dirty="0"/>
          </a:p>
        </p:txBody>
      </p:sp>
    </p:spTree>
    <p:extLst>
      <p:ext uri="{BB962C8B-B14F-4D97-AF65-F5344CB8AC3E}">
        <p14:creationId xmlns:p14="http://schemas.microsoft.com/office/powerpoint/2010/main" val="96840643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72455" y="1"/>
            <a:ext cx="8779494" cy="6648280"/>
          </a:xfrm>
        </p:spPr>
        <p:txBody>
          <a:bodyPr/>
          <a:lstStyle/>
          <a:p>
            <a:r>
              <a:rPr lang="en-US" sz="6600" baseline="30000" dirty="0" smtClean="0"/>
              <a:t>24 </a:t>
            </a:r>
            <a:r>
              <a:rPr lang="en-US" sz="6600" dirty="0" smtClean="0"/>
              <a:t>And </a:t>
            </a:r>
            <a:r>
              <a:rPr lang="en-US" sz="6600" dirty="0"/>
              <a:t>those who belong to Christ Jesus have </a:t>
            </a:r>
            <a:r>
              <a:rPr lang="en-US" sz="6600" dirty="0">
                <a:solidFill>
                  <a:srgbClr val="FFFF00"/>
                </a:solidFill>
              </a:rPr>
              <a:t>crucified the flesh with its passions and desires</a:t>
            </a:r>
            <a:r>
              <a:rPr lang="en-US" sz="6600" dirty="0" smtClean="0"/>
              <a:t>.</a:t>
            </a:r>
            <a:br>
              <a:rPr lang="en-US" sz="6600" dirty="0" smtClean="0"/>
            </a:br>
            <a:r>
              <a:rPr lang="en-US" sz="6600" dirty="0" smtClean="0"/>
              <a:t>Gal. 5:24</a:t>
            </a:r>
            <a:endParaRPr lang="en-US" sz="6600" dirty="0"/>
          </a:p>
        </p:txBody>
      </p:sp>
    </p:spTree>
    <p:extLst>
      <p:ext uri="{BB962C8B-B14F-4D97-AF65-F5344CB8AC3E}">
        <p14:creationId xmlns:p14="http://schemas.microsoft.com/office/powerpoint/2010/main" val="96840643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203809" y="0"/>
            <a:ext cx="8810849" cy="6711001"/>
          </a:xfrm>
        </p:spPr>
        <p:txBody>
          <a:bodyPr/>
          <a:lstStyle/>
          <a:p>
            <a:r>
              <a:rPr lang="en-US" baseline="30000" dirty="0" smtClean="0"/>
              <a:t>14 </a:t>
            </a:r>
            <a:r>
              <a:rPr lang="en-US" dirty="0" smtClean="0"/>
              <a:t>But </a:t>
            </a:r>
            <a:r>
              <a:rPr lang="en-US" dirty="0"/>
              <a:t>far be it from me to boast except in the cross of our Lord Jesus Christ, by which </a:t>
            </a:r>
            <a:r>
              <a:rPr lang="en-US" dirty="0">
                <a:solidFill>
                  <a:srgbClr val="FFFF00"/>
                </a:solidFill>
              </a:rPr>
              <a:t>the world has been crucified to me, and I to the world</a:t>
            </a:r>
            <a:r>
              <a:rPr lang="en-US" dirty="0" smtClean="0"/>
              <a:t>.</a:t>
            </a:r>
            <a:br>
              <a:rPr lang="en-US" dirty="0" smtClean="0"/>
            </a:br>
            <a:r>
              <a:rPr lang="en-US" dirty="0" smtClean="0"/>
              <a:t>Gal. 6:14</a:t>
            </a:r>
            <a:endParaRPr lang="en-US" dirty="0"/>
          </a:p>
        </p:txBody>
      </p:sp>
    </p:spTree>
    <p:extLst>
      <p:ext uri="{BB962C8B-B14F-4D97-AF65-F5344CB8AC3E}">
        <p14:creationId xmlns:p14="http://schemas.microsoft.com/office/powerpoint/2010/main" val="150220375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4411</TotalTime>
  <Words>1549</Words>
  <Application>Microsoft Macintosh PowerPoint</Application>
  <PresentationFormat>On-screen Show (4:3)</PresentationFormat>
  <Paragraphs>295</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 Black </vt:lpstr>
      <vt:lpstr>PowerPoint Presentation</vt:lpstr>
      <vt:lpstr>Dead IN Sin and Separated from God</vt:lpstr>
      <vt:lpstr>Corrupted our mind and actions.</vt:lpstr>
      <vt:lpstr>they became futile in their thinking, and their foolish hearts were darkened. </vt:lpstr>
      <vt:lpstr>Ephesians 4:17-19</vt:lpstr>
      <vt:lpstr>The Old man must DIE !</vt:lpstr>
      <vt:lpstr>20  I have been crucified with Christ. It is no longer I who live, but Christ who lives in me. And the life I now live in the flesh I live by faith in the Son of God, who loved me and gave himself for me.   Gal. 2:20</vt:lpstr>
      <vt:lpstr>24 And those who belong to Christ Jesus have crucified the flesh with its passions and desires. Gal. 5:24</vt:lpstr>
      <vt:lpstr>14 But far be it from me to boast except in the cross of our Lord Jesus Christ, by which the world has been crucified to me, and I to the world. Gal. 6:14</vt:lpstr>
      <vt:lpstr>15 and he died for all, that those who live might no longer live for themselves but for him who for their sake died and was raised. 2 Cor. 5:15</vt:lpstr>
      <vt:lpstr>10 who died for us so that whether we are awake or asleep we might live with him. 1Thess. 5:10</vt:lpstr>
      <vt:lpstr>20 If with Christ you died to the elemental spirits of the world, why, as if you were still alive in the world,  Col. 2:20</vt:lpstr>
      <vt:lpstr>3 For you have died, and your life is hidden with Christ in God.  Col. 3:3-4</vt:lpstr>
      <vt:lpstr>11 In him also you were circumcised with a circumcision made without hands, by putting off the body of the flesh Col. 2:11-14</vt:lpstr>
      <vt:lpstr>1 Since therefore Christ suffered in the flesh, arm yourselves with the same way of thinking, for whoever has suffered in the flesh has ceased from sin,  1Peter 4:1-3</vt:lpstr>
      <vt:lpstr>23 And he said to all, “If anyone would come after me, let him deny himself and take up his cross daily and follow me. Luke 9:23</vt:lpstr>
      <vt:lpstr>Baptized INTO Christ</vt:lpstr>
      <vt:lpstr>… died to sin</vt:lpstr>
      <vt:lpstr>… baptism into death…</vt:lpstr>
      <vt:lpstr>… old self crucified… body of sin brought to nothing</vt:lpstr>
      <vt:lpstr>… died  set free FROM sin</vt:lpstr>
      <vt:lpstr>IF - died with Christ THEN we can live</vt:lpstr>
      <vt:lpstr>HE died to sin once for all</vt:lpstr>
      <vt:lpstr>HE died to sin once for all</vt:lpstr>
      <vt:lpstr>HE died to sin once for all</vt:lpstr>
      <vt:lpstr>HE died to sin once for all</vt:lpstr>
      <vt:lpstr>WE are to have died to sin once for all</vt:lpstr>
      <vt:lpstr>CONSIDER yourself dead to sin</vt:lpstr>
      <vt:lpstr>LET NOT Sin therefore 'reign’ in your body</vt:lpstr>
      <vt:lpstr>Do not present your members to sin as instruments for unrighteousness</vt:lpstr>
      <vt:lpstr>but present yourselves to God as those who have been brought from death to life,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Kurt Lindsay</cp:lastModifiedBy>
  <cp:revision>37</cp:revision>
  <dcterms:created xsi:type="dcterms:W3CDTF">2014-01-26T20:19:07Z</dcterms:created>
  <dcterms:modified xsi:type="dcterms:W3CDTF">2015-06-29T01:44:32Z</dcterms:modified>
</cp:coreProperties>
</file>