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8" r:id="rId2"/>
    <p:sldId id="299" r:id="rId3"/>
    <p:sldId id="304" r:id="rId4"/>
    <p:sldId id="305" r:id="rId5"/>
    <p:sldId id="300" r:id="rId6"/>
    <p:sldId id="301" r:id="rId7"/>
    <p:sldId id="302" r:id="rId8"/>
    <p:sldId id="307" r:id="rId9"/>
    <p:sldId id="306" r:id="rId10"/>
    <p:sldId id="308" r:id="rId11"/>
    <p:sldId id="309" r:id="rId12"/>
    <p:sldId id="311" r:id="rId13"/>
    <p:sldId id="314" r:id="rId14"/>
    <p:sldId id="315" r:id="rId15"/>
    <p:sldId id="303" r:id="rId16"/>
    <p:sldId id="317" r:id="rId17"/>
    <p:sldId id="316" r:id="rId18"/>
    <p:sldId id="313" r:id="rId19"/>
    <p:sldId id="312" r:id="rId20"/>
    <p:sldId id="29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5" autoAdjust="0"/>
    <p:restoredTop sz="69428" autoAdjust="0"/>
  </p:normalViewPr>
  <p:slideViewPr>
    <p:cSldViewPr snapToGrid="0" snapToObjects="1">
      <p:cViewPr varScale="1">
        <p:scale>
          <a:sx n="76" d="100"/>
          <a:sy n="76" d="100"/>
        </p:scale>
        <p:origin x="-1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Protestants</a:t>
            </a:r>
          </a:p>
          <a:p>
            <a:r>
              <a:rPr lang="en-US" dirty="0" smtClean="0"/>
              <a:t>Luther –   1517 -  </a:t>
            </a:r>
          </a:p>
          <a:p>
            <a:r>
              <a:rPr lang="en-US" dirty="0" smtClean="0"/>
              <a:t>Zwingli</a:t>
            </a:r>
          </a:p>
          <a:p>
            <a:r>
              <a:rPr lang="en-US" dirty="0" smtClean="0"/>
              <a:t>Calvin – 1530 split with Catholics, 1536 Institutes,  Geneva …  </a:t>
            </a:r>
          </a:p>
          <a:p>
            <a:r>
              <a:rPr lang="en-US" dirty="0" smtClean="0"/>
              <a:t>Ana-</a:t>
            </a:r>
            <a:r>
              <a:rPr lang="en-US" dirty="0" err="1" smtClean="0"/>
              <a:t>baptists</a:t>
            </a:r>
            <a:r>
              <a:rPr lang="en-US" dirty="0" smtClean="0"/>
              <a:t> – ‘radical reformation’ -  </a:t>
            </a:r>
            <a:r>
              <a:rPr lang="en-US" dirty="0" err="1" smtClean="0"/>
              <a:t>Hutterites</a:t>
            </a:r>
            <a:r>
              <a:rPr lang="en-US" dirty="0" smtClean="0"/>
              <a:t>,</a:t>
            </a:r>
            <a:r>
              <a:rPr lang="en-US" baseline="0" dirty="0" smtClean="0"/>
              <a:t> Mennonites, Amish…  </a:t>
            </a:r>
            <a:endParaRPr lang="en-US" dirty="0" smtClean="0"/>
          </a:p>
          <a:p>
            <a:r>
              <a:rPr lang="en-US" dirty="0" smtClean="0"/>
              <a:t>Baptists- 1609 in Amsterdam, with English Separatist John Smyth</a:t>
            </a:r>
          </a:p>
          <a:p>
            <a:r>
              <a:rPr lang="en-US" dirty="0" smtClean="0"/>
              <a:t>Church</a:t>
            </a:r>
            <a:r>
              <a:rPr lang="en-US" baseline="0" dirty="0" smtClean="0"/>
              <a:t> of England – 1534, Henry 8</a:t>
            </a:r>
            <a:r>
              <a:rPr lang="en-US" baseline="30000" dirty="0" smtClean="0"/>
              <a:t>th</a:t>
            </a:r>
            <a:r>
              <a:rPr lang="en-US" baseline="0" dirty="0" smtClean="0"/>
              <a:t>…  </a:t>
            </a:r>
          </a:p>
          <a:p>
            <a:r>
              <a:rPr lang="en-US" baseline="0" dirty="0" smtClean="0"/>
              <a:t>Methodists – Wesley  1703-1791,  split at his death.. 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>
                <a:sym typeface="Wingdings"/>
              </a:rPr>
              <a:t> continued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to all this… </a:t>
            </a:r>
          </a:p>
          <a:p>
            <a:endParaRPr lang="en-US" dirty="0" smtClean="0"/>
          </a:p>
          <a:p>
            <a:r>
              <a:rPr lang="en-US" dirty="0" smtClean="0"/>
              <a:t>Mormon – claiming a living prophet! -  </a:t>
            </a:r>
          </a:p>
          <a:p>
            <a:r>
              <a:rPr lang="en-US" dirty="0" smtClean="0"/>
              <a:t>JW’s – and their Watchtower organization as a ‘prophetic group’ – </a:t>
            </a:r>
          </a:p>
          <a:p>
            <a:r>
              <a:rPr lang="en-US" dirty="0" smtClean="0"/>
              <a:t>Pentecostals..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of these were ‘led by the Spirit’ ? </a:t>
            </a:r>
          </a:p>
          <a:p>
            <a:r>
              <a:rPr lang="en-US" dirty="0" smtClean="0"/>
              <a:t>Complete with war / persecution / martyrdom --  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HOW Spirit leads..</a:t>
            </a:r>
            <a:r>
              <a:rPr lang="en-US" baseline="0" dirty="0" smtClean="0">
                <a:sym typeface="Wingding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Spirit – WORD</a:t>
            </a:r>
          </a:p>
          <a:p>
            <a:r>
              <a:rPr lang="en-US" dirty="0" smtClean="0"/>
              <a:t>1 Tim.</a:t>
            </a:r>
            <a:r>
              <a:rPr lang="en-US" baseline="0" dirty="0" smtClean="0"/>
              <a:t> 4:1-3 -  speaks expressly -- </a:t>
            </a:r>
          </a:p>
          <a:p>
            <a:r>
              <a:rPr lang="en-US" baseline="0" dirty="0" smtClean="0"/>
              <a:t>2 Tim. 4:1-4 -  preach the word …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Feeling? --   how do you validate?</a:t>
            </a:r>
          </a:p>
          <a:p>
            <a:r>
              <a:rPr lang="en-US" baseline="0" dirty="0" smtClean="0"/>
              <a:t>	emotions produced BY and in harmony with the word -  </a:t>
            </a:r>
          </a:p>
          <a:p>
            <a:r>
              <a:rPr lang="en-US" baseline="0" dirty="0" smtClean="0"/>
              <a:t>	Emotions that are used to AFFIRM truth???</a:t>
            </a:r>
          </a:p>
          <a:p>
            <a:r>
              <a:rPr lang="en-US" baseline="0" dirty="0" smtClean="0"/>
              <a:t>Ideas..  “I think” – ‘it seems to me’ --  … and affirm it is the SPIRIT that gives such thoughts.. </a:t>
            </a:r>
          </a:p>
          <a:p>
            <a:r>
              <a:rPr lang="en-US" baseline="0" dirty="0" smtClean="0">
                <a:sym typeface="Wingdings"/>
              </a:rPr>
              <a:t> What to do when conflict!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 smtClean="0"/>
          </a:p>
          <a:p>
            <a:pPr rtl="0"/>
            <a:r>
              <a:rPr lang="en-US" sz="1200" b="1" dirty="0" smtClean="0"/>
              <a:t>1	I solemnly charge </a:t>
            </a:r>
            <a:r>
              <a:rPr lang="en-US" sz="1200" b="1" i="1" dirty="0" smtClean="0"/>
              <a:t>you in the presence of God and of Christ Jesus, who is to judge the living and the dead, and by His appearing and His kingdom:</a:t>
            </a:r>
          </a:p>
          <a:p>
            <a:pPr rtl="0"/>
            <a:r>
              <a:rPr lang="en-US" sz="1200" dirty="0" smtClean="0"/>
              <a:t>	2	preach the word; be ready in season </a:t>
            </a:r>
            <a:r>
              <a:rPr lang="en-US" sz="1200" i="1" dirty="0" smtClean="0"/>
              <a:t>and out of season; reprove, rebuke, exhort, with great patience and instruction.</a:t>
            </a:r>
          </a:p>
          <a:p>
            <a:pPr rtl="0"/>
            <a:r>
              <a:rPr lang="en-US" sz="1200" dirty="0" smtClean="0"/>
              <a:t>	3	For the time will come when they will not endure sound doctrine; but </a:t>
            </a:r>
            <a:r>
              <a:rPr lang="en-US" sz="1200" i="1" dirty="0" smtClean="0"/>
              <a:t>wanting to have their ears tickled, they will accumulate for themselves teachers in accordance to their own desires,</a:t>
            </a:r>
          </a:p>
          <a:p>
            <a:pPr rtl="0"/>
            <a:r>
              <a:rPr lang="en-US" sz="1200" dirty="0" smtClean="0"/>
              <a:t>	4	and will turn away their ears from the truth and will turn aside to myths.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we do when our feelings / ideas CONFLICT with the WORD?</a:t>
            </a:r>
          </a:p>
          <a:p>
            <a:endParaRPr lang="en-US" dirty="0" smtClean="0"/>
          </a:p>
          <a:p>
            <a:r>
              <a:rPr lang="en-US" dirty="0" smtClean="0"/>
              <a:t>It leaves us (and those we teach) in a quandary --- </a:t>
            </a:r>
          </a:p>
          <a:p>
            <a:r>
              <a:rPr lang="en-US" dirty="0" smtClean="0"/>
              <a:t>In each division, they did one common thing – BACK TO THE WORD ..  </a:t>
            </a:r>
          </a:p>
          <a:p>
            <a:r>
              <a:rPr lang="en-US" dirty="0" smtClean="0"/>
              <a:t>Many false interpretations –</a:t>
            </a:r>
          </a:p>
          <a:p>
            <a:r>
              <a:rPr lang="en-US" dirty="0" smtClean="0"/>
              <a:t>Many ‘proof-text’ approaches – </a:t>
            </a:r>
          </a:p>
          <a:p>
            <a:endParaRPr lang="en-US" dirty="0" smtClean="0"/>
          </a:p>
          <a:p>
            <a:r>
              <a:rPr lang="en-US" dirty="0" smtClean="0"/>
              <a:t>YET</a:t>
            </a:r>
            <a:r>
              <a:rPr lang="en-US" baseline="0" dirty="0" smtClean="0"/>
              <a:t> what choice is left? EACH is true?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ym typeface="Wingdings"/>
              </a:rPr>
              <a:t> </a:t>
            </a:r>
            <a:r>
              <a:rPr lang="en-US" b="1" dirty="0" smtClean="0"/>
              <a:t>TODAY – ‘Spirit is CORRECTING 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 error!)  </a:t>
            </a:r>
          </a:p>
          <a:p>
            <a:r>
              <a:rPr lang="en-US" dirty="0" smtClean="0"/>
              <a:t>	Women’s role</a:t>
            </a:r>
          </a:p>
          <a:p>
            <a:r>
              <a:rPr lang="en-US" dirty="0" smtClean="0"/>
              <a:t>	Homosexuality</a:t>
            </a:r>
          </a:p>
          <a:p>
            <a:r>
              <a:rPr lang="en-US" dirty="0" smtClean="0"/>
              <a:t>	Marriage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 – ‘Spirit is CORRECTING 1</a:t>
            </a:r>
            <a:r>
              <a:rPr lang="en-US" baseline="30000" dirty="0" smtClean="0"/>
              <a:t>st</a:t>
            </a:r>
            <a:r>
              <a:rPr lang="en-US" dirty="0" smtClean="0"/>
              <a:t> century error!)  </a:t>
            </a:r>
          </a:p>
          <a:p>
            <a:endParaRPr lang="en-US" dirty="0" smtClean="0"/>
          </a:p>
          <a:p>
            <a:r>
              <a:rPr lang="en-US" dirty="0" smtClean="0"/>
              <a:t>Basis:</a:t>
            </a:r>
            <a:r>
              <a:rPr lang="en-US" baseline="0" dirty="0" smtClean="0"/>
              <a:t>  first century teaching based upon first century society and ITS misunderstanding…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Correcting it to MODERN society view points..  For ‘ours’ is ‘more correct’ while they were WRONG.</a:t>
            </a:r>
          </a:p>
          <a:p>
            <a:endParaRPr lang="en-US" baseline="0" dirty="0" smtClean="0"/>
          </a:p>
          <a:p>
            <a:r>
              <a:rPr lang="en-US" baseline="0" dirty="0" smtClean="0">
                <a:sym typeface="Wingdings"/>
              </a:rPr>
              <a:t>   </a:t>
            </a:r>
            <a:r>
              <a:rPr lang="en-US" dirty="0" smtClean="0"/>
              <a:t>	Women’s role</a:t>
            </a:r>
          </a:p>
          <a:p>
            <a:r>
              <a:rPr lang="en-US" dirty="0" smtClean="0"/>
              <a:t>	Homosexuality</a:t>
            </a:r>
          </a:p>
          <a:p>
            <a:r>
              <a:rPr lang="en-US" dirty="0" smtClean="0"/>
              <a:t>	Marriage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 – ‘Spirit is CORRECTING 1</a:t>
            </a:r>
            <a:r>
              <a:rPr lang="en-US" baseline="30000" dirty="0" smtClean="0"/>
              <a:t>st</a:t>
            </a:r>
            <a:r>
              <a:rPr lang="en-US" dirty="0" smtClean="0"/>
              <a:t> century error!)  </a:t>
            </a:r>
          </a:p>
          <a:p>
            <a:r>
              <a:rPr lang="en-US" dirty="0" smtClean="0"/>
              <a:t>	Women’s role</a:t>
            </a:r>
          </a:p>
          <a:p>
            <a:r>
              <a:rPr lang="en-US" dirty="0" smtClean="0"/>
              <a:t>	Homosexuality</a:t>
            </a:r>
          </a:p>
          <a:p>
            <a:r>
              <a:rPr lang="en-US" dirty="0" smtClean="0"/>
              <a:t>	Marriage 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 YET affirm ‘Spirit’s role’ in creating the NT!...  ‘a new way of understanding’ --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a NEW WAY of understanding?</a:t>
            </a:r>
          </a:p>
          <a:p>
            <a:r>
              <a:rPr lang="en-US" dirty="0" smtClean="0"/>
              <a:t>It</a:t>
            </a:r>
            <a:r>
              <a:rPr lang="en-US" baseline="0" dirty="0" smtClean="0"/>
              <a:t> WAS ‘true’ – for 1</a:t>
            </a:r>
            <a:r>
              <a:rPr lang="en-US" baseline="30000" dirty="0" smtClean="0"/>
              <a:t>st</a:t>
            </a:r>
            <a:r>
              <a:rPr lang="en-US" baseline="0" dirty="0" smtClean="0"/>
              <a:t> century people .. </a:t>
            </a:r>
          </a:p>
          <a:p>
            <a:r>
              <a:rPr lang="en-US" baseline="0" dirty="0" smtClean="0"/>
              <a:t>TODAY – it is a ‘different truth’ .. ?  </a:t>
            </a:r>
          </a:p>
          <a:p>
            <a:r>
              <a:rPr lang="en-US" baseline="0" dirty="0" smtClean="0"/>
              <a:t>STILL the same problem as then!</a:t>
            </a:r>
          </a:p>
          <a:p>
            <a:endParaRPr lang="en-US" baseline="0" dirty="0" smtClean="0"/>
          </a:p>
          <a:p>
            <a:r>
              <a:rPr lang="en-US" baseline="0" dirty="0" smtClean="0">
                <a:sym typeface="Wingdings"/>
              </a:rPr>
              <a:t> 1 Pet. 4:11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1Pet. 4:11</a:t>
            </a:r>
          </a:p>
          <a:p>
            <a:r>
              <a:rPr lang="en-US" sz="1200" dirty="0" smtClean="0"/>
              <a:t>whoever speaks, as one who speaks oracles of God; </a:t>
            </a:r>
          </a:p>
          <a:p>
            <a:endParaRPr lang="en-US" sz="1200" dirty="0" smtClean="0"/>
          </a:p>
          <a:p>
            <a:r>
              <a:rPr lang="en-US" sz="1200" dirty="0" smtClean="0">
                <a:sym typeface="Wingdings"/>
              </a:rPr>
              <a:t> Gal. 1:8</a:t>
            </a:r>
            <a:endParaRPr lang="en-US" sz="1200" dirty="0" smtClean="0"/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‘Led by the Spirit’ –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Romans 8  LED by the Spirit…</a:t>
            </a:r>
          </a:p>
          <a:p>
            <a:r>
              <a:rPr lang="en-US" dirty="0" smtClean="0"/>
              <a:t> Walk according to.. 4</a:t>
            </a:r>
          </a:p>
          <a:p>
            <a:r>
              <a:rPr lang="en-US" dirty="0" smtClean="0"/>
              <a:t> Set mind on … 5</a:t>
            </a:r>
          </a:p>
          <a:p>
            <a:r>
              <a:rPr lang="en-US" dirty="0" smtClean="0"/>
              <a:t> Dwells in you  9</a:t>
            </a:r>
          </a:p>
          <a:p>
            <a:r>
              <a:rPr lang="en-US" dirty="0" smtClean="0"/>
              <a:t> Put to death deeds of body 13</a:t>
            </a:r>
          </a:p>
          <a:p>
            <a:r>
              <a:rPr lang="en-US" dirty="0" smtClean="0"/>
              <a:t> Led by 14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Inspiration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88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Inspiration … </a:t>
            </a:r>
          </a:p>
          <a:p>
            <a:r>
              <a:rPr lang="en-US" dirty="0" smtClean="0"/>
              <a:t> Guide into all truth – John 16:13</a:t>
            </a:r>
          </a:p>
          <a:p>
            <a:r>
              <a:rPr lang="en-US" dirty="0" smtClean="0"/>
              <a:t> Bring to remembrance – John 14:26</a:t>
            </a:r>
          </a:p>
          <a:p>
            <a:r>
              <a:rPr lang="en-US" dirty="0" smtClean="0"/>
              <a:t> Teach you</a:t>
            </a:r>
          </a:p>
          <a:p>
            <a:r>
              <a:rPr lang="en-US" dirty="0" smtClean="0"/>
              <a:t> Revealed – Eph. 3:1-5</a:t>
            </a:r>
          </a:p>
          <a:p>
            <a:endParaRPr lang="en-US" dirty="0" smtClean="0"/>
          </a:p>
          <a:p>
            <a:pPr rtl="0"/>
            <a:r>
              <a:rPr lang="en-US" sz="1200" dirty="0" smtClean="0"/>
              <a:t>14:</a:t>
            </a:r>
            <a:r>
              <a:rPr lang="en-US" sz="1200" b="1" dirty="0" smtClean="0"/>
              <a:t>25	“These things I have spoken to you while abiding with you.</a:t>
            </a:r>
          </a:p>
          <a:p>
            <a:pPr rtl="0"/>
            <a:r>
              <a:rPr lang="en-US" sz="1200" dirty="0" smtClean="0"/>
              <a:t>	26	“But the Helper, the Holy Spirit, whom the Father will send in My name, He will teach you all things, and bring to your remembrance all that I said to you.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74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Inspiration -  Spirit</a:t>
            </a:r>
          </a:p>
          <a:p>
            <a:pPr marL="171450" indent="-171450"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Apostles &amp; Prophets – </a:t>
            </a:r>
          </a:p>
          <a:p>
            <a:pPr marL="171450" indent="-171450"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 WORD – apostles doctrine, </a:t>
            </a:r>
          </a:p>
          <a:p>
            <a:pPr marL="171450" indent="-171450">
              <a:buFont typeface="Wingdings" charset="0"/>
              <a:buChar char="à"/>
            </a:pPr>
            <a:endParaRPr lang="en-US" dirty="0" smtClean="0">
              <a:sym typeface="Wingdings"/>
            </a:endParaRPr>
          </a:p>
          <a:p>
            <a:pPr marL="0" indent="0">
              <a:buFont typeface="Wingdings" charset="0"/>
              <a:buNone/>
            </a:pPr>
            <a:r>
              <a:rPr lang="en-US" dirty="0" smtClean="0">
                <a:sym typeface="Wingdings"/>
              </a:rPr>
              <a:t> Spirit</a:t>
            </a:r>
            <a:r>
              <a:rPr lang="en-US" baseline="0" dirty="0" smtClean="0">
                <a:sym typeface="Wingdings"/>
              </a:rPr>
              <a:t> in History of church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Spirit ‘personally leading each person into truth’… </a:t>
            </a:r>
          </a:p>
          <a:p>
            <a:r>
              <a:rPr lang="en-US" dirty="0" smtClean="0"/>
              <a:t>Guiding the HISTORY of the church …  </a:t>
            </a:r>
          </a:p>
          <a:p>
            <a:endParaRPr lang="en-US" dirty="0" smtClean="0"/>
          </a:p>
          <a:p>
            <a:r>
              <a:rPr lang="en-US" dirty="0" smtClean="0"/>
              <a:t>As we wade through church history and its many teachings – things CHANGE</a:t>
            </a:r>
          </a:p>
          <a:p>
            <a:r>
              <a:rPr lang="en-US" dirty="0" smtClean="0">
                <a:sym typeface="Wingdings"/>
              </a:rPr>
              <a:t> Catholicism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Spirit leads –</a:t>
            </a:r>
          </a:p>
          <a:p>
            <a:r>
              <a:rPr lang="en-US" dirty="0" smtClean="0"/>
              <a:t>Into Catholicism ?   Many changes!</a:t>
            </a:r>
          </a:p>
          <a:p>
            <a:r>
              <a:rPr lang="en-US" dirty="0" smtClean="0"/>
              <a:t>Organization – bishop over elder,  one bishop over many churches, arch-bishop, etc… Pope</a:t>
            </a:r>
          </a:p>
          <a:p>
            <a:r>
              <a:rPr lang="en-US" dirty="0" smtClean="0"/>
              <a:t>Worship – incense, one element in LS, Latin, etc.</a:t>
            </a:r>
          </a:p>
          <a:p>
            <a:r>
              <a:rPr lang="en-US" dirty="0" smtClean="0"/>
              <a:t>Teaching – purgatory, indulgences, etc..</a:t>
            </a:r>
          </a:p>
          <a:p>
            <a:r>
              <a:rPr lang="en-US" dirty="0" smtClean="0"/>
              <a:t>Morals – </a:t>
            </a:r>
          </a:p>
          <a:p>
            <a:endParaRPr lang="en-US" dirty="0" smtClean="0"/>
          </a:p>
          <a:p>
            <a:r>
              <a:rPr lang="en-US" dirty="0" smtClean="0"/>
              <a:t>MANY DISAGREEMENT</a:t>
            </a:r>
            <a:r>
              <a:rPr lang="en-US" baseline="0" dirty="0" smtClean="0"/>
              <a:t>S </a:t>
            </a:r>
            <a:r>
              <a:rPr lang="en-US" baseline="0" dirty="0" smtClean="0">
                <a:sym typeface="Wingdings"/>
              </a:rPr>
              <a:t>  GREEK ORTHODOX 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Spirit -  Catholicism…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Split Greek Orthodox …  the East-West Schism (or Great Schism) of 1054, </a:t>
            </a:r>
          </a:p>
          <a:p>
            <a:r>
              <a:rPr lang="en-US" dirty="0" smtClean="0"/>
              <a:t>BOTH organization AND in doctrine….  </a:t>
            </a:r>
          </a:p>
          <a:p>
            <a:r>
              <a:rPr lang="en-US" dirty="0" smtClean="0"/>
              <a:t>In the end, Pope Leo and Patriarch Michael excommunicated each other and their respective churches. But more than 900 years later, in 1965, Pope Paul VI and Patriarch </a:t>
            </a:r>
            <a:r>
              <a:rPr lang="en-US" dirty="0" err="1" smtClean="0"/>
              <a:t>Athenagoras</a:t>
            </a:r>
            <a:r>
              <a:rPr lang="en-US" dirty="0" smtClean="0"/>
              <a:t> I of Constantinople removed the mutual excommunications.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Further</a:t>
            </a:r>
            <a:r>
              <a:rPr lang="en-US" baseline="0" dirty="0" smtClean="0">
                <a:sym typeface="Wingdings"/>
              </a:rPr>
              <a:t> - Protestantism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SPIRIT </a:t>
            </a:r>
          </a:p>
          <a:p>
            <a:r>
              <a:rPr lang="en-US" dirty="0" smtClean="0"/>
              <a:t>Catholicism  /  Greek Orthodox… </a:t>
            </a:r>
          </a:p>
          <a:p>
            <a:endParaRPr lang="en-US" dirty="0" smtClean="0"/>
          </a:p>
          <a:p>
            <a:r>
              <a:rPr lang="en-US" dirty="0" smtClean="0"/>
              <a:t>Protestants   ‘1517--  95 </a:t>
            </a:r>
            <a:r>
              <a:rPr lang="en-US" dirty="0" err="1" smtClean="0"/>
              <a:t>thessis</a:t>
            </a:r>
            <a:r>
              <a:rPr lang="en-US" dirty="0" smtClean="0"/>
              <a:t>… 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Protestant splits</a:t>
            </a:r>
            <a:r>
              <a:rPr lang="en-US" baseline="0" dirty="0" smtClean="0">
                <a:sym typeface="Wingding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2385726" y="2423173"/>
            <a:ext cx="48297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i="1" dirty="0" smtClean="0">
                <a:solidFill>
                  <a:srgbClr val="FFFF00"/>
                </a:solidFill>
              </a:rPr>
              <a:t>Protestants</a:t>
            </a:r>
            <a:endParaRPr lang="en-US" sz="7200" b="1" i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425" y="345037"/>
            <a:ext cx="26336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Luther</a:t>
            </a:r>
            <a:endParaRPr lang="en-US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075212"/>
            <a:ext cx="22568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Calvin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3367581" y="178241"/>
            <a:ext cx="28324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Zwingli</a:t>
            </a:r>
            <a:endParaRPr lang="en-US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4425" y="3717843"/>
            <a:ext cx="31602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Ana-</a:t>
            </a:r>
          </a:p>
          <a:p>
            <a:pPr algn="ctr"/>
            <a:r>
              <a:rPr lang="en-US" sz="7200" dirty="0" smtClean="0"/>
              <a:t>Baptists</a:t>
            </a:r>
            <a:endParaRPr lang="en-US" sz="7200" dirty="0"/>
          </a:p>
        </p:txBody>
      </p:sp>
      <p:sp>
        <p:nvSpPr>
          <p:cNvPr id="13" name="TextBox 12"/>
          <p:cNvSpPr txBox="1"/>
          <p:nvPr/>
        </p:nvSpPr>
        <p:spPr>
          <a:xfrm>
            <a:off x="6240932" y="1486997"/>
            <a:ext cx="29122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Baptists</a:t>
            </a:r>
            <a:endParaRPr lang="en-US" sz="6600" dirty="0"/>
          </a:p>
        </p:txBody>
      </p:sp>
      <p:sp>
        <p:nvSpPr>
          <p:cNvPr id="14" name="TextBox 13"/>
          <p:cNvSpPr txBox="1"/>
          <p:nvPr/>
        </p:nvSpPr>
        <p:spPr>
          <a:xfrm>
            <a:off x="5085408" y="3623502"/>
            <a:ext cx="37863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C. England</a:t>
            </a:r>
            <a:endParaRPr lang="en-US" sz="66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3304" y="4956571"/>
            <a:ext cx="40884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Methodists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18014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2385726" y="2423173"/>
            <a:ext cx="48297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i="1" dirty="0" smtClean="0">
                <a:solidFill>
                  <a:srgbClr val="FFFF00"/>
                </a:solidFill>
              </a:rPr>
              <a:t>Protestants</a:t>
            </a:r>
            <a:endParaRPr lang="en-US" sz="7200" b="1" i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425" y="345037"/>
            <a:ext cx="26336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Luther</a:t>
            </a:r>
            <a:endParaRPr lang="en-US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075212"/>
            <a:ext cx="22568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Calvin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3367581" y="178241"/>
            <a:ext cx="28324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Zwingli</a:t>
            </a:r>
            <a:endParaRPr lang="en-US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4425" y="3717843"/>
            <a:ext cx="31602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Ana-</a:t>
            </a:r>
          </a:p>
          <a:p>
            <a:pPr algn="ctr"/>
            <a:r>
              <a:rPr lang="en-US" sz="7200" dirty="0" smtClean="0"/>
              <a:t>Baptists</a:t>
            </a:r>
            <a:endParaRPr lang="en-US" sz="7200" dirty="0"/>
          </a:p>
        </p:txBody>
      </p:sp>
      <p:sp>
        <p:nvSpPr>
          <p:cNvPr id="13" name="TextBox 12"/>
          <p:cNvSpPr txBox="1"/>
          <p:nvPr/>
        </p:nvSpPr>
        <p:spPr>
          <a:xfrm>
            <a:off x="6240932" y="1486997"/>
            <a:ext cx="29122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Baptists</a:t>
            </a:r>
            <a:endParaRPr lang="en-US" sz="6600" dirty="0"/>
          </a:p>
        </p:txBody>
      </p:sp>
      <p:sp>
        <p:nvSpPr>
          <p:cNvPr id="14" name="TextBox 13"/>
          <p:cNvSpPr txBox="1"/>
          <p:nvPr/>
        </p:nvSpPr>
        <p:spPr>
          <a:xfrm>
            <a:off x="5085408" y="3623502"/>
            <a:ext cx="37863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C. England</a:t>
            </a:r>
            <a:endParaRPr lang="en-US" sz="66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3304" y="4956571"/>
            <a:ext cx="40884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Methodists</a:t>
            </a:r>
            <a:endParaRPr lang="en-US" sz="6600" dirty="0"/>
          </a:p>
        </p:txBody>
      </p:sp>
      <p:sp>
        <p:nvSpPr>
          <p:cNvPr id="16" name="TextBox 15"/>
          <p:cNvSpPr txBox="1"/>
          <p:nvPr/>
        </p:nvSpPr>
        <p:spPr>
          <a:xfrm rot="20566407">
            <a:off x="537654" y="1080215"/>
            <a:ext cx="4175231" cy="11079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Mormon</a:t>
            </a:r>
            <a:endParaRPr lang="en-US" sz="6600" dirty="0"/>
          </a:p>
        </p:txBody>
      </p:sp>
      <p:sp>
        <p:nvSpPr>
          <p:cNvPr id="17" name="TextBox 16"/>
          <p:cNvSpPr txBox="1"/>
          <p:nvPr/>
        </p:nvSpPr>
        <p:spPr>
          <a:xfrm rot="20566407">
            <a:off x="1995283" y="2455873"/>
            <a:ext cx="4175231" cy="11079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JW’s</a:t>
            </a:r>
            <a:endParaRPr lang="en-US" sz="6600" dirty="0"/>
          </a:p>
        </p:txBody>
      </p:sp>
      <p:sp>
        <p:nvSpPr>
          <p:cNvPr id="18" name="TextBox 17"/>
          <p:cNvSpPr txBox="1"/>
          <p:nvPr/>
        </p:nvSpPr>
        <p:spPr>
          <a:xfrm rot="20566407">
            <a:off x="3422436" y="4053990"/>
            <a:ext cx="4869167" cy="11079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Pentecostals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22882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2385726" y="2423173"/>
            <a:ext cx="48297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i="1" dirty="0" smtClean="0">
                <a:solidFill>
                  <a:srgbClr val="FFFF00"/>
                </a:solidFill>
              </a:rPr>
              <a:t>Protestants</a:t>
            </a:r>
            <a:endParaRPr lang="en-US" sz="7200" b="1" i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425" y="345037"/>
            <a:ext cx="26336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Luther</a:t>
            </a:r>
            <a:endParaRPr lang="en-US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075212"/>
            <a:ext cx="22568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Calvin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3367581" y="178241"/>
            <a:ext cx="28324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Zwingli</a:t>
            </a:r>
            <a:endParaRPr lang="en-US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4425" y="3717843"/>
            <a:ext cx="31602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Ana-</a:t>
            </a:r>
          </a:p>
          <a:p>
            <a:pPr algn="ctr"/>
            <a:r>
              <a:rPr lang="en-US" sz="7200" dirty="0" smtClean="0"/>
              <a:t>Baptists</a:t>
            </a:r>
            <a:endParaRPr lang="en-US" sz="7200" dirty="0"/>
          </a:p>
        </p:txBody>
      </p:sp>
      <p:sp>
        <p:nvSpPr>
          <p:cNvPr id="13" name="TextBox 12"/>
          <p:cNvSpPr txBox="1"/>
          <p:nvPr/>
        </p:nvSpPr>
        <p:spPr>
          <a:xfrm>
            <a:off x="6240932" y="1486997"/>
            <a:ext cx="29122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Baptists</a:t>
            </a:r>
            <a:endParaRPr lang="en-US" sz="6600" dirty="0"/>
          </a:p>
        </p:txBody>
      </p:sp>
      <p:sp>
        <p:nvSpPr>
          <p:cNvPr id="14" name="TextBox 13"/>
          <p:cNvSpPr txBox="1"/>
          <p:nvPr/>
        </p:nvSpPr>
        <p:spPr>
          <a:xfrm>
            <a:off x="5085408" y="3623502"/>
            <a:ext cx="37863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C. England</a:t>
            </a:r>
            <a:endParaRPr lang="en-US" sz="66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3304" y="4956571"/>
            <a:ext cx="40884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Methodists</a:t>
            </a:r>
            <a:endParaRPr lang="en-US" sz="6600" dirty="0"/>
          </a:p>
        </p:txBody>
      </p:sp>
      <p:sp>
        <p:nvSpPr>
          <p:cNvPr id="16" name="TextBox 15"/>
          <p:cNvSpPr txBox="1"/>
          <p:nvPr/>
        </p:nvSpPr>
        <p:spPr>
          <a:xfrm rot="20566407">
            <a:off x="537654" y="1080215"/>
            <a:ext cx="4175231" cy="11079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Mormon</a:t>
            </a:r>
            <a:endParaRPr lang="en-US" sz="6600" dirty="0"/>
          </a:p>
        </p:txBody>
      </p:sp>
      <p:sp>
        <p:nvSpPr>
          <p:cNvPr id="17" name="TextBox 16"/>
          <p:cNvSpPr txBox="1"/>
          <p:nvPr/>
        </p:nvSpPr>
        <p:spPr>
          <a:xfrm rot="20566407">
            <a:off x="1995283" y="2455873"/>
            <a:ext cx="4175231" cy="11079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JW’s</a:t>
            </a:r>
            <a:endParaRPr lang="en-US" sz="6600" dirty="0"/>
          </a:p>
        </p:txBody>
      </p:sp>
      <p:sp>
        <p:nvSpPr>
          <p:cNvPr id="18" name="TextBox 17"/>
          <p:cNvSpPr txBox="1"/>
          <p:nvPr/>
        </p:nvSpPr>
        <p:spPr>
          <a:xfrm rot="20566407">
            <a:off x="3422436" y="4053990"/>
            <a:ext cx="4869167" cy="11079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Pentecostals</a:t>
            </a:r>
            <a:endParaRPr lang="en-US" sz="6600" dirty="0"/>
          </a:p>
        </p:txBody>
      </p:sp>
      <p:sp>
        <p:nvSpPr>
          <p:cNvPr id="19" name="TextBox 18"/>
          <p:cNvSpPr txBox="1"/>
          <p:nvPr/>
        </p:nvSpPr>
        <p:spPr>
          <a:xfrm>
            <a:off x="1924863" y="456659"/>
            <a:ext cx="4869167" cy="5401479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FF00"/>
                </a:solidFill>
              </a:rPr>
              <a:t>ALL led</a:t>
            </a:r>
          </a:p>
          <a:p>
            <a:pPr algn="ctr"/>
            <a:r>
              <a:rPr lang="en-US" sz="11500" dirty="0" smtClean="0">
                <a:solidFill>
                  <a:srgbClr val="FFFF00"/>
                </a:solidFill>
              </a:rPr>
              <a:t>By the Spirit?</a:t>
            </a:r>
            <a:endParaRPr lang="en-US" sz="1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121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3609144" y="534769"/>
            <a:ext cx="2148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Spirit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705667" y="2009046"/>
            <a:ext cx="30809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Feelings?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5403141" y="2286044"/>
            <a:ext cx="312282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Word</a:t>
            </a:r>
          </a:p>
          <a:p>
            <a:pPr algn="ctr"/>
            <a:r>
              <a:rPr lang="en-US" sz="7200" dirty="0" smtClean="0"/>
              <a:t>(Sword)</a:t>
            </a:r>
            <a:endParaRPr lang="en-US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1063339" y="3440206"/>
            <a:ext cx="23656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Ideas ?</a:t>
            </a:r>
            <a:endParaRPr lang="en-US" sz="6000" dirty="0"/>
          </a:p>
        </p:txBody>
      </p:sp>
      <p:sp>
        <p:nvSpPr>
          <p:cNvPr id="2" name="Bent-Up Arrow 1"/>
          <p:cNvSpPr/>
          <p:nvPr/>
        </p:nvSpPr>
        <p:spPr>
          <a:xfrm rot="10800000" flipH="1">
            <a:off x="6197271" y="1236316"/>
            <a:ext cx="1171397" cy="96960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44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3609144" y="534769"/>
            <a:ext cx="2148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Spirit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705667" y="2009046"/>
            <a:ext cx="30809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Feelings?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5403141" y="2286044"/>
            <a:ext cx="312282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Word</a:t>
            </a:r>
          </a:p>
          <a:p>
            <a:pPr algn="ctr"/>
            <a:r>
              <a:rPr lang="en-US" sz="7200" dirty="0" smtClean="0"/>
              <a:t>(Sword)</a:t>
            </a:r>
            <a:endParaRPr lang="en-US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1063339" y="3440206"/>
            <a:ext cx="23656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Ideas ?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 rot="20710222">
            <a:off x="1954955" y="2655376"/>
            <a:ext cx="4916338" cy="156966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FF00"/>
                </a:solidFill>
              </a:rPr>
              <a:t>Conflict ?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073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Correcting</a:t>
            </a:r>
            <a:br>
              <a:rPr lang="en-US" sz="8000" dirty="0" smtClean="0"/>
            </a:br>
            <a:r>
              <a:rPr lang="en-US" sz="8000" dirty="0" smtClean="0"/>
              <a:t>1</a:t>
            </a:r>
            <a:r>
              <a:rPr lang="en-US" sz="8000" baseline="30000" dirty="0" smtClean="0"/>
              <a:t>st</a:t>
            </a:r>
            <a:r>
              <a:rPr lang="en-US" sz="8000" dirty="0" smtClean="0"/>
              <a:t> century</a:t>
            </a:r>
            <a:br>
              <a:rPr lang="en-US" sz="8000" dirty="0" smtClean="0"/>
            </a:br>
            <a:r>
              <a:rPr lang="en-US" sz="8000" dirty="0" smtClean="0"/>
              <a:t>error ?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Correcting</a:t>
            </a:r>
            <a:br>
              <a:rPr lang="en-US" sz="8000" dirty="0" smtClean="0"/>
            </a:br>
            <a:r>
              <a:rPr lang="en-US" sz="8000" dirty="0" smtClean="0"/>
              <a:t>1</a:t>
            </a:r>
            <a:r>
              <a:rPr lang="en-US" sz="8000" baseline="30000" dirty="0" smtClean="0"/>
              <a:t>st</a:t>
            </a:r>
            <a:r>
              <a:rPr lang="en-US" sz="8000" dirty="0" smtClean="0"/>
              <a:t> century</a:t>
            </a:r>
            <a:br>
              <a:rPr lang="en-US" sz="8000" dirty="0" smtClean="0"/>
            </a:br>
            <a:r>
              <a:rPr lang="en-US" sz="8000" dirty="0" smtClean="0"/>
              <a:t>error ?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7724" y="1017645"/>
            <a:ext cx="8170701" cy="452431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FF00"/>
                </a:solidFill>
              </a:rPr>
              <a:t>Women’s role</a:t>
            </a:r>
          </a:p>
          <a:p>
            <a:pPr algn="ctr"/>
            <a:r>
              <a:rPr lang="en-US" sz="9600" dirty="0" smtClean="0">
                <a:solidFill>
                  <a:srgbClr val="FFFF00"/>
                </a:solidFill>
              </a:rPr>
              <a:t>Homosexuality</a:t>
            </a:r>
          </a:p>
          <a:p>
            <a:pPr algn="ctr"/>
            <a:r>
              <a:rPr lang="en-US" sz="9600" dirty="0" smtClean="0">
                <a:solidFill>
                  <a:srgbClr val="FFFF00"/>
                </a:solidFill>
              </a:rPr>
              <a:t>Marriage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02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Just new way</a:t>
            </a:r>
            <a:br>
              <a:rPr lang="en-US" sz="8000" dirty="0" smtClean="0"/>
            </a:br>
            <a:r>
              <a:rPr lang="en-US" sz="8000" dirty="0" smtClean="0"/>
              <a:t>of understanding ?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5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0"/>
            <a:ext cx="8153261" cy="6534213"/>
          </a:xfrm>
        </p:spPr>
        <p:txBody>
          <a:bodyPr/>
          <a:lstStyle/>
          <a:p>
            <a:r>
              <a:rPr lang="en-US" sz="8000" dirty="0"/>
              <a:t>whoever speaks, as one who speaks oracles of God</a:t>
            </a:r>
            <a:r>
              <a:rPr lang="en-US" sz="8000" dirty="0" smtClean="0"/>
              <a:t>;</a:t>
            </a:r>
            <a:br>
              <a:rPr lang="en-US" sz="8000" dirty="0" smtClean="0"/>
            </a:br>
            <a:r>
              <a:rPr lang="en-US" sz="8000" dirty="0" smtClean="0"/>
              <a:t>1Pet. 4:11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820008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0"/>
            <a:ext cx="8253515" cy="6617771"/>
          </a:xfrm>
        </p:spPr>
        <p:txBody>
          <a:bodyPr/>
          <a:lstStyle/>
          <a:p>
            <a:r>
              <a:rPr lang="en-US" dirty="0"/>
              <a:t>But even if we, or an angel from heaven, should preach to you a gospel contrary to what we have preached to you, he is to be </a:t>
            </a:r>
            <a:r>
              <a:rPr lang="en-US" dirty="0" smtClean="0"/>
              <a:t>accursed!</a:t>
            </a:r>
            <a:r>
              <a:rPr lang="en-US" baseline="30000" dirty="0" smtClean="0"/>
              <a:t/>
            </a:r>
            <a:br>
              <a:rPr lang="en-US" baseline="30000" dirty="0" smtClean="0"/>
            </a:br>
            <a:r>
              <a:rPr lang="en-US" dirty="0" smtClean="0"/>
              <a:t>Gal. 1:8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008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Led by the</a:t>
            </a:r>
            <a:br>
              <a:rPr lang="en-US" sz="8000" dirty="0" smtClean="0"/>
            </a:br>
            <a:r>
              <a:rPr lang="en-US" sz="8000" dirty="0" smtClean="0"/>
              <a:t>Spirit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0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Walk according to.. 4</a:t>
            </a:r>
          </a:p>
          <a:p>
            <a:r>
              <a:rPr lang="en-US" dirty="0"/>
              <a:t> S</a:t>
            </a:r>
            <a:r>
              <a:rPr lang="en-US" dirty="0" smtClean="0"/>
              <a:t>et mind on … 5</a:t>
            </a:r>
          </a:p>
          <a:p>
            <a:r>
              <a:rPr lang="en-US" dirty="0"/>
              <a:t> </a:t>
            </a:r>
            <a:r>
              <a:rPr lang="en-US" dirty="0" smtClean="0"/>
              <a:t>Dwells in you  9</a:t>
            </a:r>
          </a:p>
          <a:p>
            <a:r>
              <a:rPr lang="en-US" dirty="0" smtClean="0"/>
              <a:t> Put to death deeds of body 13</a:t>
            </a:r>
          </a:p>
          <a:p>
            <a:r>
              <a:rPr lang="en-US" dirty="0"/>
              <a:t> </a:t>
            </a:r>
            <a:r>
              <a:rPr lang="en-US" dirty="0"/>
              <a:t>L</a:t>
            </a:r>
            <a:r>
              <a:rPr lang="en-US" dirty="0" smtClean="0"/>
              <a:t>ed by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674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Guide into all truth  </a:t>
            </a:r>
            <a:r>
              <a:rPr lang="en-US" dirty="0" err="1" smtClean="0"/>
              <a:t>Jn</a:t>
            </a:r>
            <a:r>
              <a:rPr lang="en-US" dirty="0" smtClean="0"/>
              <a:t> 16:13</a:t>
            </a:r>
          </a:p>
          <a:p>
            <a:r>
              <a:rPr lang="en-US" dirty="0"/>
              <a:t> </a:t>
            </a:r>
            <a:r>
              <a:rPr lang="en-US" dirty="0" smtClean="0"/>
              <a:t>Bring to remembrance  </a:t>
            </a:r>
            <a:r>
              <a:rPr lang="en-US" dirty="0" err="1" smtClean="0"/>
              <a:t>Jn</a:t>
            </a:r>
            <a:r>
              <a:rPr lang="en-US" dirty="0" smtClean="0"/>
              <a:t> 14:26</a:t>
            </a:r>
          </a:p>
          <a:p>
            <a:r>
              <a:rPr lang="en-US" dirty="0"/>
              <a:t> </a:t>
            </a:r>
            <a:r>
              <a:rPr lang="en-US" dirty="0" smtClean="0"/>
              <a:t>Teach you</a:t>
            </a:r>
          </a:p>
          <a:p>
            <a:r>
              <a:rPr lang="en-US" dirty="0"/>
              <a:t> </a:t>
            </a:r>
            <a:r>
              <a:rPr lang="en-US" dirty="0" smtClean="0"/>
              <a:t>Revealed – Eph. 3:1-5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674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3609144" y="534769"/>
            <a:ext cx="2148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Spirit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393643" y="2009046"/>
            <a:ext cx="37050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Apostles</a:t>
            </a:r>
          </a:p>
          <a:p>
            <a:pPr algn="ctr"/>
            <a:r>
              <a:rPr lang="en-US" sz="6000" dirty="0" smtClean="0"/>
              <a:t>&amp; Prophets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1125637" y="4463978"/>
            <a:ext cx="312282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Word</a:t>
            </a:r>
          </a:p>
          <a:p>
            <a:pPr algn="ctr"/>
            <a:r>
              <a:rPr lang="en-US" sz="7200" dirty="0" smtClean="0"/>
              <a:t>(Sword)</a:t>
            </a:r>
            <a:endParaRPr lang="en-US" sz="7200" dirty="0"/>
          </a:p>
        </p:txBody>
      </p:sp>
      <p:sp>
        <p:nvSpPr>
          <p:cNvPr id="5" name="Bent-Up Arrow 4"/>
          <p:cNvSpPr/>
          <p:nvPr/>
        </p:nvSpPr>
        <p:spPr>
          <a:xfrm rot="10800000">
            <a:off x="2456223" y="1243218"/>
            <a:ext cx="902286" cy="76582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2456222" y="3948038"/>
            <a:ext cx="384308" cy="73119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5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Spirit in History</a:t>
            </a:r>
            <a:br>
              <a:rPr lang="en-US" sz="8000" dirty="0" smtClean="0"/>
            </a:br>
            <a:r>
              <a:rPr lang="en-US" sz="8000" dirty="0" smtClean="0"/>
              <a:t>of church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3609144" y="250665"/>
            <a:ext cx="2148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Spirit</a:t>
            </a:r>
            <a:endParaRPr lang="en-US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2573348" y="2079560"/>
            <a:ext cx="45253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Catholicism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743" y="3645113"/>
            <a:ext cx="45852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Organization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1218719" y="4753109"/>
            <a:ext cx="33581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Worship</a:t>
            </a:r>
            <a:endParaRPr lang="en-US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27016" y="3645113"/>
            <a:ext cx="35434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Teaching</a:t>
            </a:r>
            <a:endParaRPr lang="en-US" sz="7200" dirty="0"/>
          </a:p>
        </p:txBody>
      </p:sp>
      <p:sp>
        <p:nvSpPr>
          <p:cNvPr id="13" name="TextBox 12"/>
          <p:cNvSpPr txBox="1"/>
          <p:nvPr/>
        </p:nvSpPr>
        <p:spPr>
          <a:xfrm>
            <a:off x="5549360" y="4811112"/>
            <a:ext cx="2798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Morals</a:t>
            </a:r>
            <a:endParaRPr lang="en-US" sz="7200" dirty="0"/>
          </a:p>
        </p:txBody>
      </p:sp>
      <p:sp>
        <p:nvSpPr>
          <p:cNvPr id="14" name="Down Arrow 13"/>
          <p:cNvSpPr/>
          <p:nvPr/>
        </p:nvSpPr>
        <p:spPr>
          <a:xfrm>
            <a:off x="4560333" y="1588803"/>
            <a:ext cx="384308" cy="73119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3609144" y="534769"/>
            <a:ext cx="2148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Spirit</a:t>
            </a:r>
            <a:endParaRPr lang="en-US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4618603" y="2022945"/>
            <a:ext cx="45253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Catholicism</a:t>
            </a:r>
            <a:endParaRPr lang="en-US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136882" y="2047043"/>
            <a:ext cx="347226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Greek </a:t>
            </a:r>
          </a:p>
          <a:p>
            <a:pPr algn="ctr"/>
            <a:r>
              <a:rPr lang="en-US" sz="6600" dirty="0" smtClean="0"/>
              <a:t>Orthodox</a:t>
            </a:r>
            <a:endParaRPr lang="en-US" sz="6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026869" y="1871693"/>
            <a:ext cx="83545" cy="4361713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014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3609144" y="534769"/>
            <a:ext cx="2148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Spirit</a:t>
            </a:r>
            <a:endParaRPr lang="en-US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4327793" y="2054372"/>
            <a:ext cx="45253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Catholicism</a:t>
            </a:r>
            <a:endParaRPr lang="en-US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185566" y="2047043"/>
            <a:ext cx="347226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Greek </a:t>
            </a:r>
          </a:p>
          <a:p>
            <a:pPr algn="ctr"/>
            <a:r>
              <a:rPr lang="en-US" sz="6600" dirty="0" smtClean="0"/>
              <a:t>Orthodox</a:t>
            </a:r>
            <a:endParaRPr lang="en-US" sz="6600" dirty="0"/>
          </a:p>
        </p:txBody>
      </p:sp>
      <p:sp>
        <p:nvSpPr>
          <p:cNvPr id="14" name="TextBox 13"/>
          <p:cNvSpPr txBox="1"/>
          <p:nvPr/>
        </p:nvSpPr>
        <p:spPr>
          <a:xfrm>
            <a:off x="4345826" y="3682962"/>
            <a:ext cx="45073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Protestants</a:t>
            </a:r>
            <a:endParaRPr lang="en-US" sz="7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076996" y="2047043"/>
            <a:ext cx="0" cy="4186363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60795" y="3576271"/>
            <a:ext cx="4511430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52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3847</TotalTime>
  <Words>915</Words>
  <Application>Microsoft Macintosh PowerPoint</Application>
  <PresentationFormat>On-screen Show (4:3)</PresentationFormat>
  <Paragraphs>264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 Black </vt:lpstr>
      <vt:lpstr>PowerPoint Presentation</vt:lpstr>
      <vt:lpstr>Led by the Spirit</vt:lpstr>
      <vt:lpstr>Romans 8</vt:lpstr>
      <vt:lpstr>Inspiration</vt:lpstr>
      <vt:lpstr>PowerPoint Presentation</vt:lpstr>
      <vt:lpstr>Spirit in History of church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Correcting 1st century error ?</vt:lpstr>
      <vt:lpstr>Correcting 1st century error ?</vt:lpstr>
      <vt:lpstr>Just new way of understanding ?</vt:lpstr>
      <vt:lpstr>whoever speaks, as one who speaks oracles of God; 1Pet. 4:11</vt:lpstr>
      <vt:lpstr>But even if we, or an angel from heaven, should preach to you a gospel contrary to what we have preached to you, he is to be accursed! Gal. 1:8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Hugh</cp:lastModifiedBy>
  <cp:revision>45</cp:revision>
  <dcterms:created xsi:type="dcterms:W3CDTF">2014-01-26T20:19:07Z</dcterms:created>
  <dcterms:modified xsi:type="dcterms:W3CDTF">2015-06-21T23:30:01Z</dcterms:modified>
</cp:coreProperties>
</file>