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98" r:id="rId2"/>
    <p:sldId id="299" r:id="rId3"/>
    <p:sldId id="301" r:id="rId4"/>
    <p:sldId id="300" r:id="rId5"/>
    <p:sldId id="303" r:id="rId6"/>
    <p:sldId id="302" r:id="rId7"/>
    <p:sldId id="304" r:id="rId8"/>
    <p:sldId id="305" r:id="rId9"/>
    <p:sldId id="306" r:id="rId10"/>
    <p:sldId id="307" r:id="rId11"/>
    <p:sldId id="311" r:id="rId12"/>
    <p:sldId id="308" r:id="rId13"/>
    <p:sldId id="329" r:id="rId14"/>
    <p:sldId id="309" r:id="rId15"/>
    <p:sldId id="310" r:id="rId16"/>
    <p:sldId id="312" r:id="rId17"/>
    <p:sldId id="313" r:id="rId18"/>
    <p:sldId id="314" r:id="rId19"/>
    <p:sldId id="315" r:id="rId20"/>
    <p:sldId id="316" r:id="rId21"/>
    <p:sldId id="317" r:id="rId22"/>
    <p:sldId id="318" r:id="rId23"/>
    <p:sldId id="319" r:id="rId24"/>
    <p:sldId id="320" r:id="rId25"/>
    <p:sldId id="321" r:id="rId26"/>
    <p:sldId id="322" r:id="rId27"/>
    <p:sldId id="323" r:id="rId28"/>
    <p:sldId id="324" r:id="rId29"/>
    <p:sldId id="325" r:id="rId30"/>
    <p:sldId id="326" r:id="rId31"/>
    <p:sldId id="327" r:id="rId32"/>
    <p:sldId id="328" r:id="rId33"/>
    <p:sldId id="297"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923" autoAdjust="0"/>
    <p:restoredTop sz="69428" autoAdjust="0"/>
  </p:normalViewPr>
  <p:slideViewPr>
    <p:cSldViewPr snapToGrid="0" snapToObjects="1">
      <p:cViewPr varScale="1">
        <p:scale>
          <a:sx n="80" d="100"/>
          <a:sy n="80" d="100"/>
        </p:scale>
        <p:origin x="-39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8/9/15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Ethics – deciding right &amp; wrong.</a:t>
            </a:r>
          </a:p>
          <a:p>
            <a:r>
              <a:rPr lang="en-US" sz="1200" kern="1200" dirty="0" smtClean="0">
                <a:solidFill>
                  <a:schemeClr val="tx1"/>
                </a:solidFill>
                <a:latin typeface="+mn-lt"/>
                <a:ea typeface="+mn-ea"/>
                <a:cs typeface="+mn-cs"/>
              </a:rPr>
              <a:t>Tucson,  8/9/2015</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Our</a:t>
            </a:r>
            <a:r>
              <a:rPr lang="en-US" sz="1200" kern="1200" baseline="0" dirty="0" smtClean="0">
                <a:solidFill>
                  <a:schemeClr val="tx1"/>
                </a:solidFill>
                <a:latin typeface="+mn-lt"/>
                <a:ea typeface="+mn-ea"/>
                <a:cs typeface="+mn-cs"/>
              </a:rPr>
              <a:t> reading plan began 1 Corinthians this week, reading </a:t>
            </a:r>
            <a:r>
              <a:rPr lang="en-US" sz="1200" kern="1200" baseline="0" dirty="0" err="1" smtClean="0">
                <a:solidFill>
                  <a:schemeClr val="tx1"/>
                </a:solidFill>
                <a:latin typeface="+mn-lt"/>
                <a:ea typeface="+mn-ea"/>
                <a:cs typeface="+mn-cs"/>
              </a:rPr>
              <a:t>chpts</a:t>
            </a:r>
            <a:r>
              <a:rPr lang="en-US" sz="1200" kern="1200" baseline="0" dirty="0" smtClean="0">
                <a:solidFill>
                  <a:schemeClr val="tx1"/>
                </a:solidFill>
                <a:latin typeface="+mn-lt"/>
                <a:ea typeface="+mn-ea"/>
                <a:cs typeface="+mn-cs"/>
              </a:rPr>
              <a:t>. 1-6.</a:t>
            </a:r>
          </a:p>
          <a:p>
            <a:r>
              <a:rPr lang="en-US" sz="1200" kern="1200" baseline="0" dirty="0" smtClean="0">
                <a:solidFill>
                  <a:schemeClr val="tx1"/>
                </a:solidFill>
                <a:latin typeface="+mn-lt"/>
                <a:ea typeface="+mn-ea"/>
                <a:cs typeface="+mn-cs"/>
              </a:rPr>
              <a:t>In that a powerful lesson on Ethics – deciding, right from wrong… </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Hence we have the Corinthian letter … </a:t>
            </a:r>
          </a:p>
          <a:p>
            <a:r>
              <a:rPr lang="en-US" dirty="0" smtClean="0"/>
              <a:t>Paul came to Corinth… </a:t>
            </a:r>
          </a:p>
          <a:p>
            <a:endParaRPr lang="en-US" dirty="0" smtClean="0"/>
          </a:p>
          <a:p>
            <a:r>
              <a:rPr lang="en-US" dirty="0" smtClean="0"/>
              <a:t>Of course they had THEIR ideas of ethics,  right &amp; wrong,  morality,.. Acceptable behavior..  </a:t>
            </a:r>
          </a:p>
          <a:p>
            <a:r>
              <a:rPr lang="en-US" dirty="0" smtClean="0"/>
              <a:t>Cp. Romans 1:    … written while Paul in Corinth…   </a:t>
            </a:r>
          </a:p>
          <a:p>
            <a:endParaRPr lang="en-US" dirty="0" smtClean="0"/>
          </a:p>
          <a:p>
            <a:r>
              <a:rPr lang="en-US" b="1" dirty="0" smtClean="0">
                <a:sym typeface="Wingdings"/>
              </a:rPr>
              <a:t>  </a:t>
            </a:r>
            <a:r>
              <a:rPr lang="en-US" b="1" dirty="0" smtClean="0"/>
              <a:t>YET – not know God in completeness…  1 Cor.</a:t>
            </a:r>
            <a:r>
              <a:rPr lang="en-US" b="1" baseline="0" dirty="0" smtClean="0"/>
              <a:t> 1:21… </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World NOT know – </a:t>
            </a:r>
          </a:p>
          <a:p>
            <a:r>
              <a:rPr lang="en-US" sz="1200" dirty="0" smtClean="0"/>
              <a:t>Message preached – </a:t>
            </a:r>
          </a:p>
          <a:p>
            <a:r>
              <a:rPr lang="en-US" sz="1200" dirty="0" smtClean="0"/>
              <a:t>Save those who believe</a:t>
            </a:r>
          </a:p>
          <a:p>
            <a:endParaRPr lang="en-US" sz="1200" dirty="0" smtClean="0"/>
          </a:p>
          <a:p>
            <a:r>
              <a:rPr lang="en-US" sz="1200" dirty="0" smtClean="0"/>
              <a:t>For since in the wisdom of God the world through its wisdom did not </a:t>
            </a:r>
            <a:r>
              <a:rPr lang="en-US" sz="1200" i="1" dirty="0" smtClean="0"/>
              <a:t>come to know God, God was well-pleased through the foolishness of the message preached to save those who believe.  1 Cor. 1:21</a:t>
            </a:r>
          </a:p>
          <a:p>
            <a:endParaRPr lang="en-US" sz="1200" i="1" dirty="0" smtClean="0"/>
          </a:p>
          <a:p>
            <a:r>
              <a:rPr lang="en-US" sz="1200" b="1" i="1" dirty="0" smtClean="0">
                <a:sym typeface="Wingdings"/>
              </a:rPr>
              <a:t> Paul an</a:t>
            </a:r>
            <a:r>
              <a:rPr lang="en-US" sz="1200" b="1" i="1" baseline="0" dirty="0" smtClean="0">
                <a:sym typeface="Wingdings"/>
              </a:rPr>
              <a:t> Apostles   1Cor. 1:1-2</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1Cor. 1:1-2</a:t>
            </a:r>
          </a:p>
          <a:p>
            <a:pPr rtl="0"/>
            <a:r>
              <a:rPr lang="en-US" sz="1200" b="0" dirty="0" smtClean="0"/>
              <a:t>	1	Paul, called </a:t>
            </a:r>
            <a:r>
              <a:rPr lang="en-US" sz="1200" b="0" i="1" dirty="0" smtClean="0"/>
              <a:t>as an apostle of Jesus Christ by the will of God, and </a:t>
            </a:r>
            <a:r>
              <a:rPr lang="en-US" sz="1200" b="0" i="1" dirty="0" err="1" smtClean="0"/>
              <a:t>Sosthenes</a:t>
            </a:r>
            <a:r>
              <a:rPr lang="en-US" sz="1200" b="0" i="1" dirty="0" smtClean="0"/>
              <a:t> our brother,</a:t>
            </a:r>
          </a:p>
          <a:p>
            <a:pPr rtl="0"/>
            <a:r>
              <a:rPr lang="en-US" sz="1200" b="0" dirty="0" smtClean="0"/>
              <a:t>	2	To the church of God which is at Corinth, to those who have been sanctified in Christ Jesus, saints by calling, with all who in every place call on the name of our Lord Jesus Christ, their </a:t>
            </a:r>
            <a:r>
              <a:rPr lang="en-US" sz="1200" b="0" i="1" dirty="0" smtClean="0"/>
              <a:t>Lord and ours:</a:t>
            </a:r>
          </a:p>
          <a:p>
            <a:endParaRPr lang="en-US" b="0" dirty="0" smtClean="0"/>
          </a:p>
          <a:p>
            <a:r>
              <a:rPr lang="en-US" b="1" dirty="0" smtClean="0">
                <a:sym typeface="Wingdings"/>
              </a:rPr>
              <a:t> Apostles defined  Theological Dict. Of NT…  </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latin typeface="+mn-lt"/>
                <a:ea typeface="+mn-ea"/>
                <a:cs typeface="+mn-cs"/>
              </a:rPr>
              <a:t>TDofNT</a:t>
            </a:r>
            <a:r>
              <a:rPr lang="en-US" sz="1200" kern="1200" dirty="0" smtClean="0">
                <a:solidFill>
                  <a:schemeClr val="tx1"/>
                </a:solidFill>
                <a:latin typeface="+mn-lt"/>
                <a:ea typeface="+mn-ea"/>
                <a:cs typeface="+mn-cs"/>
              </a:rPr>
              <a:t>:   In the NT </a:t>
            </a:r>
            <a:r>
              <a:rPr lang="en-US" sz="1200" kern="1200" dirty="0" err="1" smtClean="0">
                <a:solidFill>
                  <a:schemeClr val="tx1"/>
                </a:solidFill>
                <a:latin typeface="+mn-lt"/>
                <a:ea typeface="+mn-ea"/>
                <a:cs typeface="+mn-cs"/>
              </a:rPr>
              <a:t>ἀ</a:t>
            </a:r>
            <a:r>
              <a:rPr lang="en-US" sz="1200" kern="1200" dirty="0" smtClean="0">
                <a:solidFill>
                  <a:schemeClr val="tx1"/>
                </a:solidFill>
                <a:latin typeface="+mn-lt"/>
                <a:ea typeface="+mn-ea"/>
                <a:cs typeface="+mn-cs"/>
              </a:rPr>
              <a:t>π</a:t>
            </a:r>
            <a:r>
              <a:rPr lang="en-US" sz="1200" kern="1200" dirty="0" err="1" smtClean="0">
                <a:solidFill>
                  <a:schemeClr val="tx1"/>
                </a:solidFill>
                <a:latin typeface="+mn-lt"/>
                <a:ea typeface="+mn-ea"/>
                <a:cs typeface="+mn-cs"/>
              </a:rPr>
              <a:t>όστολος</a:t>
            </a:r>
            <a:r>
              <a:rPr lang="en-US" sz="1200" kern="1200" dirty="0" smtClean="0">
                <a:solidFill>
                  <a:schemeClr val="tx1"/>
                </a:solidFill>
                <a:latin typeface="+mn-lt"/>
                <a:ea typeface="+mn-ea"/>
                <a:cs typeface="+mn-cs"/>
              </a:rPr>
              <a:t> never means the act of sending, or figuratively the object of sending. It always denotes a man who is sent, and sent with full authority </a:t>
            </a: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sym typeface="Wingdings"/>
              </a:rPr>
              <a:t> The Gospel message -  1 Cor. 15:1-5</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Gospel – </a:t>
            </a:r>
          </a:p>
          <a:p>
            <a:r>
              <a:rPr lang="en-US" dirty="0" smtClean="0"/>
              <a:t>Jesus Died, Buried, Raised, SEEN…</a:t>
            </a:r>
          </a:p>
          <a:p>
            <a:endParaRPr lang="en-US" dirty="0" smtClean="0"/>
          </a:p>
          <a:p>
            <a:r>
              <a:rPr lang="en-US" b="1" dirty="0" smtClean="0">
                <a:sym typeface="Wingdings"/>
              </a:rPr>
              <a:t> The message of the cross</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message of Christ – 2:2</a:t>
            </a:r>
          </a:p>
          <a:p>
            <a:r>
              <a:rPr lang="en-US" sz="1200" dirty="0" smtClean="0"/>
              <a:t>For I determined to know nothing among you except Jesus Christ, and Him crucified.</a:t>
            </a:r>
          </a:p>
          <a:p>
            <a:endParaRPr lang="en-US" sz="1200" dirty="0" smtClean="0"/>
          </a:p>
          <a:p>
            <a:r>
              <a:rPr lang="en-US" sz="1200" b="1" dirty="0" smtClean="0">
                <a:sym typeface="Wingdings"/>
              </a:rPr>
              <a:t> YET such is the TESTIMONY OF GOD  vs. 1</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Testimony of God ..  1 Cor. 2:1</a:t>
            </a:r>
          </a:p>
          <a:p>
            <a:r>
              <a:rPr lang="en-US" sz="1200" dirty="0" smtClean="0"/>
              <a:t>And when I came to you, brethren, I did not come with superiority of speech or of wisdom, proclaiming to you the testimony of God.</a:t>
            </a:r>
          </a:p>
          <a:p>
            <a:endParaRPr lang="en-US" sz="1200" dirty="0" smtClean="0"/>
          </a:p>
          <a:p>
            <a:r>
              <a:rPr lang="en-US" sz="1200" b="1" dirty="0" smtClean="0">
                <a:sym typeface="Wingdings"/>
              </a:rPr>
              <a:t> Demonstration and Power of the Spirit</a:t>
            </a:r>
            <a:r>
              <a:rPr lang="en-US" sz="1200" b="1" baseline="0" dirty="0" smtClean="0">
                <a:sym typeface="Wingdings"/>
              </a:rPr>
              <a:t>  -  1 Cor. 2:4</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Demonstration and Power of the Spirit – 1 Cor. 2:4-5</a:t>
            </a:r>
          </a:p>
          <a:p>
            <a:r>
              <a:rPr lang="en-US" sz="1200" dirty="0" smtClean="0"/>
              <a:t>and my message and my preaching were not in persuasive words of wisdom, but in demonstration of the Spirit and of power,</a:t>
            </a:r>
          </a:p>
          <a:p>
            <a:r>
              <a:rPr lang="en-US" sz="1200" dirty="0" smtClean="0"/>
              <a:t>so that your faith would not rest on the wisdom of men, but on the power of God.</a:t>
            </a:r>
          </a:p>
          <a:p>
            <a:endParaRPr lang="en-US" sz="1200" dirty="0" smtClean="0"/>
          </a:p>
          <a:p>
            <a:r>
              <a:rPr lang="en-US" sz="1200" b="1" dirty="0" smtClean="0">
                <a:sym typeface="Wingdings"/>
              </a:rPr>
              <a:t> God’s wisdom – 1Cor. 2:7</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Speak God’s Wisdom – 1 Cor. 2:6-7</a:t>
            </a:r>
          </a:p>
          <a:p>
            <a:r>
              <a:rPr lang="en-US" sz="1200" dirty="0" smtClean="0"/>
              <a:t>Yet we do speak wisdom among those who are mature; a wisdom, however, not of this age nor of the rulers of this age, who are passing away;</a:t>
            </a:r>
          </a:p>
          <a:p>
            <a:r>
              <a:rPr lang="en-US" sz="1200" dirty="0" smtClean="0"/>
              <a:t>but we speak God’s wisdom in a mystery, the hidden </a:t>
            </a:r>
            <a:r>
              <a:rPr lang="en-US" sz="1200" i="1" dirty="0" smtClean="0"/>
              <a:t>wisdom which God predestined before the ages to our glory;</a:t>
            </a:r>
          </a:p>
          <a:p>
            <a:endParaRPr lang="en-US" sz="1200" i="1" dirty="0" smtClean="0"/>
          </a:p>
          <a:p>
            <a:r>
              <a:rPr lang="en-US" sz="1200" b="1" i="1" dirty="0" smtClean="0">
                <a:sym typeface="Wingdings"/>
              </a:rPr>
              <a:t> God revealed them through the Spirit  1 Cor. 2:10</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man knows – BUT GOD REVEALED THEM  1 Cor. 2:10</a:t>
            </a:r>
          </a:p>
          <a:p>
            <a:r>
              <a:rPr lang="en-US" sz="1200" dirty="0" smtClean="0"/>
              <a:t>For to us God revealed </a:t>
            </a:r>
            <a:r>
              <a:rPr lang="en-US" sz="1200" i="1" dirty="0" smtClean="0"/>
              <a:t>them through the Spirit; for the Spirit searches all things, even the depths of God.</a:t>
            </a:r>
          </a:p>
          <a:p>
            <a:endParaRPr lang="en-US" sz="1200" i="1" dirty="0" smtClean="0"/>
          </a:p>
          <a:p>
            <a:r>
              <a:rPr lang="en-US" sz="1200" b="1" i="1" dirty="0" smtClean="0">
                <a:sym typeface="Wingdings"/>
              </a:rPr>
              <a:t> Revealed in WORDS taught by the Spirit -  1 Cor. 2:12-13</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19</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Revealed in WORDS taught by the Spirit – 1 Cor. 2:12 – 13</a:t>
            </a:r>
          </a:p>
          <a:p>
            <a:r>
              <a:rPr lang="en-US" sz="1200" dirty="0" smtClean="0"/>
              <a:t>Now we have received, not the spirit of the world, but the Spirit who is from God, so that we may know the things freely given to us by God,</a:t>
            </a:r>
          </a:p>
          <a:p>
            <a:r>
              <a:rPr lang="en-US" sz="1200" dirty="0" smtClean="0"/>
              <a:t>which things we also speak, not in words taught by human wisdom, but in those taught by the Spirit, combining spiritual </a:t>
            </a:r>
            <a:r>
              <a:rPr lang="en-US" sz="1200" i="1" dirty="0" smtClean="0"/>
              <a:t>thoughts with spiritual words.</a:t>
            </a:r>
          </a:p>
          <a:p>
            <a:endParaRPr lang="en-US" sz="1200" i="1" dirty="0" smtClean="0"/>
          </a:p>
          <a:p>
            <a:r>
              <a:rPr lang="en-US" sz="1200" i="1" dirty="0" smtClean="0"/>
              <a:t>Natural man NOT receive…  </a:t>
            </a:r>
          </a:p>
          <a:p>
            <a:r>
              <a:rPr lang="en-US" sz="1200" b="1" i="1" dirty="0" smtClean="0">
                <a:sym typeface="Wingdings"/>
              </a:rPr>
              <a:t> 1 Cor. 5:4 in</a:t>
            </a:r>
            <a:r>
              <a:rPr lang="en-US" sz="1200" b="1" i="1" baseline="0" dirty="0" smtClean="0">
                <a:sym typeface="Wingdings"/>
              </a:rPr>
              <a:t> the name of the LORD</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20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Dealing with immorality in</a:t>
            </a:r>
            <a:r>
              <a:rPr lang="en-US" baseline="0" dirty="0" smtClean="0"/>
              <a:t> their midst..  1 Cor. 5</a:t>
            </a:r>
          </a:p>
          <a:p>
            <a:r>
              <a:rPr lang="en-US" sz="1200" dirty="0" smtClean="0"/>
              <a:t>In the name of our Lord Jesus, when you are assembled, and I with you in spirit, with the power of our Lord Jesus,</a:t>
            </a:r>
          </a:p>
          <a:p>
            <a:endParaRPr lang="en-US" sz="1200" b="1" dirty="0" smtClean="0"/>
          </a:p>
          <a:p>
            <a:r>
              <a:rPr lang="en-US" sz="1200" b="1" dirty="0" smtClean="0">
                <a:sym typeface="Wingdings"/>
              </a:rPr>
              <a:t></a:t>
            </a:r>
            <a:r>
              <a:rPr lang="en-US" sz="1200" b="1" baseline="0" dirty="0" smtClean="0">
                <a:sym typeface="Wingdings"/>
              </a:rPr>
              <a:t> Concerning marriage – not I, but the LORD  1 Cor. 7:10</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21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Cor. 7:10  I give instructions, …</a:t>
            </a:r>
          </a:p>
          <a:p>
            <a:endParaRPr lang="en-US" dirty="0" smtClean="0"/>
          </a:p>
          <a:p>
            <a:r>
              <a:rPr lang="en-US" dirty="0" smtClean="0"/>
              <a:t>Contrast …  while</a:t>
            </a:r>
            <a:r>
              <a:rPr lang="en-US" baseline="0" dirty="0" smtClean="0"/>
              <a:t> quoting the LORD in vs. 10,, no such quote BUT FAITHFUL TESTIMONY</a:t>
            </a:r>
          </a:p>
          <a:p>
            <a:r>
              <a:rPr lang="en-US" sz="1200" kern="1200" dirty="0" smtClean="0">
                <a:solidFill>
                  <a:schemeClr val="tx1"/>
                </a:solidFill>
                <a:latin typeface="+mn-lt"/>
                <a:ea typeface="+mn-ea"/>
                <a:cs typeface="+mn-cs"/>
              </a:rPr>
              <a:t>7.10   I give instructions.. not I, but the LORD…  </a:t>
            </a:r>
          </a:p>
          <a:p>
            <a:r>
              <a:rPr lang="en-US" sz="1200" kern="1200" dirty="0" smtClean="0">
                <a:solidFill>
                  <a:schemeClr val="tx1"/>
                </a:solidFill>
                <a:latin typeface="+mn-lt"/>
                <a:ea typeface="+mn-ea"/>
                <a:cs typeface="+mn-cs"/>
              </a:rPr>
              <a:t>	7.12 -  I say, not the Lord…  i.e., as an apostle but such was NOT addressed while the Lord was living.</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7.25  no command of the Lord (concerning virgins)… but give an opinion as one who by the mercy of the Lord is trustworthy… </a:t>
            </a: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sym typeface="Wingdings"/>
              </a:rPr>
              <a:t> THE LORD  directed -  1 Cor. 9:14</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22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Cor. 9:14 – </a:t>
            </a:r>
          </a:p>
          <a:p>
            <a:r>
              <a:rPr lang="en-US" sz="1200" dirty="0" smtClean="0"/>
              <a:t>So also the Lord directed those who proclaim the gospel to get their living from the gospel.</a:t>
            </a:r>
          </a:p>
          <a:p>
            <a:endParaRPr lang="en-US" sz="1200" dirty="0" smtClean="0"/>
          </a:p>
          <a:p>
            <a:r>
              <a:rPr lang="en-US" sz="1200" b="1" dirty="0" smtClean="0">
                <a:sym typeface="Wingdings"/>
              </a:rPr>
              <a:t>  We are under law to Christ… 1Cor. 9:21</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23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discussing</a:t>
            </a:r>
            <a:r>
              <a:rPr lang="en-US" baseline="0" dirty="0" smtClean="0"/>
              <a:t> basic concepts of living … </a:t>
            </a:r>
          </a:p>
          <a:p>
            <a:r>
              <a:rPr lang="en-US" sz="1200" dirty="0" smtClean="0"/>
              <a:t>To the Jews I became as a Jew, so that I might win Jews; to those who are under the Law, as under the Law though not being myself under the Law, so that I might win those who are under the Law;</a:t>
            </a:r>
          </a:p>
          <a:p>
            <a:r>
              <a:rPr lang="en-US" sz="1200" dirty="0" smtClean="0"/>
              <a:t>to those who are without law, as without law, though not being without the law of God but under the law of Christ, so that I might win those who are without law.</a:t>
            </a:r>
          </a:p>
          <a:p>
            <a:endParaRPr lang="en-US" sz="1200" dirty="0" smtClean="0"/>
          </a:p>
          <a:p>
            <a:r>
              <a:rPr lang="en-US" sz="1200" b="1" dirty="0" smtClean="0">
                <a:sym typeface="Wingdings"/>
              </a:rPr>
              <a:t> Received from the Lord..  1 Cor. 11:23</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24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Cor. 11:23… </a:t>
            </a:r>
          </a:p>
          <a:p>
            <a:r>
              <a:rPr lang="en-US" sz="1200" dirty="0" smtClean="0"/>
              <a:t>For I received from the Lord that which I also delivered to you, that the Lord Jesus in the night in which He was betrayed took bread;</a:t>
            </a:r>
          </a:p>
          <a:p>
            <a:endParaRPr lang="en-US" sz="1200" dirty="0" smtClean="0"/>
          </a:p>
          <a:p>
            <a:r>
              <a:rPr lang="en-US" sz="1200" b="1" dirty="0" smtClean="0">
                <a:sym typeface="Wingdings"/>
              </a:rPr>
              <a:t> Commandments of the Lord --  1 Cor. 14:37-38</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25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Cor. 14:37-38 - Commandments of the Lord</a:t>
            </a:r>
          </a:p>
          <a:p>
            <a:pPr rtl="0"/>
            <a:r>
              <a:rPr lang="en-US" sz="1200" b="1" dirty="0" smtClean="0"/>
              <a:t>37</a:t>
            </a:r>
            <a:r>
              <a:rPr lang="en-US" sz="1200" b="1" baseline="0" dirty="0" smtClean="0"/>
              <a:t>   </a:t>
            </a:r>
            <a:r>
              <a:rPr lang="en-US" sz="1200" b="1" dirty="0" smtClean="0"/>
              <a:t>If anyone thinks he is a prophet or spiritual, let him recognize that the things which I write to you are the Lord’s commandment.</a:t>
            </a:r>
          </a:p>
          <a:p>
            <a:pPr rtl="0"/>
            <a:r>
              <a:rPr lang="en-US" sz="1200" dirty="0" smtClean="0"/>
              <a:t>38</a:t>
            </a:r>
            <a:r>
              <a:rPr lang="en-US" sz="1200" baseline="0" dirty="0" smtClean="0"/>
              <a:t>   </a:t>
            </a:r>
            <a:r>
              <a:rPr lang="en-US" sz="1200" dirty="0" smtClean="0"/>
              <a:t>But if anyone does not recognize </a:t>
            </a:r>
            <a:r>
              <a:rPr lang="en-US" sz="1200" i="1" dirty="0" smtClean="0"/>
              <a:t>this, he is not recognized.</a:t>
            </a:r>
          </a:p>
          <a:p>
            <a:endParaRPr lang="en-US" dirty="0" smtClean="0"/>
          </a:p>
          <a:p>
            <a:r>
              <a:rPr lang="en-US" b="1" dirty="0" smtClean="0">
                <a:sym typeface="Wingdings"/>
              </a:rPr>
              <a:t>  Two conversations </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26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Conversations – </a:t>
            </a:r>
          </a:p>
          <a:p>
            <a:pPr marL="228600" indent="-228600">
              <a:buAutoNum type="arabicParenR"/>
            </a:pPr>
            <a:r>
              <a:rPr lang="en-US" dirty="0" smtClean="0"/>
              <a:t>It seems to me …  man’s wisdom.  Either apart from God’s word OR perversion of it… </a:t>
            </a:r>
          </a:p>
          <a:p>
            <a:pPr marL="228600" indent="-228600">
              <a:buAutoNum type="arabicParenR"/>
            </a:pPr>
            <a:r>
              <a:rPr lang="en-US" dirty="0" smtClean="0"/>
              <a:t>God says…</a:t>
            </a:r>
          </a:p>
          <a:p>
            <a:pPr marL="228600" indent="-228600">
              <a:buAutoNum type="arabicParenR"/>
            </a:pPr>
            <a:endParaRPr lang="en-US" b="1" dirty="0" smtClean="0"/>
          </a:p>
          <a:p>
            <a:pPr marL="0" indent="0">
              <a:buNone/>
            </a:pPr>
            <a:r>
              <a:rPr lang="en-US" b="1" dirty="0" smtClean="0">
                <a:sym typeface="Wingdings"/>
              </a:rPr>
              <a:t> Morality ?</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27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Morality – 1 Cor. 6:9-10</a:t>
            </a:r>
          </a:p>
          <a:p>
            <a:pPr rtl="0"/>
            <a:r>
              <a:rPr lang="en-US" sz="1200" dirty="0" smtClean="0"/>
              <a:t>Or do you not know that the unrighteous will not inherit the kingdom of God? Do not be deceived; neither fornicators, nor idolaters, nor adulterers, nor effeminate, nor homosexuals,</a:t>
            </a:r>
          </a:p>
          <a:p>
            <a:pPr rtl="0"/>
            <a:r>
              <a:rPr lang="en-US" sz="1200" dirty="0" smtClean="0"/>
              <a:t>	10	nor thieves, nor </a:t>
            </a:r>
            <a:r>
              <a:rPr lang="en-US" sz="1200" i="1" dirty="0" smtClean="0"/>
              <a:t>the covetous, nor drunkards, nor revilers, nor swindlers, will inherit the kingdom of God.</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 Matt. 19</a:t>
            </a:r>
          </a:p>
          <a:p>
            <a:r>
              <a:rPr lang="en-US" sz="1200" kern="1200" dirty="0" smtClean="0">
                <a:solidFill>
                  <a:schemeClr val="tx1"/>
                </a:solidFill>
                <a:effectLst/>
                <a:latin typeface="+mn-lt"/>
                <a:ea typeface="+mn-ea"/>
                <a:cs typeface="+mn-cs"/>
              </a:rPr>
              <a:t>However, when God created man he created woman for the man and said: “for this cause let a man leave his father and mother and cleave to his wife… the TWO shall become ONE flesh. What God has joined together, LET not man put asunder’. </a:t>
            </a:r>
          </a:p>
          <a:p>
            <a:endParaRPr lang="en-US" sz="1200" kern="1200" dirty="0" smtClean="0">
              <a:solidFill>
                <a:schemeClr val="tx1"/>
              </a:solidFill>
              <a:effectLst/>
              <a:latin typeface="+mn-lt"/>
              <a:ea typeface="+mn-ea"/>
              <a:cs typeface="+mn-cs"/>
            </a:endParaRPr>
          </a:p>
          <a:p>
            <a:pPr rtl="0"/>
            <a:r>
              <a:rPr lang="en-US" dirty="0" smtClean="0"/>
              <a:t>1 Cor. 7:1-2</a:t>
            </a:r>
            <a:r>
              <a:rPr lang="en-US" baseline="0" dirty="0" smtClean="0"/>
              <a:t>   </a:t>
            </a:r>
            <a:r>
              <a:rPr lang="en-US" sz="1200" dirty="0" smtClean="0"/>
              <a:t>Now concerning the things about which you wrote, it is good for a man not to touch a woman.</a:t>
            </a:r>
          </a:p>
          <a:p>
            <a:pPr rtl="0"/>
            <a:r>
              <a:rPr lang="en-US" sz="1200" dirty="0" smtClean="0"/>
              <a:t>2</a:t>
            </a:r>
            <a:r>
              <a:rPr lang="en-US" sz="1200" baseline="0" dirty="0" smtClean="0"/>
              <a:t>  </a:t>
            </a:r>
            <a:r>
              <a:rPr lang="en-US" sz="1200" dirty="0" smtClean="0"/>
              <a:t>But because of immoralities, each man is to have his own wife, and each woman is to have her own husband.</a:t>
            </a:r>
          </a:p>
          <a:p>
            <a:endParaRPr lang="en-US" dirty="0" smtClean="0"/>
          </a:p>
          <a:p>
            <a:r>
              <a:rPr lang="en-US" b="1" dirty="0" smtClean="0">
                <a:sym typeface="Wingdings"/>
              </a:rPr>
              <a:t> Sexuality  -  Heb. 13:4</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29</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Heb. 13:4</a:t>
            </a:r>
          </a:p>
          <a:p>
            <a:r>
              <a:rPr lang="en-US" sz="1200" dirty="0" smtClean="0"/>
              <a:t>Marriage </a:t>
            </a:r>
            <a:r>
              <a:rPr lang="en-US" sz="1200" i="1" dirty="0" smtClean="0"/>
              <a:t>is to be held in honor among all, and the marriage bed is to be undefiled; for fornicators and adulterers God will judge.</a:t>
            </a:r>
          </a:p>
          <a:p>
            <a:endParaRPr lang="en-US" sz="1200" i="1" dirty="0" smtClean="0"/>
          </a:p>
          <a:p>
            <a:r>
              <a:rPr lang="en-US" sz="1200" b="1" i="1" dirty="0" smtClean="0">
                <a:sym typeface="Wingdings"/>
              </a:rPr>
              <a:t>  </a:t>
            </a:r>
            <a:r>
              <a:rPr lang="en-US" sz="1200" b="1" i="1" dirty="0" smtClean="0"/>
              <a:t>Materialism – Heb. 13:5</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30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dirty="0" smtClean="0"/>
              <a:t>Heb. 13:5</a:t>
            </a:r>
          </a:p>
          <a:p>
            <a:r>
              <a:rPr lang="en-US" sz="1200" i="1" dirty="0" smtClean="0"/>
              <a:t>Make sure that your character is free from the love of money, being content with what you have; for He Himself has said, “I will never desert you, nor will I ever forsake you,”</a:t>
            </a:r>
          </a:p>
          <a:p>
            <a:endParaRPr lang="en-US" sz="1200" i="1" dirty="0" smtClean="0"/>
          </a:p>
          <a:p>
            <a:r>
              <a:rPr lang="en-US" sz="1200" i="1" dirty="0" smtClean="0"/>
              <a:t>Cannot serve two masters – Matt. 6:</a:t>
            </a:r>
          </a:p>
          <a:p>
            <a:endParaRPr lang="en-US" sz="1200" i="1" dirty="0" smtClean="0"/>
          </a:p>
          <a:p>
            <a:r>
              <a:rPr lang="en-US" sz="1200" b="1" i="1" dirty="0" smtClean="0">
                <a:sym typeface="Wingdings"/>
              </a:rPr>
              <a:t> Salvation issues… </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31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1Cor.</a:t>
            </a:r>
            <a:r>
              <a:rPr lang="en-US" baseline="0" dirty="0" smtClean="0"/>
              <a:t> 15:1-4 </a:t>
            </a:r>
          </a:p>
          <a:p>
            <a:r>
              <a:rPr lang="en-US" baseline="0" dirty="0" smtClean="0"/>
              <a:t>Jesus – d/</a:t>
            </a:r>
            <a:r>
              <a:rPr lang="en-US" baseline="0" dirty="0" err="1" smtClean="0"/>
              <a:t>b/r</a:t>
            </a:r>
            <a:r>
              <a:rPr lang="en-US" baseline="0" dirty="0" smtClean="0"/>
              <a:t> -  the Son of God, authority – savior -</a:t>
            </a:r>
            <a:r>
              <a:rPr lang="en-US" baseline="0" smtClean="0"/>
              <a:t>- Lord</a:t>
            </a:r>
          </a:p>
          <a:p>
            <a:endParaRPr lang="en-US" baseline="0" dirty="0" smtClean="0"/>
          </a:p>
          <a:p>
            <a:r>
              <a:rPr lang="en-US" baseline="0" dirty="0" smtClean="0"/>
              <a:t>Acts 18:8  -  many of the Corinthians hear, believed and were baptized…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 amidst this confusion, we yet ask again and again… </a:t>
            </a:r>
          </a:p>
          <a:p>
            <a:r>
              <a:rPr lang="en-US" baseline="0" dirty="0" smtClean="0"/>
              <a:t>Where do we discover the mind of God?  </a:t>
            </a:r>
          </a:p>
          <a:p>
            <a:endParaRPr lang="en-US" baseline="0" dirty="0" smtClean="0"/>
          </a:p>
          <a:p>
            <a:r>
              <a:rPr lang="en-US" b="1" baseline="0" dirty="0" smtClean="0">
                <a:sym typeface="Wingdings"/>
              </a:rPr>
              <a:t> God’s word comes to Corinth…  </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8/9/15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8/9/15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8/9/15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8/9/15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8/9/15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8/9/15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8/9/15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8/9/15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11125" y="0"/>
            <a:ext cx="8905875" cy="6731000"/>
          </a:xfrm>
        </p:spPr>
        <p:txBody>
          <a:bodyPr/>
          <a:lstStyle/>
          <a:p>
            <a:endParaRPr lang="en-US" dirty="0"/>
          </a:p>
        </p:txBody>
      </p:sp>
    </p:spTree>
    <p:extLst>
      <p:ext uri="{BB962C8B-B14F-4D97-AF65-F5344CB8AC3E}">
        <p14:creationId xmlns:p14="http://schemas.microsoft.com/office/powerpoint/2010/main" val="21897491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God’s word</a:t>
            </a:r>
            <a:br>
              <a:rPr lang="en-US" sz="8000" dirty="0" smtClean="0"/>
            </a:br>
            <a:r>
              <a:rPr lang="en-US" sz="8000" dirty="0" smtClean="0"/>
              <a:t>comes to</a:t>
            </a:r>
            <a:br>
              <a:rPr lang="en-US" sz="8000" dirty="0" smtClean="0"/>
            </a:br>
            <a:r>
              <a:rPr lang="en-US" sz="8000" dirty="0" smtClean="0"/>
              <a:t>Corinth</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27302981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World NOT</a:t>
            </a:r>
            <a:br>
              <a:rPr lang="en-US" sz="8000" dirty="0" smtClean="0"/>
            </a:br>
            <a:r>
              <a:rPr lang="en-US" sz="8000" dirty="0" smtClean="0"/>
              <a:t>come to KNOW</a:t>
            </a:r>
            <a:br>
              <a:rPr lang="en-US" sz="8000" dirty="0" smtClean="0"/>
            </a:br>
            <a:r>
              <a:rPr lang="en-US" sz="8000" dirty="0" smtClean="0"/>
              <a:t>God</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 Cor. 1:21</a:t>
            </a:r>
            <a:endParaRPr lang="en-US" dirty="0"/>
          </a:p>
        </p:txBody>
      </p:sp>
    </p:spTree>
    <p:extLst>
      <p:ext uri="{BB962C8B-B14F-4D97-AF65-F5344CB8AC3E}">
        <p14:creationId xmlns:p14="http://schemas.microsoft.com/office/powerpoint/2010/main" val="423696874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Paul,</a:t>
            </a:r>
            <a:br>
              <a:rPr lang="en-US" sz="8000" dirty="0" smtClean="0"/>
            </a:br>
            <a:r>
              <a:rPr lang="en-US" sz="8000" dirty="0" smtClean="0"/>
              <a:t>an apostle…</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 Cor. 1:1-2</a:t>
            </a:r>
            <a:endParaRPr lang="en-US" dirty="0"/>
          </a:p>
        </p:txBody>
      </p:sp>
    </p:spTree>
    <p:extLst>
      <p:ext uri="{BB962C8B-B14F-4D97-AF65-F5344CB8AC3E}">
        <p14:creationId xmlns:p14="http://schemas.microsoft.com/office/powerpoint/2010/main" val="127302981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11125" y="0"/>
            <a:ext cx="8905875" cy="6731000"/>
          </a:xfrm>
        </p:spPr>
        <p:txBody>
          <a:bodyPr/>
          <a:lstStyle/>
          <a:p>
            <a:r>
              <a:rPr lang="en-US" dirty="0" err="1">
                <a:solidFill>
                  <a:srgbClr val="FFFF00"/>
                </a:solidFill>
              </a:rPr>
              <a:t>TDofNT</a:t>
            </a:r>
            <a:r>
              <a:rPr lang="en-US" dirty="0">
                <a:solidFill>
                  <a:srgbClr val="FFFF00"/>
                </a:solidFill>
              </a:rPr>
              <a:t>: </a:t>
            </a:r>
            <a:r>
              <a:rPr lang="en-US" dirty="0"/>
              <a:t>  In the NT </a:t>
            </a:r>
            <a:r>
              <a:rPr lang="en-US" dirty="0" err="1"/>
              <a:t>ἀ</a:t>
            </a:r>
            <a:r>
              <a:rPr lang="en-US" dirty="0"/>
              <a:t>π</a:t>
            </a:r>
            <a:r>
              <a:rPr lang="en-US" dirty="0" err="1"/>
              <a:t>όστολος</a:t>
            </a:r>
            <a:r>
              <a:rPr lang="en-US" dirty="0"/>
              <a:t> never means the act of sending, or figuratively the object of sending. It always denotes a man who is sent, and sent with full </a:t>
            </a:r>
            <a:r>
              <a:rPr lang="en-US" dirty="0" smtClean="0"/>
              <a:t>authority   </a:t>
            </a:r>
            <a:endParaRPr lang="en-US" dirty="0"/>
          </a:p>
        </p:txBody>
      </p:sp>
    </p:spTree>
    <p:extLst>
      <p:ext uri="{BB962C8B-B14F-4D97-AF65-F5344CB8AC3E}">
        <p14:creationId xmlns:p14="http://schemas.microsoft.com/office/powerpoint/2010/main" val="51099801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The Gospel-</a:t>
            </a:r>
            <a:br>
              <a:rPr lang="en-US" sz="8000" dirty="0" smtClean="0"/>
            </a:br>
            <a:r>
              <a:rPr lang="en-US" sz="8000" dirty="0" smtClean="0"/>
              <a:t>Jesus Died, buried,</a:t>
            </a:r>
            <a:br>
              <a:rPr lang="en-US" sz="8000" dirty="0" smtClean="0"/>
            </a:br>
            <a:r>
              <a:rPr lang="en-US" sz="8000" dirty="0" smtClean="0"/>
              <a:t>RAISED</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 Cor. 15:1-5</a:t>
            </a:r>
            <a:endParaRPr lang="en-US" dirty="0"/>
          </a:p>
        </p:txBody>
      </p:sp>
    </p:spTree>
    <p:extLst>
      <p:ext uri="{BB962C8B-B14F-4D97-AF65-F5344CB8AC3E}">
        <p14:creationId xmlns:p14="http://schemas.microsoft.com/office/powerpoint/2010/main" val="127302981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The message</a:t>
            </a:r>
            <a:br>
              <a:rPr lang="en-US" sz="8000" dirty="0" smtClean="0"/>
            </a:br>
            <a:r>
              <a:rPr lang="en-US" sz="8000" dirty="0" smtClean="0"/>
              <a:t>of the Cross</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27302981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The testimony</a:t>
            </a:r>
            <a:br>
              <a:rPr lang="en-US" sz="8000" dirty="0" smtClean="0"/>
            </a:br>
            <a:r>
              <a:rPr lang="en-US" sz="8000" dirty="0" smtClean="0"/>
              <a:t>of God</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 Cor. 2:1</a:t>
            </a:r>
            <a:endParaRPr lang="en-US" dirty="0"/>
          </a:p>
        </p:txBody>
      </p:sp>
    </p:spTree>
    <p:extLst>
      <p:ext uri="{BB962C8B-B14F-4D97-AF65-F5344CB8AC3E}">
        <p14:creationId xmlns:p14="http://schemas.microsoft.com/office/powerpoint/2010/main" val="187262402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Demonstration</a:t>
            </a:r>
            <a:br>
              <a:rPr lang="en-US" sz="8000" dirty="0" smtClean="0"/>
            </a:br>
            <a:r>
              <a:rPr lang="en-US" sz="8000" dirty="0" smtClean="0"/>
              <a:t>and Power</a:t>
            </a:r>
            <a:br>
              <a:rPr lang="en-US" sz="8000" dirty="0" smtClean="0"/>
            </a:br>
            <a:r>
              <a:rPr lang="en-US" sz="8000" dirty="0" smtClean="0"/>
              <a:t>of the Spirit</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 Cor. 2:4</a:t>
            </a:r>
            <a:endParaRPr lang="en-US" dirty="0"/>
          </a:p>
        </p:txBody>
      </p:sp>
    </p:spTree>
    <p:extLst>
      <p:ext uri="{BB962C8B-B14F-4D97-AF65-F5344CB8AC3E}">
        <p14:creationId xmlns:p14="http://schemas.microsoft.com/office/powerpoint/2010/main" val="152813549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We speak</a:t>
            </a:r>
            <a:br>
              <a:rPr lang="en-US" sz="8000" dirty="0" smtClean="0"/>
            </a:br>
            <a:r>
              <a:rPr lang="en-US" sz="8000" dirty="0" smtClean="0"/>
              <a:t>God’s wisdom</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 Cor. 2:7</a:t>
            </a:r>
            <a:endParaRPr lang="en-US" dirty="0"/>
          </a:p>
        </p:txBody>
      </p:sp>
    </p:spTree>
    <p:extLst>
      <p:ext uri="{BB962C8B-B14F-4D97-AF65-F5344CB8AC3E}">
        <p14:creationId xmlns:p14="http://schemas.microsoft.com/office/powerpoint/2010/main" val="152813549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God revealed</a:t>
            </a:r>
            <a:br>
              <a:rPr lang="en-US" sz="8000" dirty="0" smtClean="0"/>
            </a:br>
            <a:r>
              <a:rPr lang="en-US" sz="8000" dirty="0" smtClean="0"/>
              <a:t>them through</a:t>
            </a:r>
            <a:br>
              <a:rPr lang="en-US" sz="8000" dirty="0" smtClean="0"/>
            </a:br>
            <a:r>
              <a:rPr lang="en-US" sz="8000" dirty="0" smtClean="0"/>
              <a:t>the Spirit</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 Cor. 2:10</a:t>
            </a:r>
            <a:endParaRPr lang="en-US" dirty="0"/>
          </a:p>
        </p:txBody>
      </p:sp>
    </p:spTree>
    <p:extLst>
      <p:ext uri="{BB962C8B-B14F-4D97-AF65-F5344CB8AC3E}">
        <p14:creationId xmlns:p14="http://schemas.microsoft.com/office/powerpoint/2010/main" val="15281354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Deciding</a:t>
            </a:r>
            <a:br>
              <a:rPr lang="en-US" sz="8000" dirty="0" smtClean="0"/>
            </a:br>
            <a:r>
              <a:rPr lang="en-US" sz="8000" dirty="0" smtClean="0"/>
              <a:t>Right &amp; Wrong</a:t>
            </a:r>
            <a:br>
              <a:rPr lang="en-US" sz="8000" dirty="0" smtClean="0"/>
            </a:br>
            <a:r>
              <a:rPr lang="en-US" sz="8000" dirty="0" smtClean="0"/>
              <a:t>[ethics]</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9524162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Revealed in WORDS</a:t>
            </a:r>
            <a:br>
              <a:rPr lang="en-US" sz="8000" dirty="0" smtClean="0"/>
            </a:br>
            <a:r>
              <a:rPr lang="en-US" sz="8000" dirty="0" smtClean="0">
                <a:solidFill>
                  <a:srgbClr val="FFFF00"/>
                </a:solidFill>
              </a:rPr>
              <a:t>taught by the</a:t>
            </a:r>
            <a:br>
              <a:rPr lang="en-US" sz="8000" dirty="0" smtClean="0">
                <a:solidFill>
                  <a:srgbClr val="FFFF00"/>
                </a:solidFill>
              </a:rPr>
            </a:br>
            <a:r>
              <a:rPr lang="en-US" sz="8000" dirty="0" smtClean="0">
                <a:solidFill>
                  <a:srgbClr val="FFFF00"/>
                </a:solidFill>
              </a:rPr>
              <a:t>Spirit</a:t>
            </a:r>
            <a:endParaRPr lang="en-US" sz="8000" dirty="0">
              <a:solidFill>
                <a:srgbClr val="FFFF00"/>
              </a:solidFill>
            </a:endParaRPr>
          </a:p>
        </p:txBody>
      </p:sp>
      <p:sp>
        <p:nvSpPr>
          <p:cNvPr id="3" name="Subtitle 2"/>
          <p:cNvSpPr>
            <a:spLocks noGrp="1"/>
          </p:cNvSpPr>
          <p:nvPr>
            <p:ph type="subTitle" idx="1"/>
          </p:nvPr>
        </p:nvSpPr>
        <p:spPr>
          <a:xfrm>
            <a:off x="0" y="5785886"/>
            <a:ext cx="9144000" cy="1072114"/>
          </a:xfrm>
        </p:spPr>
        <p:txBody>
          <a:bodyPr/>
          <a:lstStyle/>
          <a:p>
            <a:r>
              <a:rPr lang="en-US" dirty="0" smtClean="0"/>
              <a:t>1 Cor. 2:12-13</a:t>
            </a:r>
            <a:endParaRPr lang="en-US" dirty="0"/>
          </a:p>
        </p:txBody>
      </p:sp>
    </p:spTree>
    <p:extLst>
      <p:ext uri="{BB962C8B-B14F-4D97-AF65-F5344CB8AC3E}">
        <p14:creationId xmlns:p14="http://schemas.microsoft.com/office/powerpoint/2010/main" val="187301106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‘in the name of our Lord Jesus…’</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 Cor. 5:4</a:t>
            </a:r>
            <a:endParaRPr lang="en-US" dirty="0"/>
          </a:p>
        </p:txBody>
      </p:sp>
    </p:spTree>
    <p:extLst>
      <p:ext uri="{BB962C8B-B14F-4D97-AF65-F5344CB8AC3E}">
        <p14:creationId xmlns:p14="http://schemas.microsoft.com/office/powerpoint/2010/main" val="187301106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I give instructions,</a:t>
            </a:r>
            <a:br>
              <a:rPr lang="en-US" sz="8000" dirty="0" smtClean="0"/>
            </a:br>
            <a:r>
              <a:rPr lang="en-US" sz="8000" dirty="0" smtClean="0"/>
              <a:t>not I, </a:t>
            </a:r>
            <a:br>
              <a:rPr lang="en-US" sz="8000" dirty="0" smtClean="0"/>
            </a:br>
            <a:r>
              <a:rPr lang="en-US" sz="8000" dirty="0" smtClean="0"/>
              <a:t>but the Lord…</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 Cor. 7:10</a:t>
            </a:r>
            <a:endParaRPr lang="en-US" dirty="0"/>
          </a:p>
        </p:txBody>
      </p:sp>
    </p:spTree>
    <p:extLst>
      <p:ext uri="{BB962C8B-B14F-4D97-AF65-F5344CB8AC3E}">
        <p14:creationId xmlns:p14="http://schemas.microsoft.com/office/powerpoint/2010/main" val="187301106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The Lord directed… </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 Cor. 9:14</a:t>
            </a:r>
            <a:endParaRPr lang="en-US" dirty="0"/>
          </a:p>
        </p:txBody>
      </p:sp>
    </p:spTree>
    <p:extLst>
      <p:ext uri="{BB962C8B-B14F-4D97-AF65-F5344CB8AC3E}">
        <p14:creationId xmlns:p14="http://schemas.microsoft.com/office/powerpoint/2010/main" val="9388581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We are under</a:t>
            </a:r>
            <a:br>
              <a:rPr lang="en-US" sz="8000" dirty="0" smtClean="0"/>
            </a:br>
            <a:r>
              <a:rPr lang="en-US" sz="8000" dirty="0" smtClean="0"/>
              <a:t>law to Christ…</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 Cor. 9:21</a:t>
            </a:r>
            <a:endParaRPr lang="en-US" dirty="0"/>
          </a:p>
        </p:txBody>
      </p:sp>
    </p:spTree>
    <p:extLst>
      <p:ext uri="{BB962C8B-B14F-4D97-AF65-F5344CB8AC3E}">
        <p14:creationId xmlns:p14="http://schemas.microsoft.com/office/powerpoint/2010/main" val="378481218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I received from the Lord that which I delivered…</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 Cor. 11:23</a:t>
            </a:r>
            <a:endParaRPr lang="en-US" dirty="0"/>
          </a:p>
        </p:txBody>
      </p:sp>
    </p:spTree>
    <p:extLst>
      <p:ext uri="{BB962C8B-B14F-4D97-AF65-F5344CB8AC3E}">
        <p14:creationId xmlns:p14="http://schemas.microsoft.com/office/powerpoint/2010/main" val="378481218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The things I am writing to you are a command of</a:t>
            </a:r>
            <a:br>
              <a:rPr lang="en-US" sz="8000" dirty="0" smtClean="0"/>
            </a:br>
            <a:r>
              <a:rPr lang="en-US" sz="8000" dirty="0" smtClean="0"/>
              <a:t>the Lord.</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 Cor. 14:37-38</a:t>
            </a:r>
            <a:endParaRPr lang="en-US" dirty="0"/>
          </a:p>
        </p:txBody>
      </p:sp>
    </p:spTree>
    <p:extLst>
      <p:ext uri="{BB962C8B-B14F-4D97-AF65-F5344CB8AC3E}">
        <p14:creationId xmlns:p14="http://schemas.microsoft.com/office/powerpoint/2010/main" val="378481218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dirty="0" smtClean="0"/>
              <a:t>Two conversations</a:t>
            </a:r>
            <a:endParaRPr lang="en-US" dirty="0"/>
          </a:p>
        </p:txBody>
      </p:sp>
      <p:sp>
        <p:nvSpPr>
          <p:cNvPr id="5" name="Content Placeholder 4"/>
          <p:cNvSpPr>
            <a:spLocks noGrp="1"/>
          </p:cNvSpPr>
          <p:nvPr>
            <p:ph sz="half" idx="1"/>
          </p:nvPr>
        </p:nvSpPr>
        <p:spPr/>
        <p:txBody>
          <a:bodyPr>
            <a:normAutofit/>
          </a:bodyPr>
          <a:lstStyle/>
          <a:p>
            <a:pPr marL="0" indent="0" algn="ctr">
              <a:buNone/>
            </a:pPr>
            <a:r>
              <a:rPr lang="en-US" sz="8000" dirty="0" smtClean="0">
                <a:solidFill>
                  <a:srgbClr val="FFFF00"/>
                </a:solidFill>
              </a:rPr>
              <a:t>It seems to me</a:t>
            </a:r>
            <a:endParaRPr lang="en-US" sz="8000" dirty="0">
              <a:solidFill>
                <a:srgbClr val="FFFF00"/>
              </a:solidFill>
            </a:endParaRPr>
          </a:p>
        </p:txBody>
      </p:sp>
      <p:sp>
        <p:nvSpPr>
          <p:cNvPr id="7" name="Content Placeholder 6"/>
          <p:cNvSpPr>
            <a:spLocks noGrp="1"/>
          </p:cNvSpPr>
          <p:nvPr>
            <p:ph sz="half" idx="2"/>
          </p:nvPr>
        </p:nvSpPr>
        <p:spPr/>
        <p:txBody>
          <a:bodyPr>
            <a:normAutofit/>
          </a:bodyPr>
          <a:lstStyle/>
          <a:p>
            <a:pPr marL="0" indent="0" algn="ctr">
              <a:buNone/>
            </a:pPr>
            <a:r>
              <a:rPr lang="en-US" sz="8000" dirty="0" smtClean="0"/>
              <a:t>God says…</a:t>
            </a:r>
            <a:endParaRPr lang="en-US" sz="8000" dirty="0"/>
          </a:p>
        </p:txBody>
      </p:sp>
    </p:spTree>
    <p:extLst>
      <p:ext uri="{BB962C8B-B14F-4D97-AF65-F5344CB8AC3E}">
        <p14:creationId xmlns:p14="http://schemas.microsoft.com/office/powerpoint/2010/main" val="378481218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Morality</a:t>
            </a:r>
            <a:br>
              <a:rPr lang="en-US" sz="8000" dirty="0" smtClean="0"/>
            </a:br>
            <a:r>
              <a:rPr lang="en-US" sz="8000" dirty="0" smtClean="0"/>
              <a:t/>
            </a:r>
            <a:br>
              <a:rPr lang="en-US" sz="8000" dirty="0" smtClean="0"/>
            </a:b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 Cor. 6:9-10</a:t>
            </a:r>
            <a:endParaRPr lang="en-US" dirty="0"/>
          </a:p>
        </p:txBody>
      </p:sp>
    </p:spTree>
    <p:extLst>
      <p:ext uri="{BB962C8B-B14F-4D97-AF65-F5344CB8AC3E}">
        <p14:creationId xmlns:p14="http://schemas.microsoft.com/office/powerpoint/2010/main" val="378481218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Morality</a:t>
            </a:r>
            <a:br>
              <a:rPr lang="en-US" sz="8000" dirty="0" smtClean="0"/>
            </a:br>
            <a:r>
              <a:rPr lang="en-US" sz="8000" dirty="0" smtClean="0"/>
              <a:t>Marriage</a:t>
            </a:r>
            <a:br>
              <a:rPr lang="en-US" sz="8000" dirty="0" smtClean="0"/>
            </a:b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Matt. 19 / 1 Cor. 7:1-2</a:t>
            </a:r>
            <a:endParaRPr lang="en-US" dirty="0"/>
          </a:p>
        </p:txBody>
      </p:sp>
    </p:spTree>
    <p:extLst>
      <p:ext uri="{BB962C8B-B14F-4D97-AF65-F5344CB8AC3E}">
        <p14:creationId xmlns:p14="http://schemas.microsoft.com/office/powerpoint/2010/main" val="83777814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Deciding</a:t>
            </a:r>
            <a:br>
              <a:rPr lang="en-US" sz="8000" dirty="0" smtClean="0"/>
            </a:br>
            <a:r>
              <a:rPr lang="en-US" sz="8000" dirty="0" smtClean="0"/>
              <a:t>Right &amp; Wrong</a:t>
            </a:r>
            <a:br>
              <a:rPr lang="en-US" sz="8000" dirty="0" smtClean="0"/>
            </a:br>
            <a:r>
              <a:rPr lang="en-US" sz="8000" dirty="0" smtClean="0"/>
              <a:t>[ethics]</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
        <p:nvSpPr>
          <p:cNvPr id="4" name="TextBox 3"/>
          <p:cNvSpPr txBox="1"/>
          <p:nvPr/>
        </p:nvSpPr>
        <p:spPr>
          <a:xfrm rot="21194075">
            <a:off x="1220007" y="1537569"/>
            <a:ext cx="6638116" cy="2800767"/>
          </a:xfrm>
          <a:prstGeom prst="rect">
            <a:avLst/>
          </a:prstGeom>
          <a:solidFill>
            <a:schemeClr val="accent2"/>
          </a:solidFill>
        </p:spPr>
        <p:txBody>
          <a:bodyPr wrap="square" rtlCol="0">
            <a:spAutoFit/>
          </a:bodyPr>
          <a:lstStyle/>
          <a:p>
            <a:pPr algn="ctr"/>
            <a:r>
              <a:rPr lang="en-US" sz="8800" dirty="0" smtClean="0"/>
              <a:t>By What Rule?   </a:t>
            </a:r>
            <a:endParaRPr lang="en-US" sz="8800" dirty="0"/>
          </a:p>
        </p:txBody>
      </p:sp>
    </p:spTree>
    <p:extLst>
      <p:ext uri="{BB962C8B-B14F-4D97-AF65-F5344CB8AC3E}">
        <p14:creationId xmlns:p14="http://schemas.microsoft.com/office/powerpoint/2010/main" val="279994713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Morality</a:t>
            </a:r>
            <a:br>
              <a:rPr lang="en-US" sz="8000" dirty="0" smtClean="0"/>
            </a:br>
            <a:r>
              <a:rPr lang="en-US" sz="8000" dirty="0" smtClean="0"/>
              <a:t>Marriage</a:t>
            </a:r>
            <a:br>
              <a:rPr lang="en-US" sz="8000" dirty="0" smtClean="0"/>
            </a:br>
            <a:r>
              <a:rPr lang="en-US" sz="8000" dirty="0" smtClean="0"/>
              <a:t>Sexuality</a:t>
            </a:r>
            <a:br>
              <a:rPr lang="en-US" sz="8000" dirty="0" smtClean="0"/>
            </a:b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Heb. 13:4</a:t>
            </a:r>
            <a:endParaRPr lang="en-US" dirty="0"/>
          </a:p>
        </p:txBody>
      </p:sp>
    </p:spTree>
    <p:extLst>
      <p:ext uri="{BB962C8B-B14F-4D97-AF65-F5344CB8AC3E}">
        <p14:creationId xmlns:p14="http://schemas.microsoft.com/office/powerpoint/2010/main" val="83777814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Morality</a:t>
            </a:r>
            <a:br>
              <a:rPr lang="en-US" sz="8000" dirty="0" smtClean="0"/>
            </a:br>
            <a:r>
              <a:rPr lang="en-US" sz="8000" dirty="0" smtClean="0"/>
              <a:t>Marriage</a:t>
            </a:r>
            <a:br>
              <a:rPr lang="en-US" sz="8000" dirty="0" smtClean="0"/>
            </a:br>
            <a:r>
              <a:rPr lang="en-US" sz="8000" dirty="0" smtClean="0"/>
              <a:t>Sexuality</a:t>
            </a:r>
            <a:br>
              <a:rPr lang="en-US" sz="8000" dirty="0" smtClean="0"/>
            </a:br>
            <a:r>
              <a:rPr lang="en-US" sz="8000" dirty="0" smtClean="0"/>
              <a:t>Materialism </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Heb. 13:5f</a:t>
            </a:r>
            <a:endParaRPr lang="en-US" dirty="0"/>
          </a:p>
        </p:txBody>
      </p:sp>
    </p:spTree>
    <p:extLst>
      <p:ext uri="{BB962C8B-B14F-4D97-AF65-F5344CB8AC3E}">
        <p14:creationId xmlns:p14="http://schemas.microsoft.com/office/powerpoint/2010/main" val="83777814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Morality</a:t>
            </a:r>
            <a:br>
              <a:rPr lang="en-US" sz="8000" dirty="0" smtClean="0"/>
            </a:br>
            <a:r>
              <a:rPr lang="en-US" sz="8000" dirty="0" smtClean="0"/>
              <a:t>Marriage</a:t>
            </a:r>
            <a:br>
              <a:rPr lang="en-US" sz="8000" dirty="0" smtClean="0"/>
            </a:br>
            <a:r>
              <a:rPr lang="en-US" sz="8000" dirty="0" smtClean="0"/>
              <a:t>Sexuality</a:t>
            </a:r>
            <a:br>
              <a:rPr lang="en-US" sz="8000" dirty="0" smtClean="0"/>
            </a:br>
            <a:r>
              <a:rPr lang="en-US" sz="8000" dirty="0" smtClean="0"/>
              <a:t>Materialism </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
        <p:nvSpPr>
          <p:cNvPr id="4" name="TextBox 3"/>
          <p:cNvSpPr txBox="1"/>
          <p:nvPr/>
        </p:nvSpPr>
        <p:spPr>
          <a:xfrm rot="20608051">
            <a:off x="1492251" y="2290838"/>
            <a:ext cx="5842000" cy="1323439"/>
          </a:xfrm>
          <a:prstGeom prst="rect">
            <a:avLst/>
          </a:prstGeom>
          <a:solidFill>
            <a:srgbClr val="3366FF"/>
          </a:solidFill>
        </p:spPr>
        <p:txBody>
          <a:bodyPr wrap="square" rtlCol="0">
            <a:spAutoFit/>
          </a:bodyPr>
          <a:lstStyle/>
          <a:p>
            <a:pPr algn="ctr"/>
            <a:r>
              <a:rPr lang="en-US" sz="8000" dirty="0" smtClean="0"/>
              <a:t>Salvation </a:t>
            </a:r>
            <a:endParaRPr lang="en-US" sz="8000" dirty="0"/>
          </a:p>
        </p:txBody>
      </p:sp>
    </p:spTree>
    <p:extLst>
      <p:ext uri="{BB962C8B-B14F-4D97-AF65-F5344CB8AC3E}">
        <p14:creationId xmlns:p14="http://schemas.microsoft.com/office/powerpoint/2010/main" val="83777814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1110079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Men (society) ?</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9524162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Men (society) ?</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
        <p:nvSpPr>
          <p:cNvPr id="7" name="TextBox 6"/>
          <p:cNvSpPr txBox="1"/>
          <p:nvPr/>
        </p:nvSpPr>
        <p:spPr>
          <a:xfrm rot="21194075">
            <a:off x="1220007" y="2214677"/>
            <a:ext cx="6638116" cy="1446550"/>
          </a:xfrm>
          <a:prstGeom prst="rect">
            <a:avLst/>
          </a:prstGeom>
          <a:solidFill>
            <a:schemeClr val="accent2"/>
          </a:solidFill>
        </p:spPr>
        <p:txBody>
          <a:bodyPr wrap="square" rtlCol="0">
            <a:spAutoFit/>
          </a:bodyPr>
          <a:lstStyle/>
          <a:p>
            <a:pPr algn="ctr"/>
            <a:r>
              <a:rPr lang="en-US" sz="8800" dirty="0" smtClean="0"/>
              <a:t>Individual?</a:t>
            </a:r>
            <a:endParaRPr lang="en-US" sz="8800" dirty="0"/>
          </a:p>
        </p:txBody>
      </p:sp>
    </p:spTree>
    <p:extLst>
      <p:ext uri="{BB962C8B-B14F-4D97-AF65-F5344CB8AC3E}">
        <p14:creationId xmlns:p14="http://schemas.microsoft.com/office/powerpoint/2010/main" val="170391326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Is there a God?</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49606045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What is He like?</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27302981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Has He expressed His will to man?</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27302981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Where do we discover the mind of God?</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27302981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3375</TotalTime>
  <Words>1519</Words>
  <Application>Microsoft Macintosh PowerPoint</Application>
  <PresentationFormat>On-screen Show (4:3)</PresentationFormat>
  <Paragraphs>273</Paragraphs>
  <Slides>33</Slides>
  <Notes>32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 Black </vt:lpstr>
      <vt:lpstr>PowerPoint Presentation</vt:lpstr>
      <vt:lpstr>Deciding Right &amp; Wrong [ethics]</vt:lpstr>
      <vt:lpstr>Deciding Right &amp; Wrong [ethics]</vt:lpstr>
      <vt:lpstr>Men (society) ?</vt:lpstr>
      <vt:lpstr>Men (society) ?</vt:lpstr>
      <vt:lpstr>Is there a God?</vt:lpstr>
      <vt:lpstr>What is He like?</vt:lpstr>
      <vt:lpstr>Has He expressed His will to man?</vt:lpstr>
      <vt:lpstr>Where do we discover the mind of God?</vt:lpstr>
      <vt:lpstr>God’s word comes to Corinth</vt:lpstr>
      <vt:lpstr>World NOT come to KNOW God</vt:lpstr>
      <vt:lpstr>Paul, an apostle…</vt:lpstr>
      <vt:lpstr>TDofNT:   In the NT ἀπόστολος never means the act of sending, or figuratively the object of sending. It always denotes a man who is sent, and sent with full authority   </vt:lpstr>
      <vt:lpstr>The Gospel- Jesus Died, buried, RAISED</vt:lpstr>
      <vt:lpstr>The message of the Cross</vt:lpstr>
      <vt:lpstr>The testimony of God</vt:lpstr>
      <vt:lpstr>Demonstration and Power of the Spirit</vt:lpstr>
      <vt:lpstr>We speak God’s wisdom</vt:lpstr>
      <vt:lpstr>God revealed them through the Spirit</vt:lpstr>
      <vt:lpstr>Revealed in WORDS taught by the Spirit</vt:lpstr>
      <vt:lpstr>‘in the name of our Lord Jesus…’</vt:lpstr>
      <vt:lpstr>I give instructions, not I,  but the Lord…</vt:lpstr>
      <vt:lpstr>The Lord directed… </vt:lpstr>
      <vt:lpstr>We are under law to Christ…</vt:lpstr>
      <vt:lpstr>I received from the Lord that which I delivered…</vt:lpstr>
      <vt:lpstr>The things I am writing to you are a command of the Lord.</vt:lpstr>
      <vt:lpstr>Two conversations</vt:lpstr>
      <vt:lpstr>Morality  </vt:lpstr>
      <vt:lpstr>Morality Marriage </vt:lpstr>
      <vt:lpstr>Morality Marriage Sexuality </vt:lpstr>
      <vt:lpstr>Morality Marriage Sexuality Materialism </vt:lpstr>
      <vt:lpstr>Morality Marriage Sexuality Materialism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Hugh</cp:lastModifiedBy>
  <cp:revision>38</cp:revision>
  <dcterms:created xsi:type="dcterms:W3CDTF">2014-01-26T20:19:07Z</dcterms:created>
  <dcterms:modified xsi:type="dcterms:W3CDTF">2015-08-09T13:07:04Z</dcterms:modified>
</cp:coreProperties>
</file>