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8" r:id="rId2"/>
    <p:sldId id="305" r:id="rId3"/>
    <p:sldId id="312" r:id="rId4"/>
    <p:sldId id="311" r:id="rId5"/>
    <p:sldId id="306" r:id="rId6"/>
    <p:sldId id="307" r:id="rId7"/>
    <p:sldId id="308" r:id="rId8"/>
    <p:sldId id="309" r:id="rId9"/>
    <p:sldId id="310" r:id="rId10"/>
    <p:sldId id="299" r:id="rId11"/>
    <p:sldId id="300" r:id="rId12"/>
    <p:sldId id="301" r:id="rId13"/>
    <p:sldId id="322" r:id="rId14"/>
    <p:sldId id="302" r:id="rId15"/>
    <p:sldId id="303" r:id="rId16"/>
    <p:sldId id="304" r:id="rId17"/>
    <p:sldId id="313" r:id="rId18"/>
    <p:sldId id="315" r:id="rId19"/>
    <p:sldId id="316" r:id="rId20"/>
    <p:sldId id="317" r:id="rId21"/>
    <p:sldId id="318" r:id="rId22"/>
    <p:sldId id="319" r:id="rId23"/>
    <p:sldId id="320" r:id="rId24"/>
    <p:sldId id="321" r:id="rId25"/>
    <p:sldId id="29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374" autoAdjust="0"/>
    <p:restoredTop sz="69428" autoAdjust="0"/>
  </p:normalViewPr>
  <p:slideViewPr>
    <p:cSldViewPr snapToGrid="0" snapToObjects="1">
      <p:cViewPr varScale="1">
        <p:scale>
          <a:sx n="67" d="100"/>
          <a:sy n="67" d="100"/>
        </p:scale>
        <p:origin x="-129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9/6/15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Life – so much in life that we cannot control. What we do control is our response to whatever comes our way. Such response is largely</a:t>
            </a:r>
            <a:r>
              <a:rPr lang="en-US" baseline="0" dirty="0" smtClean="0"/>
              <a:t> dependent upon our ‘world-view’, our outlook on the very fundamentals of our existence. Our response is often directly related to what we think should happen to us. </a:t>
            </a:r>
          </a:p>
          <a:p>
            <a:r>
              <a:rPr lang="en-US" baseline="0" dirty="0" smtClean="0"/>
              <a:t>‘this isn’t fair’…  ‘I don’t deserve…’ … etc. etc.</a:t>
            </a:r>
          </a:p>
          <a:p>
            <a:r>
              <a:rPr lang="en-US" baseline="0" dirty="0" smtClean="0"/>
              <a:t>Paul – an apostle, a believer who dedicated his whole life to the preaching of the gospel of Jesus, YET his life was filled with opposition &amp; problems..</a:t>
            </a:r>
          </a:p>
          <a:p>
            <a:endParaRPr lang="en-US" baseline="0" dirty="0" smtClean="0"/>
          </a:p>
          <a:p>
            <a:r>
              <a:rPr lang="en-US" baseline="0" dirty="0" smtClean="0">
                <a:sym typeface="Wingdings"/>
              </a:rPr>
              <a:t> 2 Cor. 11:22-28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Mortal may be swallowed up by LIFE  2Cor. 5:4</a:t>
            </a:r>
          </a:p>
          <a:p>
            <a:r>
              <a:rPr lang="en-US" sz="1200" dirty="0" smtClean="0"/>
              <a:t>For while we are still in this tent, we groan, being burdened—not that we would be unclothed, but that we would be further clothed. </a:t>
            </a:r>
            <a:r>
              <a:rPr lang="en-US" sz="1200" b="1" i="1" u="sng" dirty="0" smtClean="0"/>
              <a:t>,</a:t>
            </a:r>
          </a:p>
          <a:p>
            <a:r>
              <a:rPr lang="en-US" sz="1200" b="1" i="1" u="sng" dirty="0" smtClean="0"/>
              <a:t> so that what is mortal may be swallowed up by life</a:t>
            </a:r>
            <a:endParaRPr lang="en-US" dirty="0" smtClean="0"/>
          </a:p>
          <a:p>
            <a:endParaRPr lang="en-US" dirty="0" smtClean="0"/>
          </a:p>
          <a:p>
            <a:r>
              <a:rPr lang="en-US" dirty="0" smtClean="0"/>
              <a:t>It is our present</a:t>
            </a:r>
            <a:r>
              <a:rPr lang="en-US" baseline="0" dirty="0" smtClean="0"/>
              <a:t> body that is MORTAL… but it will be CHANGED…</a:t>
            </a:r>
          </a:p>
          <a:p>
            <a:r>
              <a:rPr lang="en-US" baseline="0" dirty="0" smtClean="0"/>
              <a:t>Swallowed up with LIFE… a body that is condemned to die will be changed to one that simply lives… </a:t>
            </a:r>
            <a:endParaRPr lang="en-US" dirty="0" smtClean="0"/>
          </a:p>
          <a:p>
            <a:endParaRPr lang="en-US" dirty="0" smtClean="0"/>
          </a:p>
          <a:p>
            <a:r>
              <a:rPr lang="en-US" dirty="0" smtClean="0">
                <a:sym typeface="Wingdings"/>
              </a:rPr>
              <a:t> At home IN the body – At home WITH the Lord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At home IN the body – At home WITH the Lord</a:t>
            </a:r>
            <a:endParaRPr lang="en-US" dirty="0" smtClean="0"/>
          </a:p>
          <a:p>
            <a:r>
              <a:rPr lang="en-US" sz="1200" dirty="0" smtClean="0"/>
              <a:t>5:6 So we are always of good courage. We know that while we are at home in the body we are away from the Lord, </a:t>
            </a:r>
          </a:p>
          <a:p>
            <a:endParaRPr lang="en-US" dirty="0" smtClean="0"/>
          </a:p>
          <a:p>
            <a:r>
              <a:rPr lang="en-US" dirty="0" smtClean="0"/>
              <a:t>There IS a sense that</a:t>
            </a:r>
            <a:r>
              <a:rPr lang="en-US" baseline="0" dirty="0" smtClean="0"/>
              <a:t> we are ‘with the Lord’ and the Lord is ‘with us’ – yet we live in this world/age… He is enthroned in heaven..  We are at home in the body but are aliens, pilgrims HERE in the body…  </a:t>
            </a:r>
          </a:p>
          <a:p>
            <a:endParaRPr lang="en-US" dirty="0" smtClean="0"/>
          </a:p>
          <a:p>
            <a:r>
              <a:rPr lang="en-US" b="1" dirty="0" smtClean="0">
                <a:sym typeface="Wingdings"/>
              </a:rPr>
              <a:t> Absent FROM the Lord – Absent from the body (mortal)</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Absent FROM the Lord – Absent from the body (mortal)</a:t>
            </a:r>
            <a:endParaRPr lang="en-US" dirty="0" smtClean="0"/>
          </a:p>
          <a:p>
            <a:r>
              <a:rPr lang="en-US" sz="1200" dirty="0" smtClean="0"/>
              <a:t>5:8  Yes, we are of good courage, and we would rather be away from the body and at home with the Lord. </a:t>
            </a:r>
            <a:endParaRPr lang="en-US" dirty="0" smtClean="0">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Phil. 1:20-25</a:t>
            </a:r>
          </a:p>
          <a:p>
            <a:pPr rtl="0"/>
            <a:r>
              <a:rPr lang="en-US" sz="1200" dirty="0" smtClean="0"/>
              <a:t>as it is my eager expectation and hope that I will not be at all ashamed, but that with full courage now as always Christ will be honored in my body, whether by life or by death. </a:t>
            </a:r>
          </a:p>
          <a:p>
            <a:pPr rtl="0"/>
            <a:r>
              <a:rPr lang="en-US" sz="1200" dirty="0" smtClean="0"/>
              <a:t>	</a:t>
            </a:r>
            <a:r>
              <a:rPr lang="en-US" sz="1200" b="1" dirty="0" smtClean="0"/>
              <a:t>21 	For to me to live is Christ, and to die is gain. </a:t>
            </a:r>
          </a:p>
          <a:p>
            <a:pPr rtl="0"/>
            <a:r>
              <a:rPr lang="en-US" sz="1200" dirty="0" smtClean="0"/>
              <a:t>	</a:t>
            </a:r>
            <a:r>
              <a:rPr lang="en-US" sz="1200" b="1" dirty="0" smtClean="0"/>
              <a:t>22 	If I am to live in the flesh, that means fruitful labor for me. Yet which I shall choose I cannot tell. </a:t>
            </a:r>
          </a:p>
          <a:p>
            <a:pPr rtl="0"/>
            <a:r>
              <a:rPr lang="en-US" sz="1200" dirty="0" smtClean="0"/>
              <a:t>	</a:t>
            </a:r>
            <a:r>
              <a:rPr lang="en-US" sz="1200" b="1" dirty="0" smtClean="0"/>
              <a:t>23 	I am hard pressed between the two. My desire is to depart and be with Christ, for that is far better. </a:t>
            </a:r>
          </a:p>
          <a:p>
            <a:pPr rtl="0"/>
            <a:r>
              <a:rPr lang="en-US" sz="1200" dirty="0" smtClean="0"/>
              <a:t>	</a:t>
            </a:r>
            <a:r>
              <a:rPr lang="en-US" sz="1200" b="1" dirty="0" smtClean="0"/>
              <a:t>24 	But to remain in the flesh is more necessary on your account. </a:t>
            </a:r>
          </a:p>
          <a:p>
            <a:pPr rtl="0"/>
            <a:r>
              <a:rPr lang="en-US" sz="1200" dirty="0" smtClean="0"/>
              <a:t>	</a:t>
            </a:r>
            <a:r>
              <a:rPr lang="en-US" sz="1200" b="1" dirty="0" smtClean="0"/>
              <a:t>25 	Convinced of this, I know that I will remain and continue with you all, for your progress and joy in the faith,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YET – we</a:t>
            </a:r>
            <a:r>
              <a:rPr lang="en-US" baseline="0" dirty="0" smtClean="0"/>
              <a:t> KNOW He will raise us up, change the mortal into immortal, and SO we will ever be with the LORD -  4:14 – will </a:t>
            </a:r>
            <a:r>
              <a:rPr lang="en-US" baseline="0" dirty="0" err="1" smtClean="0"/>
              <a:t>rasie</a:t>
            </a:r>
            <a:r>
              <a:rPr lang="en-US" baseline="0" dirty="0" smtClean="0"/>
              <a:t> us also with Jesus and bring us into HIS PRESENCE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sym typeface="Wingdings"/>
              </a:rPr>
              <a:t> At home IN THE BODY and WITH THE LORD</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Application: some principles that come from this outlook of life! – We make it our aim to please HIM</a:t>
            </a:r>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Present WITH the body AND</a:t>
            </a:r>
            <a:r>
              <a:rPr lang="en-US" baseline="0" dirty="0" smtClean="0">
                <a:sym typeface="Wingdings"/>
              </a:rPr>
              <a:t> with the LORD – the eternal home with Him…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YET – we</a:t>
            </a:r>
            <a:r>
              <a:rPr lang="en-US" baseline="0" dirty="0" smtClean="0"/>
              <a:t> KNOW He will raise us up, change the mortal into immortal, and SO we will ever be with the LORD -  4:14 – will raise us also with Jesus and bring us into HIS PRESENCE</a:t>
            </a:r>
            <a:r>
              <a:rPr lang="en-US" b="1" baseline="0" dirty="0" smtClean="0">
                <a:sym typeface="Wingdings"/>
              </a:rPr>
              <a:t> At home IN THE BODY and WITH THE LORD</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i="1" u="sng" dirty="0" smtClean="0">
                <a:sym typeface="Wingdings"/>
              </a:rPr>
              <a:t>  </a:t>
            </a:r>
            <a:r>
              <a:rPr lang="en-US" b="1" i="1" u="sng" dirty="0" smtClean="0"/>
              <a:t>Application: some principles that come from this outlook of life! – We make it our aim to please HIM</a:t>
            </a:r>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THIS thinking process – it is this outlook on life – </a:t>
            </a:r>
          </a:p>
          <a:p>
            <a:r>
              <a:rPr lang="en-US" dirty="0" smtClean="0"/>
              <a:t>That produces our whole life style – </a:t>
            </a:r>
          </a:p>
          <a:p>
            <a:endParaRPr lang="en-US" dirty="0" smtClean="0"/>
          </a:p>
          <a:p>
            <a:r>
              <a:rPr lang="en-US" sz="1200" dirty="0" smtClean="0"/>
              <a:t>5:9 - So whether we are at home or away, we make it our aim to please him. </a:t>
            </a:r>
          </a:p>
          <a:p>
            <a:r>
              <a:rPr lang="en-US" sz="1200" dirty="0" smtClean="0"/>
              <a:t>We LOVE what HE LOVES</a:t>
            </a:r>
          </a:p>
          <a:p>
            <a:r>
              <a:rPr lang="en-US" sz="1200" dirty="0" smtClean="0"/>
              <a:t>We HATE what HE HATES</a:t>
            </a:r>
          </a:p>
          <a:p>
            <a:r>
              <a:rPr lang="en-US" sz="1200" dirty="0" smtClean="0"/>
              <a:t>We practice what HE TEACHES</a:t>
            </a:r>
          </a:p>
          <a:p>
            <a:r>
              <a:rPr lang="en-US" sz="1200" dirty="0" smtClean="0"/>
              <a:t>We OBEY what HE COMMANDS..</a:t>
            </a:r>
            <a:r>
              <a:rPr lang="en-US" sz="1200" baseline="0" dirty="0" smtClean="0"/>
              <a:t> </a:t>
            </a:r>
          </a:p>
          <a:p>
            <a:endParaRPr lang="en-US" sz="1200" baseline="0" dirty="0" smtClean="0"/>
          </a:p>
          <a:p>
            <a:r>
              <a:rPr lang="en-US" sz="1200" b="1" baseline="0" dirty="0" smtClean="0">
                <a:sym typeface="Wingdings"/>
              </a:rPr>
              <a:t> We Walk by FAITH</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dirty="0" smtClean="0"/>
              <a:t>for we walk by faith, not by sight. </a:t>
            </a:r>
          </a:p>
          <a:p>
            <a:pPr marL="171450" lvl="0" indent="-171450">
              <a:buFont typeface="Arial"/>
              <a:buChar char="•"/>
            </a:pPr>
            <a:r>
              <a:rPr lang="en-US" sz="1200" kern="1200" dirty="0" smtClean="0">
                <a:solidFill>
                  <a:schemeClr val="tx1"/>
                </a:solidFill>
                <a:effectLst/>
                <a:latin typeface="+mn-lt"/>
                <a:ea typeface="+mn-ea"/>
                <a:cs typeface="+mn-cs"/>
              </a:rPr>
              <a:t>We LOOK not to the things that are seen but to the things that are UNSEEN 4:18</a:t>
            </a:r>
          </a:p>
          <a:p>
            <a:pPr marL="171450" lvl="0" indent="-171450">
              <a:buFont typeface="Arial"/>
              <a:buChar char="•"/>
            </a:pPr>
            <a:r>
              <a:rPr lang="en-US" sz="1200" kern="1200" dirty="0" smtClean="0">
                <a:solidFill>
                  <a:schemeClr val="tx1"/>
                </a:solidFill>
                <a:effectLst/>
                <a:latin typeface="+mn-lt"/>
                <a:ea typeface="+mn-ea"/>
                <a:cs typeface="+mn-cs"/>
              </a:rPr>
              <a:t>We walk by the SPIRIT and not the FLESH – Rom. 8:4</a:t>
            </a:r>
          </a:p>
          <a:p>
            <a:pPr marL="171450" lvl="0" indent="-171450">
              <a:buFont typeface="Arial"/>
              <a:buChar char="•"/>
            </a:pPr>
            <a:r>
              <a:rPr lang="en-US" sz="1200" kern="1200" dirty="0" smtClean="0">
                <a:solidFill>
                  <a:schemeClr val="tx1"/>
                </a:solidFill>
                <a:effectLst/>
                <a:latin typeface="+mn-lt"/>
                <a:ea typeface="+mn-ea"/>
                <a:cs typeface="+mn-cs"/>
              </a:rPr>
              <a:t>We set our mind on things of the Spirit – not the flesh – Rom. 8:6-7</a:t>
            </a:r>
          </a:p>
          <a:p>
            <a:pPr marL="171450" lvl="0" indent="-171450">
              <a:buFont typeface="Arial"/>
              <a:buChar char="•"/>
            </a:pPr>
            <a:r>
              <a:rPr lang="en-US" sz="1200" kern="1200" dirty="0" smtClean="0">
                <a:solidFill>
                  <a:schemeClr val="tx1"/>
                </a:solidFill>
                <a:effectLst/>
                <a:latin typeface="+mn-lt"/>
                <a:ea typeface="+mn-ea"/>
                <a:cs typeface="+mn-cs"/>
              </a:rPr>
              <a:t>We ARE of the spirit and not of the FLESH – Rom. 8:9</a:t>
            </a:r>
          </a:p>
          <a:p>
            <a:pPr marL="171450" lvl="0" indent="-171450">
              <a:buFont typeface="Arial"/>
              <a:buChar char="•"/>
            </a:pPr>
            <a:r>
              <a:rPr lang="en-US" sz="1200" kern="1200" dirty="0" smtClean="0">
                <a:solidFill>
                  <a:schemeClr val="tx1"/>
                </a:solidFill>
                <a:effectLst/>
                <a:latin typeface="+mn-lt"/>
                <a:ea typeface="+mn-ea"/>
                <a:cs typeface="+mn-cs"/>
              </a:rPr>
              <a:t>We set our sight on things above and not on things 'below'. – Col. 3:1-2</a:t>
            </a:r>
          </a:p>
          <a:p>
            <a:pPr marL="171450" lvl="0" indent="-171450">
              <a:buFont typeface="Arial"/>
              <a:buChar char="•"/>
            </a:pPr>
            <a:endParaRPr lang="en-US" sz="1200" kern="1200" dirty="0" smtClean="0">
              <a:solidFill>
                <a:schemeClr val="tx1"/>
              </a:solidFill>
              <a:effectLst/>
              <a:latin typeface="+mn-lt"/>
              <a:ea typeface="+mn-ea"/>
              <a:cs typeface="+mn-cs"/>
            </a:endParaRPr>
          </a:p>
          <a:p>
            <a:pPr marL="0" lvl="0" indent="0">
              <a:buFont typeface="Arial"/>
              <a:buNone/>
            </a:pPr>
            <a:r>
              <a:rPr lang="en-US" sz="1200" kern="1200" dirty="0" smtClean="0">
                <a:solidFill>
                  <a:schemeClr val="tx1"/>
                </a:solidFill>
                <a:effectLst/>
                <a:latin typeface="+mn-lt"/>
                <a:ea typeface="+mn-ea"/>
                <a:cs typeface="+mn-cs"/>
              </a:rPr>
              <a:t>NOT just ‘giving scripture’ for everything, though it certainly includes that… </a:t>
            </a:r>
          </a:p>
          <a:p>
            <a:pPr marL="0" lvl="0" indent="0">
              <a:buFont typeface="Arial"/>
              <a:buNone/>
            </a:pPr>
            <a:r>
              <a:rPr lang="en-US" sz="1200" kern="1200" dirty="0" smtClean="0">
                <a:solidFill>
                  <a:schemeClr val="tx1"/>
                </a:solidFill>
                <a:effectLst/>
                <a:latin typeface="+mn-lt"/>
                <a:ea typeface="+mn-ea"/>
                <a:cs typeface="+mn-cs"/>
              </a:rPr>
              <a:t>We walk in TRUST of Him who promises…  </a:t>
            </a:r>
          </a:p>
          <a:p>
            <a:r>
              <a:rPr lang="en-US" b="1" dirty="0" smtClean="0">
                <a:sym typeface="Wingdings"/>
              </a:rPr>
              <a:t> examples:  God,  Jesus our Savior, Resurrection, Forgiveness…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 by FAITH – GOD</a:t>
            </a:r>
          </a:p>
          <a:p>
            <a:r>
              <a:rPr lang="en-US" dirty="0" smtClean="0"/>
              <a:t>Heb. 11:6   </a:t>
            </a:r>
            <a:r>
              <a:rPr lang="en-US" sz="1200" dirty="0" smtClean="0"/>
              <a:t>And without faith it is impossible to please him, for whoever would draw near to God must believe that he exists and that he rewards those who seek him. </a:t>
            </a:r>
            <a:endParaRPr lang="en-US" dirty="0" smtClean="0"/>
          </a:p>
          <a:p>
            <a:endParaRPr lang="en-US" dirty="0" smtClean="0"/>
          </a:p>
          <a:p>
            <a:r>
              <a:rPr lang="en-US" dirty="0" smtClean="0"/>
              <a:t>WE trust GOD – his</a:t>
            </a:r>
            <a:r>
              <a:rPr lang="en-US" baseline="0" dirty="0" smtClean="0"/>
              <a:t> existence, his power, his wisdom, his purpose, his promise ! </a:t>
            </a:r>
          </a:p>
          <a:p>
            <a:endParaRPr lang="en-US" baseline="0" dirty="0" smtClean="0"/>
          </a:p>
          <a:p>
            <a:r>
              <a:rPr lang="en-US" b="1" baseline="0" dirty="0" smtClean="0">
                <a:sym typeface="Wingdings"/>
              </a:rPr>
              <a:t> Jesus the Son of God, our Savior</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 / trust JESUS </a:t>
            </a:r>
          </a:p>
          <a:p>
            <a:r>
              <a:rPr lang="en-US" dirty="0" smtClean="0"/>
              <a:t>NOT ‘just’ that he lived,</a:t>
            </a:r>
            <a:r>
              <a:rPr lang="en-US" baseline="0" dirty="0" smtClean="0"/>
              <a:t> died</a:t>
            </a:r>
          </a:p>
          <a:p>
            <a:r>
              <a:rPr lang="en-US" baseline="0" dirty="0" smtClean="0"/>
              <a:t>NOT ‘just’ that he was raised… but that he died for US and he was raised and is our mediator, high priest, he ever lives to make intercession… </a:t>
            </a:r>
            <a:endParaRPr lang="en-US" dirty="0" smtClean="0"/>
          </a:p>
          <a:p>
            <a:endParaRPr lang="en-US" dirty="0" smtClean="0"/>
          </a:p>
          <a:p>
            <a:r>
              <a:rPr lang="en-US" dirty="0" smtClean="0"/>
              <a:t>Son of God - </a:t>
            </a:r>
          </a:p>
          <a:p>
            <a:r>
              <a:rPr lang="en-US" dirty="0" smtClean="0"/>
              <a:t>Savior – </a:t>
            </a:r>
          </a:p>
          <a:p>
            <a:endParaRPr lang="en-US" dirty="0" smtClean="0"/>
          </a:p>
          <a:p>
            <a:r>
              <a:rPr lang="en-US" b="1" dirty="0" smtClean="0">
                <a:sym typeface="Wingdings"/>
              </a:rPr>
              <a:t> Resurrection – 4:14</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4:14 </a:t>
            </a:r>
            <a:r>
              <a:rPr lang="en-US" sz="1200" dirty="0" smtClean="0"/>
              <a:t>knowing that he who raised the Lord Jesus will raise us also with Jesus and bring us with you into his presence. </a:t>
            </a:r>
          </a:p>
          <a:p>
            <a:endParaRPr lang="en-US" sz="1200" dirty="0" smtClean="0"/>
          </a:p>
          <a:p>
            <a:r>
              <a:rPr lang="en-US" sz="1200" dirty="0" smtClean="0"/>
              <a:t>Mortal put on immortality -</a:t>
            </a:r>
            <a:r>
              <a:rPr lang="en-US" sz="1200" baseline="0" dirty="0" smtClean="0"/>
              <a:t>  5:4   1 Cor. 15:</a:t>
            </a:r>
          </a:p>
          <a:p>
            <a:r>
              <a:rPr lang="en-US" sz="1200" baseline="0" dirty="0" smtClean="0"/>
              <a:t>ALL that are in the grave shall come forth – John 8:28-29 – </a:t>
            </a:r>
          </a:p>
          <a:p>
            <a:endParaRPr lang="en-US" sz="1200" baseline="0" dirty="0" smtClean="0"/>
          </a:p>
          <a:p>
            <a:r>
              <a:rPr lang="en-US" sz="1200" baseline="0" dirty="0" smtClean="0">
                <a:sym typeface="Wingdings"/>
              </a:rPr>
              <a:t> Forgiveness</a:t>
            </a:r>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walk by faith – He promised forgiveness…</a:t>
            </a:r>
            <a:r>
              <a:rPr lang="en-US" dirty="0" smtClean="0"/>
              <a:t>. </a:t>
            </a:r>
          </a:p>
          <a:p>
            <a:r>
              <a:rPr lang="en-US" dirty="0" smtClean="0"/>
              <a:t>We NOT see it / feel it / hear it … </a:t>
            </a:r>
          </a:p>
          <a:p>
            <a:r>
              <a:rPr lang="en-US" dirty="0" smtClean="0"/>
              <a:t>BUT</a:t>
            </a:r>
            <a:r>
              <a:rPr lang="en-US" baseline="0" dirty="0" smtClean="0"/>
              <a:t> we TRUST… </a:t>
            </a:r>
          </a:p>
          <a:p>
            <a:endParaRPr lang="en-US" baseline="0" dirty="0" smtClean="0"/>
          </a:p>
          <a:p>
            <a:r>
              <a:rPr lang="en-US" b="1" dirty="0" smtClean="0">
                <a:sym typeface="Wingdings"/>
              </a:rPr>
              <a:t>  </a:t>
            </a:r>
            <a:r>
              <a:rPr lang="en-US" b="1" dirty="0" smtClean="0"/>
              <a:t>3) Judgment to come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Defending His Apostleship and authority –</a:t>
            </a:r>
          </a:p>
          <a:p>
            <a:r>
              <a:rPr lang="en-US" dirty="0" smtClean="0"/>
              <a:t>He relates his life of suffering on behalf of preaching</a:t>
            </a:r>
            <a:r>
              <a:rPr lang="en-US" baseline="0" dirty="0" smtClean="0"/>
              <a:t> the gospel…</a:t>
            </a:r>
          </a:p>
          <a:p>
            <a:r>
              <a:rPr lang="en-US" baseline="0" dirty="0" smtClean="0"/>
              <a:t>2 Cor. 11:22-28</a:t>
            </a:r>
          </a:p>
          <a:p>
            <a:endParaRPr lang="en-US" baseline="0" dirty="0" smtClean="0"/>
          </a:p>
          <a:p>
            <a:r>
              <a:rPr lang="en-US" baseline="0" dirty="0" smtClean="0">
                <a:sym typeface="Wingdings"/>
              </a:rPr>
              <a:t> Repeats in abbreviated form – 2 Cor. 4:8-11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smtClean="0"/>
              <a:t>AIM to please HIM…</a:t>
            </a:r>
          </a:p>
          <a:p>
            <a:pPr marL="228600" indent="-228600">
              <a:buAutoNum type="arabicPeriod"/>
            </a:pPr>
            <a:r>
              <a:rPr lang="en-US" sz="1200" dirty="0" smtClean="0"/>
              <a:t>Walk</a:t>
            </a:r>
            <a:r>
              <a:rPr lang="en-US" sz="1200" baseline="0" dirty="0" smtClean="0"/>
              <a:t> by FAITH not by sight</a:t>
            </a:r>
          </a:p>
          <a:p>
            <a:pPr marL="228600" indent="-228600">
              <a:buAutoNum type="arabicPeriod"/>
            </a:pPr>
            <a:r>
              <a:rPr lang="en-US" sz="1200" b="1" baseline="0" dirty="0" smtClean="0"/>
              <a:t>Know there is a day of accounting .</a:t>
            </a:r>
            <a:r>
              <a:rPr lang="en-US" sz="1200" baseline="0" dirty="0" smtClean="0"/>
              <a:t>.  </a:t>
            </a:r>
            <a:endParaRPr lang="en-US" sz="1200" dirty="0" smtClean="0"/>
          </a:p>
          <a:p>
            <a:endParaRPr lang="en-US" sz="1200" dirty="0" smtClean="0"/>
          </a:p>
          <a:p>
            <a:r>
              <a:rPr lang="en-US" sz="1200" dirty="0" smtClean="0"/>
              <a:t>5:10 - For we must all appear before the judgment seat of Christ, so that each one may receive what is due for what he has done in the body, whether good or evil. </a:t>
            </a:r>
          </a:p>
          <a:p>
            <a:endParaRPr lang="en-US" sz="1200" dirty="0" smtClean="0"/>
          </a:p>
          <a:p>
            <a:r>
              <a:rPr lang="en-US" sz="1200" b="1" dirty="0" smtClean="0">
                <a:sym typeface="Wingdings"/>
              </a:rPr>
              <a:t> THEREFORE – persuade others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5:11 - Therefore, knowing the fear of the Lord, we persuade others. But what we are is known to God, and I hope it is known also to your conscience. </a:t>
            </a:r>
          </a:p>
          <a:p>
            <a:endParaRPr lang="en-US" sz="1200" dirty="0" smtClean="0"/>
          </a:p>
          <a:p>
            <a:r>
              <a:rPr lang="en-US" dirty="0" smtClean="0"/>
              <a:t>The preaching of the gospel – </a:t>
            </a:r>
          </a:p>
          <a:p>
            <a:r>
              <a:rPr lang="en-US" dirty="0" smtClean="0"/>
              <a:t>Commission – preach the gospel</a:t>
            </a:r>
          </a:p>
          <a:p>
            <a:r>
              <a:rPr lang="en-US" dirty="0" smtClean="0"/>
              <a:t>The</a:t>
            </a:r>
            <a:r>
              <a:rPr lang="en-US" baseline="0" dirty="0" smtClean="0"/>
              <a:t> book of Acts – they went everywhere PREACHING (8:   ).</a:t>
            </a:r>
          </a:p>
          <a:p>
            <a:endParaRPr lang="en-US" baseline="0" dirty="0" smtClean="0"/>
          </a:p>
          <a:p>
            <a:r>
              <a:rPr lang="en-US" baseline="0" dirty="0" smtClean="0"/>
              <a:t>Their message involved NOT the temporary and transient things of life – </a:t>
            </a:r>
          </a:p>
          <a:p>
            <a:r>
              <a:rPr lang="en-US" baseline="0" dirty="0" smtClean="0"/>
              <a:t>But the eternal aspect of our spirit.</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previously stated concerning such suffering – 2 Cor. 4:8-11</a:t>
            </a:r>
          </a:p>
          <a:p>
            <a:endParaRPr lang="en-US" dirty="0" smtClean="0"/>
          </a:p>
          <a:p>
            <a:r>
              <a:rPr lang="en-US" b="1" dirty="0" smtClean="0"/>
              <a:t>Yet he responded:</a:t>
            </a:r>
          </a:p>
          <a:p>
            <a:r>
              <a:rPr lang="en-US" b="1" dirty="0" smtClean="0">
                <a:sym typeface="Wingdings"/>
              </a:rPr>
              <a:t> We do not lose heart…. 4:1</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We do not lose heart – 4:1</a:t>
            </a:r>
          </a:p>
          <a:p>
            <a:r>
              <a:rPr lang="en-US" dirty="0" smtClean="0"/>
              <a:t> We do not lose heart – 4:16</a:t>
            </a:r>
          </a:p>
          <a:p>
            <a:r>
              <a:rPr lang="en-US" dirty="0" smtClean="0"/>
              <a:t> So, we are always of good courage – 5:6</a:t>
            </a:r>
          </a:p>
          <a:p>
            <a:r>
              <a:rPr lang="en-US" dirty="0" smtClean="0"/>
              <a:t> Yes, we are of good courage – 5:8</a:t>
            </a:r>
          </a:p>
          <a:p>
            <a:endParaRPr lang="en-US" dirty="0" smtClean="0"/>
          </a:p>
          <a:p>
            <a:r>
              <a:rPr lang="en-US" b="1" dirty="0" smtClean="0"/>
              <a:t>His OUTLOOK concerning life: - </a:t>
            </a:r>
          </a:p>
          <a:p>
            <a:r>
              <a:rPr lang="en-US" b="1" dirty="0" smtClean="0">
                <a:sym typeface="Wingdings"/>
              </a:rPr>
              <a:t> 16 – Outer self wasting away – Inner</a:t>
            </a:r>
            <a:r>
              <a:rPr lang="en-US" b="1" baseline="0" dirty="0" smtClean="0">
                <a:sym typeface="Wingdings"/>
              </a:rPr>
              <a:t> self renewed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l">
              <a:buAutoNum type="arabicPlain" startAt="16"/>
            </a:pPr>
            <a:r>
              <a:rPr lang="en-US" sz="1200" b="0" dirty="0" smtClean="0"/>
              <a:t>So we do not lose heart. Though our outer self is wasting away, our inner self is being renewed day by day. </a:t>
            </a:r>
          </a:p>
          <a:p>
            <a:pPr marL="0" indent="0" algn="l">
              <a:buNone/>
            </a:pPr>
            <a:r>
              <a:rPr lang="en-US" sz="1200" b="0" dirty="0" smtClean="0"/>
              <a:t>Life is HARD without suffering the physical persecution Paul did..</a:t>
            </a:r>
          </a:p>
          <a:p>
            <a:pPr marL="0" indent="0" algn="l">
              <a:buNone/>
            </a:pPr>
            <a:r>
              <a:rPr lang="en-US" sz="1200" b="0" dirty="0" smtClean="0"/>
              <a:t>WITH such beating, whipping, </a:t>
            </a:r>
            <a:r>
              <a:rPr lang="en-US" sz="1200" b="0" dirty="0" err="1" smtClean="0"/>
              <a:t>stoneing</a:t>
            </a:r>
            <a:r>
              <a:rPr lang="en-US" sz="1200" b="0" dirty="0" smtClean="0"/>
              <a:t>, hunger, cold, AND mental pressures.. He would have aged quickly!</a:t>
            </a:r>
          </a:p>
          <a:p>
            <a:pPr marL="0" indent="0" algn="l">
              <a:buNone/>
            </a:pPr>
            <a:r>
              <a:rPr lang="en-US" sz="1200" b="0" dirty="0" smtClean="0"/>
              <a:t>HOW</a:t>
            </a:r>
            <a:r>
              <a:rPr lang="en-US" sz="1200" b="0" baseline="0" dirty="0" smtClean="0"/>
              <a:t> Did HE feel about such?</a:t>
            </a:r>
            <a:endParaRPr lang="en-US" sz="1200" b="0" dirty="0" smtClean="0"/>
          </a:p>
          <a:p>
            <a:pPr marL="228600" indent="-228600" algn="l">
              <a:buAutoNum type="arabicPlain" startAt="16"/>
            </a:pPr>
            <a:endParaRPr lang="en-US" sz="1200" b="0" dirty="0" smtClean="0"/>
          </a:p>
          <a:p>
            <a:pPr marL="0" indent="0" algn="l">
              <a:buNone/>
            </a:pPr>
            <a:r>
              <a:rPr lang="en-US" b="1" dirty="0" smtClean="0">
                <a:sym typeface="Wingdings"/>
              </a:rPr>
              <a:t> 17 Light momentary affliction – eternal weight of glory</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17 For this light momentary affliction is preparing for us an eternal weight of glory beyond all comparison, </a:t>
            </a:r>
          </a:p>
          <a:p>
            <a:r>
              <a:rPr lang="en-US" sz="1200" dirty="0" smtClean="0"/>
              <a:t>It does NOT lesson the physical pain and suffering – </a:t>
            </a:r>
          </a:p>
          <a:p>
            <a:r>
              <a:rPr lang="en-US" sz="1200" dirty="0" smtClean="0"/>
              <a:t>But it DOES lesson the MENTAL … </a:t>
            </a:r>
          </a:p>
          <a:p>
            <a:r>
              <a:rPr lang="en-US" sz="1200" dirty="0" smtClean="0"/>
              <a:t>WITHOUT such – no hope… with such,  the very hope of all that God has laid up for us…  </a:t>
            </a:r>
          </a:p>
          <a:p>
            <a:endParaRPr lang="en-US" sz="1200" b="1" dirty="0" smtClean="0"/>
          </a:p>
          <a:p>
            <a:r>
              <a:rPr lang="en-US" sz="1200" b="1" dirty="0" smtClean="0">
                <a:sym typeface="Wingdings"/>
              </a:rPr>
              <a:t> </a:t>
            </a:r>
            <a:r>
              <a:rPr lang="en-US" sz="1200" b="1" dirty="0" smtClean="0"/>
              <a:t>18 – look NOT to things seen – but to things unseen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18 as we look not to the things that are seen but to the things that are unseen. For the things that are seen are transient, but the things that are unseen are eternal. </a:t>
            </a:r>
          </a:p>
          <a:p>
            <a:endParaRPr lang="en-US" sz="1200" dirty="0" smtClean="0"/>
          </a:p>
          <a:p>
            <a:r>
              <a:rPr lang="en-US" dirty="0" smtClean="0"/>
              <a:t>POINT: things seen transient and temporary,  things UNSEEN – ETERNAL</a:t>
            </a:r>
          </a:p>
          <a:p>
            <a:r>
              <a:rPr lang="en-US" dirty="0" smtClean="0"/>
              <a:t>THINK: what is it in your life that is ETERNAL?  House? Car? Spouse? BODY? --- </a:t>
            </a:r>
          </a:p>
          <a:p>
            <a:endParaRPr lang="en-US" dirty="0" smtClean="0"/>
          </a:p>
          <a:p>
            <a:r>
              <a:rPr lang="en-US" dirty="0" smtClean="0">
                <a:sym typeface="Wingdings"/>
              </a:rPr>
              <a:t> Earthly tent/home destroyed – eternal house in heaven  5:1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Wingdings"/>
              </a:rPr>
              <a:t> Earthly tent/home destroyed – eternal house in heaven</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5:1</a:t>
            </a:r>
            <a:r>
              <a:rPr lang="en-US" sz="1200" baseline="0" dirty="0" smtClean="0"/>
              <a:t> </a:t>
            </a:r>
            <a:r>
              <a:rPr lang="en-US" sz="1200" dirty="0" smtClean="0"/>
              <a:t>For we know that if the tent that is our earthly home is destroyed, we have a building from God, a house not made with hands, eternal in the heavens.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ym typeface="Wingdings"/>
              </a:rPr>
              <a:t>‘not made with hands’ a Jewish figure = created by God…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ym typeface="Wingdings"/>
              </a:rPr>
              <a:t>Prepared for our eternal relationship in</a:t>
            </a:r>
            <a:r>
              <a:rPr lang="en-US" sz="1200" baseline="0" dirty="0" smtClean="0">
                <a:sym typeface="Wingdings"/>
              </a:rPr>
              <a:t> the presence of God..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ym typeface="Wingdings"/>
              </a:rPr>
              <a:t>What is it like?  -  we don’t know! --  will be like Jesus…    </a:t>
            </a:r>
            <a:r>
              <a:rPr lang="en-US" sz="1200" baseline="0" dirty="0" err="1" smtClean="0">
                <a:sym typeface="Wingdings"/>
              </a:rPr>
              <a:t>cp</a:t>
            </a:r>
            <a:r>
              <a:rPr lang="en-US" sz="1200" baseline="0" dirty="0" smtClean="0">
                <a:sym typeface="Wingdings"/>
              </a:rPr>
              <a:t> 1 Cor. 15 and the resurrected body… </a:t>
            </a:r>
            <a:endParaRPr lang="en-US" dirty="0" smtClean="0">
              <a:sym typeface="Wingdings"/>
            </a:endParaRPr>
          </a:p>
          <a:p>
            <a:endParaRPr lang="en-US" b="1" dirty="0" smtClean="0"/>
          </a:p>
          <a:p>
            <a:pPr marL="171450" indent="-171450">
              <a:buFont typeface="Wingdings" charset="0"/>
              <a:buChar char="à"/>
            </a:pPr>
            <a:r>
              <a:rPr lang="en-US" b="1" dirty="0" smtClean="0">
                <a:sym typeface="Wingdings"/>
              </a:rPr>
              <a:t>Long to put on heavenly dwelling</a:t>
            </a:r>
            <a:r>
              <a:rPr lang="en-US" b="1" baseline="0" dirty="0">
                <a:sym typeface="Wingdings"/>
              </a:rPr>
              <a:t> </a:t>
            </a:r>
            <a:r>
              <a:rPr lang="en-US" b="1" baseline="0" dirty="0" smtClean="0">
                <a:sym typeface="Wingdings"/>
              </a:rPr>
              <a:t>– have put it on 5:2-4</a:t>
            </a:r>
            <a:endParaRPr lang="en-US" b="1" dirty="0" smtClean="0">
              <a:sym typeface="Wingding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b="0" dirty="0" smtClean="0">
                <a:sym typeface="Wingdings"/>
              </a:rPr>
              <a:t>Long to put on heavenly dwelling</a:t>
            </a:r>
            <a:r>
              <a:rPr lang="en-US" b="0" baseline="0" dirty="0" smtClean="0">
                <a:sym typeface="Wingdings"/>
              </a:rPr>
              <a:t> – have put it on</a:t>
            </a:r>
          </a:p>
          <a:p>
            <a:pPr rtl="0"/>
            <a:r>
              <a:rPr lang="en-US" sz="1200" b="0" dirty="0" smtClean="0"/>
              <a:t>	2 	For in this tent we groan, longing to put on our heavenly dwelling, </a:t>
            </a:r>
          </a:p>
          <a:p>
            <a:pPr rtl="0"/>
            <a:r>
              <a:rPr lang="en-US" sz="1200" b="0" dirty="0" smtClean="0"/>
              <a:t>	3 	if indeed by putting it on we may not be found naked. </a:t>
            </a:r>
          </a:p>
          <a:p>
            <a:pPr rtl="0"/>
            <a:r>
              <a:rPr lang="en-US" sz="1200" b="0" dirty="0" smtClean="0"/>
              <a:t>	4 	For while we are still in this tent, we groan, being burdened—not that we would be unclothed, but that we would be further clothed, so that what is mortal may be swallowed up by life. </a:t>
            </a:r>
          </a:p>
          <a:p>
            <a:pPr rtl="0"/>
            <a:endParaRPr lang="en-US" sz="1200" b="0" dirty="0" smtClean="0"/>
          </a:p>
          <a:p>
            <a:pPr rtl="0"/>
            <a:r>
              <a:rPr lang="en-US" sz="1200" b="0" dirty="0" smtClean="0"/>
              <a:t>LONG FOR … the bedrock</a:t>
            </a:r>
            <a:r>
              <a:rPr lang="en-US" sz="1200" b="0" baseline="0" dirty="0" smtClean="0"/>
              <a:t> desire, the ‘goal’ – </a:t>
            </a:r>
          </a:p>
          <a:p>
            <a:pPr rtl="0"/>
            <a:r>
              <a:rPr lang="en-US" sz="1200" b="0" baseline="0" dirty="0" smtClean="0"/>
              <a:t>Particularly – while undergoing the suffering… while being beat, while cold and hungry, while imprisoned… etc.</a:t>
            </a:r>
            <a:endParaRPr lang="en-US" sz="1200" b="0" dirty="0" smtClean="0"/>
          </a:p>
          <a:p>
            <a:endParaRPr lang="en-US" b="0" dirty="0" smtClean="0"/>
          </a:p>
          <a:p>
            <a:r>
              <a:rPr lang="en-US" b="1" dirty="0" smtClean="0">
                <a:sym typeface="Wingdings"/>
              </a:rPr>
              <a:t> Mortal - LIFE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Mortal –</a:t>
            </a:r>
            <a:br>
              <a:rPr lang="en-US" sz="8000" dirty="0" smtClean="0">
                <a:solidFill>
                  <a:srgbClr val="FFFF00"/>
                </a:solidFill>
              </a:rPr>
            </a:br>
            <a:r>
              <a:rPr lang="en-US" sz="8000" dirty="0" smtClean="0"/>
              <a:t>LIFE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5:4</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solidFill>
                  <a:srgbClr val="FFFF00"/>
                </a:solidFill>
                <a:sym typeface="Wingdings"/>
              </a:rPr>
              <a:t>At home IN the body – </a:t>
            </a:r>
            <a:r>
              <a:rPr lang="en-US" sz="8000" dirty="0" smtClean="0">
                <a:solidFill>
                  <a:srgbClr val="FFFF00"/>
                </a:solidFill>
                <a:sym typeface="Wingdings"/>
              </a:rPr>
              <a:t/>
            </a:r>
            <a:br>
              <a:rPr lang="en-US" sz="8000" dirty="0" smtClean="0">
                <a:solidFill>
                  <a:srgbClr val="FFFF00"/>
                </a:solidFill>
                <a:sym typeface="Wingdings"/>
              </a:rPr>
            </a:br>
            <a:r>
              <a:rPr lang="en-US" sz="8000" dirty="0" smtClean="0">
                <a:sym typeface="Wingdings"/>
              </a:rPr>
              <a:t>Away from 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5:6</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sym typeface="Wingdings"/>
              </a:rPr>
              <a:t>Away from the body – </a:t>
            </a:r>
            <a:r>
              <a:rPr lang="en-US" sz="8000" dirty="0" smtClean="0">
                <a:sym typeface="Wingdings"/>
              </a:rPr>
              <a:t/>
            </a:r>
            <a:br>
              <a:rPr lang="en-US" sz="8000" dirty="0" smtClean="0">
                <a:sym typeface="Wingdings"/>
              </a:rPr>
            </a:br>
            <a:r>
              <a:rPr lang="en-US" sz="8000" dirty="0" smtClean="0">
                <a:sym typeface="Wingdings"/>
              </a:rPr>
              <a:t>At home with</a:t>
            </a:r>
            <a:br>
              <a:rPr lang="en-US" sz="8000" dirty="0" smtClean="0">
                <a:sym typeface="Wingdings"/>
              </a:rPr>
            </a:br>
            <a:r>
              <a:rPr lang="en-US" sz="8000" dirty="0" smtClean="0">
                <a:sym typeface="Wingdings"/>
              </a:rPr>
              <a:t>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5:8</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sym typeface="Wingdings"/>
              </a:rPr>
              <a:t>Present WITH the body </a:t>
            </a:r>
            <a:br>
              <a:rPr lang="en-US" sz="8000" dirty="0" smtClean="0">
                <a:solidFill>
                  <a:srgbClr val="FFFF00"/>
                </a:solidFill>
                <a:sym typeface="Wingdings"/>
              </a:rPr>
            </a:br>
            <a:r>
              <a:rPr lang="en-US" sz="8000" dirty="0" smtClean="0">
                <a:solidFill>
                  <a:srgbClr val="FFFF00"/>
                </a:solidFill>
                <a:sym typeface="Wingdings"/>
              </a:rPr>
              <a:t>AND</a:t>
            </a:r>
            <a:br>
              <a:rPr lang="en-US" sz="8000" dirty="0" smtClean="0">
                <a:solidFill>
                  <a:srgbClr val="FFFF00"/>
                </a:solidFill>
                <a:sym typeface="Wingdings"/>
              </a:rPr>
            </a:br>
            <a:r>
              <a:rPr lang="en-US" sz="8000" dirty="0" smtClean="0">
                <a:solidFill>
                  <a:srgbClr val="FFFF00"/>
                </a:solidFill>
                <a:sym typeface="Wingdings"/>
              </a:rPr>
              <a:t>with 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4:14</a:t>
            </a:r>
            <a:endParaRPr lang="en-US" dirty="0"/>
          </a:p>
        </p:txBody>
      </p:sp>
    </p:spTree>
    <p:extLst>
      <p:ext uri="{BB962C8B-B14F-4D97-AF65-F5344CB8AC3E}">
        <p14:creationId xmlns:p14="http://schemas.microsoft.com/office/powerpoint/2010/main" val="11058743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1) We make it our aim to please HIM</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5:9</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2)  We walk by FAITH and not by sight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Jesus</a:t>
            </a:r>
            <a:br>
              <a:rPr lang="en-US" sz="8000" dirty="0" smtClean="0"/>
            </a:br>
            <a:r>
              <a:rPr lang="en-US" sz="8000" dirty="0" smtClean="0"/>
              <a:t>Son of God</a:t>
            </a:r>
            <a:br>
              <a:rPr lang="en-US" sz="8000" dirty="0" smtClean="0"/>
            </a:br>
            <a:r>
              <a:rPr lang="en-US" sz="8000" dirty="0" smtClean="0"/>
              <a:t>Savior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6020976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Resurrection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4:14</a:t>
            </a:r>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Forgiveness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Paul’s Suffering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t>2</a:t>
            </a:r>
            <a:r>
              <a:rPr lang="en-US" dirty="0" smtClean="0"/>
              <a:t> Cor. 11:22-28</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3) Judgment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5:10</a:t>
            </a:r>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4)  We persuade OTHERS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5:11</a:t>
            </a:r>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288716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Paul’s Suffering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t>2</a:t>
            </a:r>
            <a:r>
              <a:rPr lang="en-US" dirty="0" smtClean="0"/>
              <a:t> Cor. 4:8-11</a:t>
            </a:r>
            <a:endParaRPr lang="en-US" dirty="0"/>
          </a:p>
        </p:txBody>
      </p:sp>
    </p:spTree>
    <p:extLst>
      <p:ext uri="{BB962C8B-B14F-4D97-AF65-F5344CB8AC3E}">
        <p14:creationId xmlns:p14="http://schemas.microsoft.com/office/powerpoint/2010/main" val="36837674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In the face of Suffering:</a:t>
            </a:r>
            <a:endParaRPr lang="en-US" dirty="0"/>
          </a:p>
        </p:txBody>
      </p:sp>
      <p:sp>
        <p:nvSpPr>
          <p:cNvPr id="5" name="Content Placeholder 4"/>
          <p:cNvSpPr>
            <a:spLocks noGrp="1"/>
          </p:cNvSpPr>
          <p:nvPr>
            <p:ph idx="1"/>
          </p:nvPr>
        </p:nvSpPr>
        <p:spPr>
          <a:xfrm>
            <a:off x="0" y="1391478"/>
            <a:ext cx="9143999" cy="5329997"/>
          </a:xfrm>
        </p:spPr>
        <p:txBody>
          <a:bodyPr/>
          <a:lstStyle/>
          <a:p>
            <a:r>
              <a:rPr lang="en-US" sz="5400" dirty="0" smtClean="0"/>
              <a:t> We do not lose heart – 4:1</a:t>
            </a:r>
          </a:p>
          <a:p>
            <a:r>
              <a:rPr lang="en-US" sz="5400" dirty="0"/>
              <a:t> </a:t>
            </a:r>
            <a:r>
              <a:rPr lang="en-US" sz="5400" dirty="0" smtClean="0"/>
              <a:t>We do not lose heart – 4:16</a:t>
            </a:r>
          </a:p>
          <a:p>
            <a:r>
              <a:rPr lang="en-US" sz="5400" dirty="0"/>
              <a:t> </a:t>
            </a:r>
            <a:r>
              <a:rPr lang="en-US" sz="5400" dirty="0" smtClean="0"/>
              <a:t>So, we are always of good courage – 5:6</a:t>
            </a:r>
          </a:p>
          <a:p>
            <a:r>
              <a:rPr lang="en-US" sz="5400" dirty="0"/>
              <a:t> </a:t>
            </a:r>
            <a:r>
              <a:rPr lang="en-US" sz="5400" dirty="0" smtClean="0"/>
              <a:t>We are of good courage – 5:8</a:t>
            </a:r>
          </a:p>
          <a:p>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Outer self wasting away --</a:t>
            </a:r>
            <a:r>
              <a:rPr lang="en-US" sz="8000" dirty="0" smtClean="0"/>
              <a:t/>
            </a:r>
            <a:br>
              <a:rPr lang="en-US" sz="8000" dirty="0" smtClean="0"/>
            </a:br>
            <a:r>
              <a:rPr lang="en-US" sz="8000" dirty="0" smtClean="0"/>
              <a:t>Inner self being renewed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4:16</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Light momentary affliction --</a:t>
            </a:r>
            <a:r>
              <a:rPr lang="en-US" sz="8000" dirty="0" smtClean="0"/>
              <a:t/>
            </a:r>
            <a:br>
              <a:rPr lang="en-US" sz="8000" dirty="0" smtClean="0"/>
            </a:br>
            <a:r>
              <a:rPr lang="en-US" sz="8000" dirty="0" smtClean="0"/>
              <a:t> Eternal weight of glory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4:17</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Look at things seen –</a:t>
            </a:r>
            <a:br>
              <a:rPr lang="en-US" sz="8000" dirty="0" smtClean="0">
                <a:solidFill>
                  <a:srgbClr val="FFFF00"/>
                </a:solidFill>
              </a:rPr>
            </a:br>
            <a:r>
              <a:rPr lang="en-US" sz="8000" dirty="0" smtClean="0"/>
              <a:t>Look at things NOT seen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4:18</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Earthly tent / home destroyed –</a:t>
            </a:r>
            <a:r>
              <a:rPr lang="en-US" sz="8000" dirty="0" smtClean="0"/>
              <a:t/>
            </a:r>
            <a:br>
              <a:rPr lang="en-US" sz="8000" dirty="0" smtClean="0"/>
            </a:br>
            <a:r>
              <a:rPr lang="en-US" sz="8000" dirty="0" smtClean="0"/>
              <a:t>eternal house in the heavens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5:1</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
            </a:r>
            <a:br>
              <a:rPr lang="en-US" sz="8000" dirty="0"/>
            </a:br>
            <a:r>
              <a:rPr lang="en-US" sz="8000" dirty="0">
                <a:solidFill>
                  <a:srgbClr val="FFFF00"/>
                </a:solidFill>
                <a:sym typeface="Wingdings"/>
              </a:rPr>
              <a:t>Long to put on heavenly dwelling </a:t>
            </a:r>
            <a:r>
              <a:rPr lang="en-US" sz="8000" dirty="0">
                <a:sym typeface="Wingdings"/>
              </a:rPr>
              <a:t>– have put it on</a:t>
            </a:r>
            <a:br>
              <a:rPr lang="en-US" sz="8000" dirty="0">
                <a:sym typeface="Wingdings"/>
              </a:rPr>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5:2-4</a:t>
            </a:r>
            <a:endParaRPr lang="en-US" dirty="0"/>
          </a:p>
        </p:txBody>
      </p:sp>
    </p:spTree>
    <p:extLst>
      <p:ext uri="{BB962C8B-B14F-4D97-AF65-F5344CB8AC3E}">
        <p14:creationId xmlns:p14="http://schemas.microsoft.com/office/powerpoint/2010/main" val="25716534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3400</TotalTime>
  <Words>1829</Words>
  <Application>Microsoft Macintosh PowerPoint</Application>
  <PresentationFormat>On-screen Show (4:3)</PresentationFormat>
  <Paragraphs>260</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Black </vt:lpstr>
      <vt:lpstr>PowerPoint Presentation</vt:lpstr>
      <vt:lpstr>Paul’s Suffering</vt:lpstr>
      <vt:lpstr>Paul’s Suffering</vt:lpstr>
      <vt:lpstr>In the face of Suffering:</vt:lpstr>
      <vt:lpstr>Outer self wasting away -- Inner self being renewed</vt:lpstr>
      <vt:lpstr>Light momentary affliction --  Eternal weight of glory</vt:lpstr>
      <vt:lpstr>Look at things seen – Look at things NOT seen</vt:lpstr>
      <vt:lpstr>Earthly tent / home destroyed – eternal house in the heavens</vt:lpstr>
      <vt:lpstr> Long to put on heavenly dwelling – have put it on </vt:lpstr>
      <vt:lpstr>Mortal – LIFE</vt:lpstr>
      <vt:lpstr>At home IN the body –  Away from the Lord</vt:lpstr>
      <vt:lpstr>Away from the body –  At home with the Lord</vt:lpstr>
      <vt:lpstr>Present WITH the body  AND with the LORD</vt:lpstr>
      <vt:lpstr>1) We make it our aim to please HIM</vt:lpstr>
      <vt:lpstr>2)  We walk by FAITH and not by sight</vt:lpstr>
      <vt:lpstr>God</vt:lpstr>
      <vt:lpstr>Jesus Son of God Savior</vt:lpstr>
      <vt:lpstr>Resurrection</vt:lpstr>
      <vt:lpstr>Forgiveness</vt:lpstr>
      <vt:lpstr>3) Judgment</vt:lpstr>
      <vt:lpstr>4)  We persuade OTHERS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41</cp:revision>
  <dcterms:created xsi:type="dcterms:W3CDTF">2014-01-26T20:19:07Z</dcterms:created>
  <dcterms:modified xsi:type="dcterms:W3CDTF">2015-09-06T16:30:30Z</dcterms:modified>
</cp:coreProperties>
</file>