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98" r:id="rId2"/>
    <p:sldId id="311" r:id="rId3"/>
    <p:sldId id="310" r:id="rId4"/>
    <p:sldId id="312" r:id="rId5"/>
    <p:sldId id="313" r:id="rId6"/>
    <p:sldId id="314" r:id="rId7"/>
    <p:sldId id="315" r:id="rId8"/>
    <p:sldId id="316" r:id="rId9"/>
    <p:sldId id="317" r:id="rId10"/>
    <p:sldId id="299" r:id="rId11"/>
    <p:sldId id="305" r:id="rId12"/>
    <p:sldId id="306" r:id="rId13"/>
    <p:sldId id="307" r:id="rId14"/>
    <p:sldId id="308" r:id="rId15"/>
    <p:sldId id="309" r:id="rId16"/>
    <p:sldId id="300" r:id="rId17"/>
    <p:sldId id="301" r:id="rId18"/>
    <p:sldId id="318" r:id="rId19"/>
    <p:sldId id="302" r:id="rId20"/>
    <p:sldId id="303" r:id="rId21"/>
    <p:sldId id="304" r:id="rId22"/>
    <p:sldId id="29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47" autoAdjust="0"/>
    <p:restoredTop sz="69428" autoAdjust="0"/>
  </p:normalViewPr>
  <p:slideViewPr>
    <p:cSldViewPr snapToGrid="0" snapToObjects="1">
      <p:cViewPr varScale="1">
        <p:scale>
          <a:sx n="67" d="100"/>
          <a:sy n="67" d="100"/>
        </p:scale>
        <p:origin x="-202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9/6/15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Intro: Bro. Hailey</a:t>
            </a:r>
          </a:p>
          <a:p>
            <a:r>
              <a:rPr lang="en-US" sz="1200" kern="1200" dirty="0" smtClean="0">
                <a:solidFill>
                  <a:schemeClr val="tx1"/>
                </a:solidFill>
                <a:latin typeface="+mn-lt"/>
                <a:ea typeface="+mn-ea"/>
                <a:cs typeface="+mn-cs"/>
              </a:rPr>
              <a:t>I remember talking to Brother Hailey about his days working at Florida College. Part of his job was dealing with students who were 'caught' misbehaving. He stated that all of them were sorry - sorry they got caught. Only a few were actually sorry that they had 'done the deed.' So it is with most people. </a:t>
            </a:r>
          </a:p>
          <a:p>
            <a:endParaRPr lang="en-US" sz="1200" kern="1200" dirty="0" smtClean="0">
              <a:solidFill>
                <a:schemeClr val="tx1"/>
              </a:solidFill>
              <a:latin typeface="+mn-lt"/>
              <a:ea typeface="+mn-ea"/>
              <a:cs typeface="+mn-cs"/>
            </a:endParaRPr>
          </a:p>
          <a:p>
            <a:pPr marL="0" indent="0">
              <a:buFont typeface="Wingdings" charset="0"/>
              <a:buNone/>
            </a:pPr>
            <a:r>
              <a:rPr lang="en-US" sz="1200" kern="1200" dirty="0" smtClean="0">
                <a:solidFill>
                  <a:schemeClr val="tx1"/>
                </a:solidFill>
                <a:latin typeface="+mn-lt"/>
                <a:ea typeface="+mn-ea"/>
                <a:cs typeface="+mn-cs"/>
                <a:sym typeface="Wingdings"/>
              </a:rPr>
              <a:t>This lesson about Godly sorrow and repentance    </a:t>
            </a:r>
          </a:p>
          <a:p>
            <a:pPr marL="171450" indent="-171450">
              <a:buFont typeface="Wingdings" charset="0"/>
              <a:buChar char="à"/>
            </a:pPr>
            <a:r>
              <a:rPr lang="en-US" sz="1200" b="1" kern="1200" dirty="0" smtClean="0">
                <a:solidFill>
                  <a:schemeClr val="tx1"/>
                </a:solidFill>
                <a:latin typeface="+mn-lt"/>
                <a:ea typeface="+mn-ea"/>
                <a:cs typeface="+mn-cs"/>
                <a:sym typeface="Wingdings"/>
              </a:rPr>
              <a:t>Paul’s sorrowful Letter – </a:t>
            </a:r>
            <a:r>
              <a:rPr lang="en-US" sz="1200" b="1" kern="1200" dirty="0" err="1" smtClean="0">
                <a:solidFill>
                  <a:schemeClr val="tx1"/>
                </a:solidFill>
                <a:latin typeface="+mn-lt"/>
                <a:ea typeface="+mn-ea"/>
                <a:cs typeface="+mn-cs"/>
                <a:sym typeface="Wingdings"/>
              </a:rPr>
              <a:t>ch.</a:t>
            </a:r>
            <a:r>
              <a:rPr lang="en-US" sz="1200" b="1" kern="1200" dirty="0" smtClean="0">
                <a:solidFill>
                  <a:schemeClr val="tx1"/>
                </a:solidFill>
                <a:latin typeface="+mn-lt"/>
                <a:ea typeface="+mn-ea"/>
                <a:cs typeface="+mn-cs"/>
                <a:sym typeface="Wingdings"/>
              </a:rPr>
              <a:t> 2</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John the </a:t>
            </a:r>
            <a:r>
              <a:rPr lang="en-US" sz="1200" b="1" kern="1200" dirty="0" err="1" smtClean="0">
                <a:solidFill>
                  <a:schemeClr val="tx1"/>
                </a:solidFill>
                <a:latin typeface="+mn-lt"/>
                <a:ea typeface="+mn-ea"/>
                <a:cs typeface="+mn-cs"/>
              </a:rPr>
              <a:t>baptist</a:t>
            </a:r>
            <a:r>
              <a:rPr lang="en-US" sz="1200" b="1" kern="1200" dirty="0" smtClean="0">
                <a:solidFill>
                  <a:schemeClr val="tx1"/>
                </a:solidFill>
                <a:latin typeface="+mn-lt"/>
                <a:ea typeface="+mn-ea"/>
                <a:cs typeface="+mn-cs"/>
              </a:rPr>
              <a:t> – ‘bring forth fruits worthy of repentance’… </a:t>
            </a:r>
          </a:p>
          <a:p>
            <a:r>
              <a:rPr lang="en-US" sz="1200" b="1" kern="1200" dirty="0" smtClean="0">
                <a:solidFill>
                  <a:schemeClr val="tx1"/>
                </a:solidFill>
                <a:latin typeface="+mn-lt"/>
                <a:ea typeface="+mn-ea"/>
                <a:cs typeface="+mn-cs"/>
              </a:rPr>
              <a:t>Paul here mentions 7 such results when repentance</a:t>
            </a:r>
            <a:r>
              <a:rPr lang="en-US" sz="1200" b="1" kern="1200" baseline="0" dirty="0" smtClean="0">
                <a:solidFill>
                  <a:schemeClr val="tx1"/>
                </a:solidFill>
                <a:latin typeface="+mn-lt"/>
                <a:ea typeface="+mn-ea"/>
                <a:cs typeface="+mn-cs"/>
              </a:rPr>
              <a:t> happens…</a:t>
            </a:r>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 “what earnestness”</a:t>
            </a:r>
            <a:r>
              <a:rPr lang="en-US" sz="1200" b="0" kern="1200" dirty="0" smtClean="0">
                <a:solidFill>
                  <a:schemeClr val="tx1"/>
                </a:solidFill>
                <a:latin typeface="+mn-lt"/>
                <a:ea typeface="+mn-ea"/>
                <a:cs typeface="+mn-cs"/>
              </a:rPr>
              <a:t> as the repentant sinner rejects indifference and becomes intentionally serious about the way he lives.</a:t>
            </a:r>
          </a:p>
          <a:p>
            <a:r>
              <a:rPr lang="en-US" sz="1200" b="0" kern="1200" dirty="0" smtClean="0">
                <a:solidFill>
                  <a:schemeClr val="tx1"/>
                </a:solidFill>
                <a:latin typeface="+mn-lt"/>
                <a:ea typeface="+mn-ea"/>
                <a:cs typeface="+mn-cs"/>
              </a:rPr>
              <a:t>The first evidence, translated “earnestness” (</a:t>
            </a:r>
            <a:r>
              <a:rPr lang="en-US" sz="1200" b="0" kern="1200" dirty="0" err="1" smtClean="0">
                <a:solidFill>
                  <a:schemeClr val="tx1"/>
                </a:solidFill>
                <a:latin typeface="+mn-lt"/>
                <a:ea typeface="+mn-ea"/>
                <a:cs typeface="+mn-cs"/>
              </a:rPr>
              <a:t>σ</a:t>
            </a:r>
            <a:r>
              <a:rPr lang="en-US" sz="1200" b="0" kern="1200" dirty="0" smtClean="0">
                <a:solidFill>
                  <a:schemeClr val="tx1"/>
                </a:solidFill>
                <a:latin typeface="+mn-lt"/>
                <a:ea typeface="+mn-ea"/>
                <a:cs typeface="+mn-cs"/>
              </a:rPr>
              <a:t>π</a:t>
            </a:r>
            <a:r>
              <a:rPr lang="en-US" sz="1200" b="0" kern="1200" dirty="0" err="1" smtClean="0">
                <a:solidFill>
                  <a:schemeClr val="tx1"/>
                </a:solidFill>
                <a:latin typeface="+mn-lt"/>
                <a:ea typeface="+mn-ea"/>
                <a:cs typeface="+mn-cs"/>
              </a:rPr>
              <a:t>ουδή</a:t>
            </a:r>
            <a:r>
              <a:rPr lang="en-US" sz="1200" b="0" kern="1200" dirty="0" smtClean="0">
                <a:solidFill>
                  <a:schemeClr val="tx1"/>
                </a:solidFill>
                <a:latin typeface="+mn-lt"/>
                <a:ea typeface="+mn-ea"/>
                <a:cs typeface="+mn-cs"/>
              </a:rPr>
              <a:t>, </a:t>
            </a:r>
            <a:r>
              <a:rPr lang="en-US" sz="1200" b="0" i="1" kern="1200" dirty="0" err="1" smtClean="0">
                <a:solidFill>
                  <a:schemeClr val="tx1"/>
                </a:solidFill>
                <a:latin typeface="+mn-lt"/>
                <a:ea typeface="+mn-ea"/>
                <a:cs typeface="+mn-cs"/>
              </a:rPr>
              <a:t>spoudē</a:t>
            </a:r>
            <a:r>
              <a:rPr lang="en-US" sz="1200" b="0" i="0" kern="1200" dirty="0" smtClean="0">
                <a:solidFill>
                  <a:schemeClr val="tx1"/>
                </a:solidFill>
                <a:latin typeface="+mn-lt"/>
                <a:ea typeface="+mn-ea"/>
                <a:cs typeface="+mn-cs"/>
              </a:rPr>
              <a:t>) will be used four more times in 2 Corinthians (7:12; 8:7, 8, 16). </a:t>
            </a:r>
          </a:p>
          <a:p>
            <a:r>
              <a:rPr lang="en-US" sz="1200" b="0" i="0" kern="1200" dirty="0" smtClean="0">
                <a:solidFill>
                  <a:schemeClr val="tx1"/>
                </a:solidFill>
                <a:latin typeface="+mn-lt"/>
                <a:ea typeface="+mn-ea"/>
                <a:cs typeface="+mn-cs"/>
              </a:rPr>
              <a:t>In Greek culture the word could describe someone who was being publicly honored for distinctive civil service. </a:t>
            </a:r>
          </a:p>
          <a:p>
            <a:r>
              <a:rPr lang="en-US" sz="1200" b="0" i="0" kern="1200" dirty="0" smtClean="0">
                <a:solidFill>
                  <a:schemeClr val="tx1"/>
                </a:solidFill>
                <a:latin typeface="+mn-lt"/>
                <a:ea typeface="+mn-ea"/>
                <a:cs typeface="+mn-cs"/>
              </a:rPr>
              <a:t>It labels someone who moves quickly and eagerly to serve. [CP commentary] </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sym typeface="Wingdings"/>
              </a:rPr>
              <a:t> Eagerness to clear yourself</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 “what eagerness to clear yourselves.</a:t>
            </a:r>
            <a:r>
              <a:rPr lang="en-US" sz="1200" b="0" kern="1200" dirty="0" smtClean="0">
                <a:solidFill>
                  <a:schemeClr val="tx1"/>
                </a:solidFill>
                <a:latin typeface="+mn-lt"/>
                <a:ea typeface="+mn-ea"/>
                <a:cs typeface="+mn-cs"/>
              </a:rPr>
              <a:t>” Whereas before, the Corinthians had been apathetic as to their complicity against Paul, they now strove to prove their loyalty to Paul.</a:t>
            </a:r>
          </a:p>
          <a:p>
            <a:r>
              <a:rPr lang="en-US" sz="1200" b="0" kern="1200" dirty="0" smtClean="0">
                <a:solidFill>
                  <a:schemeClr val="tx1"/>
                </a:solidFill>
                <a:latin typeface="+mn-lt"/>
                <a:ea typeface="+mn-ea"/>
                <a:cs typeface="+mn-cs"/>
              </a:rPr>
              <a:t>“Eagerness to clear yourselves” is a translation of the Greek word </a:t>
            </a:r>
            <a:r>
              <a:rPr lang="en-US" sz="1200" b="0" i="1" kern="1200" dirty="0" smtClean="0">
                <a:solidFill>
                  <a:schemeClr val="tx1"/>
                </a:solidFill>
                <a:latin typeface="+mn-lt"/>
                <a:ea typeface="+mn-ea"/>
                <a:cs typeface="+mn-cs"/>
              </a:rPr>
              <a:t>apologia</a:t>
            </a:r>
            <a:r>
              <a:rPr lang="en-US" sz="1200" b="0" i="0" kern="1200" dirty="0" smtClean="0">
                <a:solidFill>
                  <a:schemeClr val="tx1"/>
                </a:solidFill>
                <a:latin typeface="+mn-lt"/>
                <a:ea typeface="+mn-ea"/>
                <a:cs typeface="+mn-cs"/>
              </a:rPr>
              <a:t>, from which we have the derivative </a:t>
            </a:r>
            <a:r>
              <a:rPr lang="en-US" sz="1200" b="0" i="1" kern="1200" dirty="0" smtClean="0">
                <a:solidFill>
                  <a:schemeClr val="tx1"/>
                </a:solidFill>
                <a:latin typeface="+mn-lt"/>
                <a:ea typeface="+mn-ea"/>
                <a:cs typeface="+mn-cs"/>
              </a:rPr>
              <a:t>apology</a:t>
            </a:r>
            <a:r>
              <a:rPr lang="en-US" sz="1200" b="0" i="0" kern="1200" dirty="0" smtClean="0">
                <a:solidFill>
                  <a:schemeClr val="tx1"/>
                </a:solidFill>
                <a:latin typeface="+mn-lt"/>
                <a:ea typeface="+mn-ea"/>
                <a:cs typeface="+mn-cs"/>
              </a:rPr>
              <a:t>. ...Paul means to say that the readers sought to mend their ways and clear themselves before God, Indeed, their sorrow led them “to seek correction in the sight of God.” [</a:t>
            </a:r>
            <a:r>
              <a:rPr lang="en-US" sz="1200" b="0" i="0" kern="1200" dirty="0" err="1" smtClean="0">
                <a:solidFill>
                  <a:schemeClr val="tx1"/>
                </a:solidFill>
                <a:latin typeface="+mn-lt"/>
                <a:ea typeface="+mn-ea"/>
                <a:cs typeface="+mn-cs"/>
              </a:rPr>
              <a:t>kistemaker</a:t>
            </a:r>
            <a:r>
              <a:rPr lang="en-US" sz="1200" b="0" i="0" kern="1200" dirty="0" smtClean="0">
                <a:solidFill>
                  <a:schemeClr val="tx1"/>
                </a:solidFill>
                <a:latin typeface="+mn-lt"/>
                <a:ea typeface="+mn-ea"/>
                <a:cs typeface="+mn-cs"/>
              </a:rPr>
              <a:t>]</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sym typeface="Wingdings"/>
              </a:rPr>
              <a:t> What indignation</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 “what indignation”</a:t>
            </a:r>
            <a:r>
              <a:rPr lang="en-US" sz="1200" b="0" kern="1200" dirty="0" smtClean="0">
                <a:solidFill>
                  <a:schemeClr val="tx1"/>
                </a:solidFill>
                <a:latin typeface="+mn-lt"/>
                <a:ea typeface="+mn-ea"/>
                <a:cs typeface="+mn-cs"/>
              </a:rPr>
              <a:t> against the offender and against themselves for supporting him.</a:t>
            </a:r>
          </a:p>
          <a:p>
            <a:r>
              <a:rPr lang="en-US" sz="1200" b="0" kern="1200" dirty="0" smtClean="0">
                <a:solidFill>
                  <a:schemeClr val="tx1"/>
                </a:solidFill>
                <a:latin typeface="+mn-lt"/>
                <a:ea typeface="+mn-ea"/>
                <a:cs typeface="+mn-cs"/>
              </a:rPr>
              <a:t>What indignation.” This phrase describes a human attitude that reveals righteous anger about sin that affronts our sense of decency [</a:t>
            </a:r>
            <a:r>
              <a:rPr lang="en-US" sz="1200" b="0" kern="1200" dirty="0" err="1" smtClean="0">
                <a:solidFill>
                  <a:schemeClr val="tx1"/>
                </a:solidFill>
                <a:latin typeface="+mn-lt"/>
                <a:ea typeface="+mn-ea"/>
                <a:cs typeface="+mn-cs"/>
              </a:rPr>
              <a:t>Kistemaker</a:t>
            </a:r>
            <a:r>
              <a:rPr lang="en-US" sz="1200" b="0" kern="1200" dirty="0" smtClean="0">
                <a:solidFill>
                  <a:schemeClr val="tx1"/>
                </a:solidFill>
                <a:latin typeface="+mn-lt"/>
                <a:ea typeface="+mn-ea"/>
                <a:cs typeface="+mn-cs"/>
              </a:rPr>
              <a:t>]</a:t>
            </a:r>
          </a:p>
          <a:p>
            <a:r>
              <a:rPr lang="en-US" sz="1200" b="0" kern="1200" dirty="0" smtClean="0">
                <a:solidFill>
                  <a:schemeClr val="tx1"/>
                </a:solidFill>
                <a:latin typeface="+mn-lt"/>
                <a:ea typeface="+mn-ea"/>
                <a:cs typeface="+mn-cs"/>
              </a:rPr>
              <a:t>The third evidence, “indignation” (</a:t>
            </a:r>
            <a:r>
              <a:rPr lang="en-US" sz="1200" b="0" kern="1200" dirty="0" err="1" smtClean="0">
                <a:solidFill>
                  <a:schemeClr val="tx1"/>
                </a:solidFill>
                <a:latin typeface="+mn-lt"/>
                <a:ea typeface="+mn-ea"/>
                <a:cs typeface="+mn-cs"/>
              </a:rPr>
              <a:t>ἀγ</a:t>
            </a:r>
            <a:r>
              <a:rPr lang="en-US" sz="1200" b="0" kern="1200" dirty="0" smtClean="0">
                <a:solidFill>
                  <a:schemeClr val="tx1"/>
                </a:solidFill>
                <a:latin typeface="+mn-lt"/>
                <a:ea typeface="+mn-ea"/>
                <a:cs typeface="+mn-cs"/>
              </a:rPr>
              <a:t>α</a:t>
            </a:r>
            <a:r>
              <a:rPr lang="en-US" sz="1200" b="0" kern="1200" dirty="0" err="1" smtClean="0">
                <a:solidFill>
                  <a:schemeClr val="tx1"/>
                </a:solidFill>
                <a:latin typeface="+mn-lt"/>
                <a:ea typeface="+mn-ea"/>
                <a:cs typeface="+mn-cs"/>
              </a:rPr>
              <a:t>νάκτησις</a:t>
            </a:r>
            <a:r>
              <a:rPr lang="en-US" sz="1200" b="0" kern="1200" dirty="0" smtClean="0">
                <a:solidFill>
                  <a:schemeClr val="tx1"/>
                </a:solidFill>
                <a:latin typeface="+mn-lt"/>
                <a:ea typeface="+mn-ea"/>
                <a:cs typeface="+mn-cs"/>
              </a:rPr>
              <a:t>, </a:t>
            </a:r>
            <a:r>
              <a:rPr lang="en-US" sz="1200" b="0" i="1" kern="1200" dirty="0" err="1" smtClean="0">
                <a:solidFill>
                  <a:schemeClr val="tx1"/>
                </a:solidFill>
                <a:latin typeface="+mn-lt"/>
                <a:ea typeface="+mn-ea"/>
                <a:cs typeface="+mn-cs"/>
              </a:rPr>
              <a:t>aganaktēsis</a:t>
            </a:r>
            <a:r>
              <a:rPr lang="en-US" sz="1200" b="0" i="0" kern="1200" dirty="0" smtClean="0">
                <a:solidFill>
                  <a:schemeClr val="tx1"/>
                </a:solidFill>
                <a:latin typeface="+mn-lt"/>
                <a:ea typeface="+mn-ea"/>
                <a:cs typeface="+mn-cs"/>
              </a:rPr>
              <a:t>) is only used here in the NT. It suggests irritation and disgust projected toward the actions of someone  [CP commentary]…. Here towards the sin</a:t>
            </a:r>
            <a:r>
              <a:rPr lang="en-US" sz="1200" b="0" i="0" kern="1200" baseline="0" dirty="0" smtClean="0">
                <a:solidFill>
                  <a:schemeClr val="tx1"/>
                </a:solidFill>
                <a:latin typeface="+mn-lt"/>
                <a:ea typeface="+mn-ea"/>
                <a:cs typeface="+mn-cs"/>
              </a:rPr>
              <a:t>, whether SELF or a brother… </a:t>
            </a:r>
          </a:p>
          <a:p>
            <a:r>
              <a:rPr lang="en-US" sz="1200" b="0" i="0" kern="1200" baseline="0" dirty="0" smtClean="0">
                <a:solidFill>
                  <a:schemeClr val="tx1"/>
                </a:solidFill>
                <a:latin typeface="+mn-lt"/>
                <a:ea typeface="+mn-ea"/>
                <a:cs typeface="+mn-cs"/>
              </a:rPr>
              <a:t>Before? 1Cor 5 – NOT ‘grieved about it!’..</a:t>
            </a:r>
            <a:r>
              <a:rPr lang="en-US" sz="1200" dirty="0" smtClean="0"/>
              <a:t> And you are arrogant! Ought you not rather to mourn? Let him who has done this be removed from among you. </a:t>
            </a:r>
            <a:endParaRPr lang="en-US" sz="1200" b="0" i="0" kern="1200" baseline="0" dirty="0" smtClean="0">
              <a:solidFill>
                <a:schemeClr val="tx1"/>
              </a:solidFill>
              <a:latin typeface="+mn-lt"/>
              <a:ea typeface="+mn-ea"/>
              <a:cs typeface="+mn-cs"/>
            </a:endParaRPr>
          </a:p>
          <a:p>
            <a:r>
              <a:rPr lang="en-US" sz="1200" b="1" i="0" kern="1200" baseline="0" dirty="0" smtClean="0">
                <a:solidFill>
                  <a:schemeClr val="tx1"/>
                </a:solidFill>
                <a:latin typeface="+mn-lt"/>
                <a:ea typeface="+mn-ea"/>
                <a:cs typeface="+mn-cs"/>
                <a:sym typeface="Wingdings"/>
              </a:rPr>
              <a:t> What FEAR</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 “what fear”</a:t>
            </a:r>
            <a:r>
              <a:rPr lang="en-US" sz="1200" b="0" kern="1200" dirty="0" smtClean="0">
                <a:solidFill>
                  <a:schemeClr val="tx1"/>
                </a:solidFill>
                <a:latin typeface="+mn-lt"/>
                <a:ea typeface="+mn-ea"/>
                <a:cs typeface="+mn-cs"/>
              </a:rPr>
              <a:t> of God’s judgment as they had sinned against a holy God.</a:t>
            </a:r>
          </a:p>
          <a:p>
            <a:r>
              <a:rPr lang="en-US" sz="1200" b="0" kern="1200" dirty="0" smtClean="0">
                <a:solidFill>
                  <a:schemeClr val="tx1"/>
                </a:solidFill>
                <a:latin typeface="+mn-lt"/>
                <a:ea typeface="+mn-ea"/>
                <a:cs typeface="+mn-cs"/>
              </a:rPr>
              <a:t>Paul uses the word </a:t>
            </a:r>
            <a:r>
              <a:rPr lang="en-US" sz="1200" b="0" i="1" kern="1200" dirty="0" smtClean="0">
                <a:solidFill>
                  <a:schemeClr val="tx1"/>
                </a:solidFill>
                <a:latin typeface="+mn-lt"/>
                <a:ea typeface="+mn-ea"/>
                <a:cs typeface="+mn-cs"/>
              </a:rPr>
              <a:t>fear</a:t>
            </a:r>
            <a:r>
              <a:rPr lang="en-US" sz="1200" b="0" i="0" kern="1200" dirty="0" smtClean="0">
                <a:solidFill>
                  <a:schemeClr val="tx1"/>
                </a:solidFill>
                <a:latin typeface="+mn-lt"/>
                <a:ea typeface="+mn-ea"/>
                <a:cs typeface="+mn-cs"/>
              </a:rPr>
              <a:t> five times in this epistle, of which four are in this chapter (vv. 1, 5, 11, 15; 5:11). [</a:t>
            </a:r>
            <a:r>
              <a:rPr lang="en-US" sz="1200" b="0" i="0" kern="1200" dirty="0" err="1" smtClean="0">
                <a:solidFill>
                  <a:schemeClr val="tx1"/>
                </a:solidFill>
                <a:latin typeface="+mn-lt"/>
                <a:ea typeface="+mn-ea"/>
                <a:cs typeface="+mn-cs"/>
              </a:rPr>
              <a:t>Kistemaker</a:t>
            </a:r>
            <a:r>
              <a:rPr lang="en-US" sz="1200" b="0" i="0" kern="1200" dirty="0" smtClean="0">
                <a:solidFill>
                  <a:schemeClr val="tx1"/>
                </a:solidFill>
                <a:latin typeface="+mn-lt"/>
                <a:ea typeface="+mn-ea"/>
                <a:cs typeface="+mn-cs"/>
              </a:rPr>
              <a:t>] </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Whether ‘awe’ or ‘fear’ – this was lacking in the Corinthians before, </a:t>
            </a:r>
          </a:p>
          <a:p>
            <a:r>
              <a:rPr lang="en-US" sz="1200" b="0" i="0" kern="1200" dirty="0" smtClean="0">
                <a:solidFill>
                  <a:schemeClr val="tx1"/>
                </a:solidFill>
                <a:latin typeface="+mn-lt"/>
                <a:ea typeface="+mn-ea"/>
                <a:cs typeface="+mn-cs"/>
              </a:rPr>
              <a:t>Hence we go on to </a:t>
            </a:r>
            <a:r>
              <a:rPr lang="en-US" sz="1200" b="0" i="0" kern="1200" dirty="0" err="1" smtClean="0">
                <a:solidFill>
                  <a:schemeClr val="tx1"/>
                </a:solidFill>
                <a:latin typeface="+mn-lt"/>
                <a:ea typeface="+mn-ea"/>
                <a:cs typeface="+mn-cs"/>
              </a:rPr>
              <a:t>ch.</a:t>
            </a:r>
            <a:r>
              <a:rPr lang="en-US" sz="1200" b="0" i="0" kern="1200" dirty="0" smtClean="0">
                <a:solidFill>
                  <a:schemeClr val="tx1"/>
                </a:solidFill>
                <a:latin typeface="+mn-lt"/>
                <a:ea typeface="+mn-ea"/>
                <a:cs typeface="+mn-cs"/>
              </a:rPr>
              <a:t> 5 and the judgment !</a:t>
            </a:r>
          </a:p>
          <a:p>
            <a:r>
              <a:rPr lang="en-US" sz="1200" b="1" i="0" kern="1200" dirty="0" smtClean="0">
                <a:solidFill>
                  <a:schemeClr val="tx1"/>
                </a:solidFill>
                <a:latin typeface="+mn-lt"/>
                <a:ea typeface="+mn-ea"/>
                <a:cs typeface="+mn-cs"/>
                <a:sym typeface="Wingdings"/>
              </a:rPr>
              <a:t> What Longing</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 “what longing”</a:t>
            </a:r>
            <a:r>
              <a:rPr lang="en-US" sz="1200" b="0" kern="1200" dirty="0" smtClean="0">
                <a:solidFill>
                  <a:schemeClr val="tx1"/>
                </a:solidFill>
                <a:latin typeface="+mn-lt"/>
                <a:ea typeface="+mn-ea"/>
                <a:cs typeface="+mn-cs"/>
              </a:rPr>
              <a:t> to make things right with Paul.</a:t>
            </a:r>
          </a:p>
          <a:p>
            <a:r>
              <a:rPr lang="en-US" sz="1200" b="0" kern="1200" dirty="0" smtClean="0">
                <a:solidFill>
                  <a:schemeClr val="tx1"/>
                </a:solidFill>
                <a:latin typeface="+mn-lt"/>
                <a:ea typeface="+mn-ea"/>
                <a:cs typeface="+mn-cs"/>
              </a:rPr>
              <a:t>Desire – to correct, to be right, to do right..  </a:t>
            </a:r>
          </a:p>
          <a:p>
            <a:r>
              <a:rPr lang="en-US" sz="1200" b="0" kern="1200" dirty="0" smtClean="0">
                <a:solidFill>
                  <a:schemeClr val="tx1"/>
                </a:solidFill>
                <a:latin typeface="+mn-lt"/>
                <a:ea typeface="+mn-ea"/>
                <a:cs typeface="+mn-cs"/>
              </a:rPr>
              <a:t>Care,</a:t>
            </a:r>
            <a:r>
              <a:rPr lang="en-US" sz="1200" b="0" kern="1200" baseline="0" dirty="0" smtClean="0">
                <a:solidFill>
                  <a:schemeClr val="tx1"/>
                </a:solidFill>
                <a:latin typeface="+mn-lt"/>
                <a:ea typeface="+mn-ea"/>
                <a:cs typeface="+mn-cs"/>
              </a:rPr>
              <a:t> concern…  </a:t>
            </a:r>
          </a:p>
          <a:p>
            <a:endParaRPr lang="en-US" sz="1200" b="0" kern="1200" baseline="0" dirty="0" smtClean="0">
              <a:solidFill>
                <a:schemeClr val="tx1"/>
              </a:solidFill>
              <a:latin typeface="+mn-lt"/>
              <a:ea typeface="+mn-ea"/>
              <a:cs typeface="+mn-cs"/>
            </a:endParaRPr>
          </a:p>
          <a:p>
            <a:r>
              <a:rPr lang="en-US" sz="1200" b="0" kern="1200" baseline="0" dirty="0" smtClean="0">
                <a:solidFill>
                  <a:schemeClr val="tx1"/>
                </a:solidFill>
                <a:latin typeface="+mn-lt"/>
                <a:ea typeface="+mn-ea"/>
                <a:cs typeface="+mn-cs"/>
                <a:sym typeface="Wingdings"/>
              </a:rPr>
              <a:t> What ZEAL</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 “what zeal” </a:t>
            </a:r>
            <a:r>
              <a:rPr lang="en-US" sz="1200" b="0" kern="1200" dirty="0" smtClean="0">
                <a:solidFill>
                  <a:schemeClr val="tx1"/>
                </a:solidFill>
                <a:latin typeface="+mn-lt"/>
                <a:ea typeface="+mn-ea"/>
                <a:cs typeface="+mn-cs"/>
              </a:rPr>
              <a:t>to honor Paul and to do things right.</a:t>
            </a:r>
          </a:p>
          <a:p>
            <a:r>
              <a:rPr lang="en-US" sz="1200" b="0" kern="1200" dirty="0" smtClean="0">
                <a:solidFill>
                  <a:schemeClr val="tx1"/>
                </a:solidFill>
                <a:latin typeface="+mn-lt"/>
                <a:ea typeface="+mn-ea"/>
                <a:cs typeface="+mn-cs"/>
              </a:rPr>
              <a:t>zealous.</a:t>
            </a:r>
            <a:r>
              <a:rPr lang="en-US" sz="1200" b="0" kern="1200" baseline="0" dirty="0" smtClean="0">
                <a:solidFill>
                  <a:schemeClr val="tx1"/>
                </a:solidFill>
                <a:latin typeface="+mn-lt"/>
                <a:ea typeface="+mn-ea"/>
                <a:cs typeface="+mn-cs"/>
              </a:rPr>
              <a:t> – as with longing, to correct, to be right, to do right …..</a:t>
            </a:r>
          </a:p>
          <a:p>
            <a:endParaRPr lang="en-US" sz="1200" b="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sym typeface="Wingdings"/>
              </a:rPr>
              <a:t> What punishment</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 “what punishment”</a:t>
            </a:r>
            <a:r>
              <a:rPr lang="en-US" sz="1200" b="0" kern="1200" dirty="0" smtClean="0">
                <a:solidFill>
                  <a:schemeClr val="tx1"/>
                </a:solidFill>
                <a:latin typeface="+mn-lt"/>
                <a:ea typeface="+mn-ea"/>
                <a:cs typeface="+mn-cs"/>
              </a:rPr>
              <a:t> demonstrated in their willingness to see Paul’s offender properly dealt with.</a:t>
            </a:r>
          </a:p>
          <a:p>
            <a:r>
              <a:rPr lang="en-US" sz="1200" b="0" kern="1200" dirty="0" smtClean="0">
                <a:solidFill>
                  <a:schemeClr val="tx1"/>
                </a:solidFill>
                <a:latin typeface="+mn-lt"/>
                <a:ea typeface="+mn-ea"/>
                <a:cs typeface="+mn-cs"/>
              </a:rPr>
              <a:t>f. “What punishment.” This noun is best understood as God’s justice applied and evidenced when the Corinthians were morally aroused to see “that sin ought to be punished.” The reference is to the sexually immoral man (1 Cor. 5:1–5, 13) [</a:t>
            </a:r>
            <a:r>
              <a:rPr lang="en-US" sz="1200" b="0" kern="1200" dirty="0" err="1" smtClean="0">
                <a:solidFill>
                  <a:schemeClr val="tx1"/>
                </a:solidFill>
                <a:latin typeface="+mn-lt"/>
                <a:ea typeface="+mn-ea"/>
                <a:cs typeface="+mn-cs"/>
              </a:rPr>
              <a:t>kistemaker</a:t>
            </a:r>
            <a:r>
              <a:rPr lang="en-US" sz="1200" b="0" kern="120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Pet. 3:9 -</a:t>
            </a:r>
            <a:r>
              <a:rPr lang="en-US" sz="1200" dirty="0" smtClean="0"/>
              <a:t>The Lord is not slow to fulfill his promise as some count slowness, but is patient toward you, not wishing that any should perish, but that all should reach repentance.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Pet. 3:9 -</a:t>
            </a:r>
            <a:r>
              <a:rPr lang="en-US" sz="1200" dirty="0" smtClean="0"/>
              <a:t>The Lord is not slow to fulfill his promise as some count slowness, but is patient toward you, not wishing that any should perish, but that all should reach repentance. </a:t>
            </a:r>
          </a:p>
          <a:p>
            <a:r>
              <a:rPr lang="en-US" sz="1200" dirty="0" smtClean="0"/>
              <a:t>because he has fixed a day on which he will judge the world in righteousness by a man whom he has appointed; and of this he has given assurance to all by raising him from the dead.”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And Peter said to them, “Repent and be baptized every one of you in the name of Jesus Christ for the forgiveness of your sins, and you will receive the gift of the Holy Spirit.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Cor. 2:1-4</a:t>
            </a:r>
          </a:p>
          <a:p>
            <a:r>
              <a:rPr lang="en-US" dirty="0" smtClean="0"/>
              <a:t>AFTER the first, things still not progressing as Paul thought it should.</a:t>
            </a:r>
          </a:p>
          <a:p>
            <a:r>
              <a:rPr lang="en-US" dirty="0" smtClean="0"/>
              <a:t>Wrote</a:t>
            </a:r>
            <a:r>
              <a:rPr lang="en-US" baseline="0" dirty="0" smtClean="0"/>
              <a:t> this letter (we don’t have) – a ‘sorrowful letter’ – </a:t>
            </a:r>
          </a:p>
          <a:p>
            <a:endParaRPr lang="en-US" dirty="0" smtClean="0"/>
          </a:p>
          <a:p>
            <a:pPr marL="171450" indent="-171450">
              <a:buFont typeface="Wingdings" charset="0"/>
              <a:buChar char="à"/>
            </a:pPr>
            <a:r>
              <a:rPr lang="en-US" b="1" dirty="0" smtClean="0"/>
              <a:t>NOW Titus comes and brings good news concerning</a:t>
            </a:r>
            <a:r>
              <a:rPr lang="en-US" b="1" baseline="0" dirty="0" smtClean="0"/>
              <a:t> this letter.  Ch. 7</a:t>
            </a:r>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a:t>
            </a:r>
            <a:r>
              <a:rPr lang="en-US" baseline="0" dirty="0" smtClean="0"/>
              <a:t> the coming of Titus – Paul REJOICES and is comforted</a:t>
            </a:r>
          </a:p>
          <a:p>
            <a:r>
              <a:rPr lang="en-US" baseline="0" dirty="0" smtClean="0"/>
              <a:t>Because of the message of the situation at Corinth! Greatly improved!</a:t>
            </a:r>
          </a:p>
          <a:p>
            <a:endParaRPr lang="en-US" baseline="0" dirty="0" smtClean="0"/>
          </a:p>
          <a:p>
            <a:r>
              <a:rPr lang="en-US" baseline="0" dirty="0" smtClean="0"/>
              <a:t>2Cor. 7:1-5</a:t>
            </a:r>
          </a:p>
          <a:p>
            <a:endParaRPr lang="en-US" baseline="0" dirty="0" smtClean="0"/>
          </a:p>
          <a:p>
            <a:r>
              <a:rPr lang="en-US" b="1" baseline="0" dirty="0" smtClean="0">
                <a:sym typeface="Wingdings"/>
              </a:rPr>
              <a:t> Grieved FOR A WHILE !    6-8</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dirty="0" smtClean="0"/>
              <a:t>	But God, who comforts the downcast, comforted us by the coming of Titus, </a:t>
            </a:r>
          </a:p>
          <a:p>
            <a:pPr rtl="0"/>
            <a:r>
              <a:rPr lang="en-US" sz="1200" b="0" dirty="0" smtClean="0"/>
              <a:t>	7 	and not only by his coming but also by the comfort with which he was comforted by you, as he told us of your longing, your mourning, your zeal for me, so that I rejoiced still more. </a:t>
            </a:r>
          </a:p>
          <a:p>
            <a:pPr rtl="0"/>
            <a:r>
              <a:rPr lang="en-US" sz="1200" b="0" dirty="0" smtClean="0"/>
              <a:t>	8 	For even if I made you grieve with my letter, I do not regret it—though I did regret it, for I see that that letter grieved you, though only for a while. </a:t>
            </a:r>
          </a:p>
          <a:p>
            <a:pPr rtl="0"/>
            <a:endParaRPr lang="en-US" sz="1200" b="0" dirty="0" smtClean="0"/>
          </a:p>
          <a:p>
            <a:pPr rtl="0"/>
            <a:r>
              <a:rPr lang="en-US" sz="1200" b="1" dirty="0" smtClean="0"/>
              <a:t>YES </a:t>
            </a:r>
            <a:r>
              <a:rPr lang="en-US" sz="1200" b="0" dirty="0" smtClean="0"/>
              <a:t>– correction often brings grief. This is a temporary grief when it results in repentance</a:t>
            </a:r>
            <a:r>
              <a:rPr lang="en-US" sz="1200" b="0" baseline="0" dirty="0" smtClean="0"/>
              <a:t> and salvation.</a:t>
            </a:r>
          </a:p>
          <a:p>
            <a:pPr rtl="0"/>
            <a:r>
              <a:rPr lang="en-US" sz="1200" b="0" baseline="0" dirty="0" smtClean="0"/>
              <a:t>It is eternal grief when it doesn’t!</a:t>
            </a:r>
          </a:p>
          <a:p>
            <a:pPr rtl="0"/>
            <a:r>
              <a:rPr lang="en-US" sz="1200" b="1" baseline="0" dirty="0" smtClean="0">
                <a:sym typeface="Wingdings"/>
              </a:rPr>
              <a:t> Worldly Grief vs. Godly Grief</a:t>
            </a:r>
            <a:endParaRPr lang="en-US" sz="1200" b="1" dirty="0" smtClean="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dirty="0" smtClean="0"/>
              <a:t> 	For even if I made you grieve with my letter, I do not regret it—though I did regret it, for I see that that letter grieved you, though only for a while. </a:t>
            </a:r>
          </a:p>
          <a:p>
            <a:pPr rtl="0"/>
            <a:r>
              <a:rPr lang="en-US" sz="1200" b="0" dirty="0" smtClean="0"/>
              <a:t>	9 	As it is, I rejoice, not because you were grieved, but because you were grieved into repenting. For you felt a godly grief, so that you suffered no loss through us. </a:t>
            </a:r>
          </a:p>
          <a:p>
            <a:pPr rtl="0"/>
            <a:r>
              <a:rPr lang="en-US" sz="1200" b="0" dirty="0" smtClean="0"/>
              <a:t>	10 	For godly grief produces a repentance that leads to salvation without regret, whereas worldly grief produces death. </a:t>
            </a:r>
          </a:p>
          <a:p>
            <a:pPr rtl="0"/>
            <a:endParaRPr lang="en-US" sz="1200" b="0" dirty="0" smtClean="0"/>
          </a:p>
          <a:p>
            <a:pPr rtl="0"/>
            <a:r>
              <a:rPr lang="en-US" sz="1200" b="0" dirty="0" smtClean="0"/>
              <a:t>Differences in worldly grief and godly</a:t>
            </a:r>
            <a:r>
              <a:rPr lang="en-US" sz="1200" b="0" baseline="0" dirty="0" smtClean="0"/>
              <a:t> grief – </a:t>
            </a:r>
            <a:endParaRPr lang="en-US" sz="1200" b="0" dirty="0" smtClean="0"/>
          </a:p>
          <a:p>
            <a:pPr rtl="0"/>
            <a:r>
              <a:rPr lang="en-US" sz="1200" b="1" dirty="0" smtClean="0">
                <a:sym typeface="Wingdings"/>
              </a:rPr>
              <a:t>  It’s cause </a:t>
            </a:r>
            <a:endParaRPr lang="en-US" sz="1200" b="1" dirty="0" smtClean="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Godly grief differs from a worldly grief in several ways. </a:t>
            </a:r>
            <a:r>
              <a:rPr lang="en-US" sz="1200" b="1" i="1" u="none" kern="1200" dirty="0" smtClean="0">
                <a:solidFill>
                  <a:schemeClr val="tx1"/>
                </a:solidFill>
                <a:latin typeface="+mn-lt"/>
                <a:ea typeface="+mn-ea"/>
                <a:cs typeface="+mn-cs"/>
              </a:rPr>
              <a:t>The first difference is what causes the grief. </a:t>
            </a:r>
          </a:p>
          <a:p>
            <a:r>
              <a:rPr lang="en-US" sz="1200" b="0" i="0" u="none" kern="1200" dirty="0" smtClean="0">
                <a:solidFill>
                  <a:schemeClr val="tx1"/>
                </a:solidFill>
                <a:latin typeface="+mn-lt"/>
                <a:ea typeface="+mn-ea"/>
                <a:cs typeface="+mn-cs"/>
              </a:rPr>
              <a:t>Worldly grief is caused by the loss or denial of something we want for ourselves. </a:t>
            </a:r>
          </a:p>
          <a:p>
            <a:r>
              <a:rPr lang="en-US" sz="1200" b="0" i="0" u="none" kern="1200" dirty="0" smtClean="0">
                <a:solidFill>
                  <a:schemeClr val="tx1"/>
                </a:solidFill>
                <a:latin typeface="+mn-lt"/>
                <a:ea typeface="+mn-ea"/>
                <a:cs typeface="+mn-cs"/>
              </a:rPr>
              <a:t>It is self-centered. It laments such worldly things as failing to receive the recognition one thinks one deserves, not having as much money as one wants, not getting something one covets.</a:t>
            </a:r>
          </a:p>
          <a:p>
            <a:r>
              <a:rPr lang="en-US" sz="1200" b="0" i="0" u="none" kern="1200" dirty="0" smtClean="0">
                <a:solidFill>
                  <a:schemeClr val="tx1"/>
                </a:solidFill>
                <a:latin typeface="+mn-lt"/>
                <a:ea typeface="+mn-ea"/>
                <a:cs typeface="+mn-cs"/>
              </a:rPr>
              <a:t>Godly grief – grieves that God has been wronged, offended, angered. THIS brings a different RESULT..</a:t>
            </a:r>
          </a:p>
          <a:p>
            <a:r>
              <a:rPr lang="en-US" sz="1200" b="1" i="0" u="none" kern="1200" dirty="0" smtClean="0">
                <a:solidFill>
                  <a:schemeClr val="tx1"/>
                </a:solidFill>
                <a:latin typeface="+mn-lt"/>
                <a:ea typeface="+mn-ea"/>
                <a:cs typeface="+mn-cs"/>
                <a:sym typeface="Wingdings"/>
              </a:rPr>
              <a:t> Its result</a:t>
            </a:r>
            <a:endParaRPr lang="en-US" b="1" u="none"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none" kern="1200" dirty="0" smtClean="0">
                <a:solidFill>
                  <a:schemeClr val="tx1"/>
                </a:solidFill>
                <a:latin typeface="+mn-lt"/>
                <a:ea typeface="+mn-ea"/>
                <a:cs typeface="+mn-cs"/>
              </a:rPr>
              <a:t>A second difference involves its results. </a:t>
            </a:r>
          </a:p>
          <a:p>
            <a:r>
              <a:rPr lang="en-US" sz="1200" b="0" i="0" u="none" kern="1200" dirty="0" smtClean="0">
                <a:solidFill>
                  <a:schemeClr val="tx1"/>
                </a:solidFill>
                <a:latin typeface="+mn-lt"/>
                <a:ea typeface="+mn-ea"/>
                <a:cs typeface="+mn-cs"/>
              </a:rPr>
              <a:t>The selfishness of worldly grief gives rise only to despair, bitterness, and paralysis. </a:t>
            </a:r>
          </a:p>
          <a:p>
            <a:r>
              <a:rPr lang="en-US" sz="1200" b="0" i="0" u="none" kern="1200" dirty="0" smtClean="0">
                <a:solidFill>
                  <a:schemeClr val="tx1"/>
                </a:solidFill>
                <a:latin typeface="+mn-lt"/>
                <a:ea typeface="+mn-ea"/>
                <a:cs typeface="+mn-cs"/>
              </a:rPr>
              <a:t>It causes our souls to drown in self pity or turns the sorrow into a cankerous sore. Many lead lives filled with regrets like Esau’s when he sold his birthright (see </a:t>
            </a:r>
            <a:r>
              <a:rPr lang="en-US" sz="1200" b="0" i="0" u="none" kern="1200" dirty="0" err="1" smtClean="0">
                <a:solidFill>
                  <a:schemeClr val="tx1"/>
                </a:solidFill>
                <a:latin typeface="+mn-lt"/>
                <a:ea typeface="+mn-ea"/>
                <a:cs typeface="+mn-cs"/>
              </a:rPr>
              <a:t>Heb</a:t>
            </a:r>
            <a:r>
              <a:rPr lang="en-US" sz="1200" b="0" i="0" u="none" kern="1200" dirty="0" smtClean="0">
                <a:solidFill>
                  <a:schemeClr val="tx1"/>
                </a:solidFill>
                <a:latin typeface="+mn-lt"/>
                <a:ea typeface="+mn-ea"/>
                <a:cs typeface="+mn-cs"/>
              </a:rPr>
              <a:t> 12:17). Judas was overcome with grief by his betrayal of his master, but it led to despair and the desperate act of taking his own life, not to repentance. </a:t>
            </a:r>
          </a:p>
          <a:p>
            <a:r>
              <a:rPr lang="en-US" sz="1200" b="1" i="0" u="none" kern="1200" dirty="0" smtClean="0">
                <a:solidFill>
                  <a:schemeClr val="tx1"/>
                </a:solidFill>
                <a:latin typeface="+mn-lt"/>
                <a:ea typeface="+mn-ea"/>
                <a:cs typeface="+mn-cs"/>
              </a:rPr>
              <a:t>Godly grief, on the other hand, leads to repentance and salvation !</a:t>
            </a:r>
          </a:p>
          <a:p>
            <a:endParaRPr lang="en-US" sz="1200" b="0" i="0" u="none" kern="1200" dirty="0" smtClean="0">
              <a:solidFill>
                <a:schemeClr val="tx1"/>
              </a:solidFill>
              <a:latin typeface="+mn-lt"/>
              <a:ea typeface="+mn-ea"/>
              <a:cs typeface="+mn-cs"/>
            </a:endParaRPr>
          </a:p>
          <a:p>
            <a:r>
              <a:rPr lang="en-US" sz="1200" b="1" i="0" u="none" kern="1200" dirty="0" smtClean="0">
                <a:solidFill>
                  <a:schemeClr val="tx1"/>
                </a:solidFill>
                <a:latin typeface="+mn-lt"/>
                <a:ea typeface="+mn-ea"/>
                <a:cs typeface="+mn-cs"/>
                <a:sym typeface="Wingdings"/>
              </a:rPr>
              <a:t> Illustration of King Saul and David</a:t>
            </a:r>
            <a:endParaRPr lang="en-US" b="1" u="none"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King Saul – anger, drove away from God. Selfish</a:t>
            </a:r>
            <a:r>
              <a:rPr lang="en-US" baseline="0" dirty="0" smtClean="0"/>
              <a:t> in trying to hold on to kingship even though God took it away.. </a:t>
            </a:r>
          </a:p>
          <a:p>
            <a:r>
              <a:rPr lang="en-US" baseline="0" dirty="0" smtClean="0"/>
              <a:t>NOT looking after God’s people, but desire to ‘be king’… ruined his family, his nation, and himself.</a:t>
            </a:r>
          </a:p>
          <a:p>
            <a:endParaRPr lang="en-US" baseline="0" dirty="0" smtClean="0"/>
          </a:p>
          <a:p>
            <a:r>
              <a:rPr lang="en-US" baseline="0" dirty="0" smtClean="0"/>
              <a:t>David – “I have sinned’ (      ).. His remorse recorded in Ps. 51, etc.</a:t>
            </a:r>
          </a:p>
          <a:p>
            <a:endParaRPr lang="en-US" b="1" baseline="0" dirty="0" smtClean="0"/>
          </a:p>
          <a:p>
            <a:r>
              <a:rPr lang="en-US" b="1" baseline="0" dirty="0" smtClean="0">
                <a:sym typeface="Wingdings"/>
              </a:rPr>
              <a:t> Judas or Peter</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Judas was filled with remorse, but returned to the chief priests who rejected him (Matt. 27:3–5). </a:t>
            </a:r>
          </a:p>
          <a:p>
            <a:r>
              <a:rPr lang="en-US" sz="1200" kern="1200" dirty="0" smtClean="0">
                <a:solidFill>
                  <a:schemeClr val="tx1"/>
                </a:solidFill>
                <a:latin typeface="+mn-lt"/>
                <a:ea typeface="+mn-ea"/>
                <a:cs typeface="+mn-cs"/>
              </a:rPr>
              <a:t>Peter repented and returned to the apostles and afterward met Jesus (Matt. 26:75; Luke 24:33–34).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Judas committed suicide and was doomed to destruction (Acts 1:18–19).</a:t>
            </a:r>
          </a:p>
          <a:p>
            <a:r>
              <a:rPr lang="en-US" sz="1200" kern="1200" dirty="0" smtClean="0">
                <a:solidFill>
                  <a:schemeClr val="tx1"/>
                </a:solidFill>
                <a:latin typeface="+mn-lt"/>
                <a:ea typeface="+mn-ea"/>
                <a:cs typeface="+mn-cs"/>
              </a:rPr>
              <a:t> Peter was restored and became the head of the apostles (John 21:15–19). </a:t>
            </a: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sym typeface="Wingdings"/>
              </a:rPr>
              <a:t> The 7 fruits of repentance</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9/6/15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9/6/15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9/6/15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9/6/15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9/6/15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9/6/15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what </a:t>
            </a:r>
            <a:r>
              <a:rPr lang="en-US" sz="8000" dirty="0" smtClean="0"/>
              <a:t/>
            </a:r>
            <a:br>
              <a:rPr lang="en-US" sz="8000" dirty="0" smtClean="0"/>
            </a:br>
            <a:r>
              <a:rPr lang="en-US" sz="8000" dirty="0" smtClean="0"/>
              <a:t>earnestness</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what eagerness to clear yourselves</a:t>
            </a:r>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00828559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what </a:t>
            </a:r>
            <a:r>
              <a:rPr lang="en-US" sz="8000" dirty="0" smtClean="0"/>
              <a:t/>
            </a:r>
            <a:br>
              <a:rPr lang="en-US" sz="8000" dirty="0" smtClean="0"/>
            </a:br>
            <a:r>
              <a:rPr lang="en-US" sz="8000" dirty="0" smtClean="0"/>
              <a:t>indignation</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0082855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what </a:t>
            </a:r>
            <a:r>
              <a:rPr lang="en-US" sz="8000" dirty="0" smtClean="0"/>
              <a:t/>
            </a:r>
            <a:br>
              <a:rPr lang="en-US" sz="8000" dirty="0" smtClean="0"/>
            </a:br>
            <a:r>
              <a:rPr lang="en-US" sz="8000" dirty="0" smtClean="0"/>
              <a:t>fear</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00828559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what </a:t>
            </a:r>
            <a:r>
              <a:rPr lang="en-US" sz="8000" dirty="0" smtClean="0"/>
              <a:t/>
            </a:r>
            <a:br>
              <a:rPr lang="en-US" sz="8000" dirty="0" smtClean="0"/>
            </a:br>
            <a:r>
              <a:rPr lang="en-US" sz="8000" dirty="0" smtClean="0"/>
              <a:t>longing</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00828559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what </a:t>
            </a:r>
            <a:r>
              <a:rPr lang="en-US" sz="8000" dirty="0" smtClean="0"/>
              <a:t/>
            </a:r>
            <a:br>
              <a:rPr lang="en-US" sz="8000" dirty="0" smtClean="0"/>
            </a:br>
            <a:r>
              <a:rPr lang="en-US" sz="8000" dirty="0" smtClean="0"/>
              <a:t>zeal</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00828559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what </a:t>
            </a:r>
            <a:r>
              <a:rPr lang="en-US" sz="8000" dirty="0" smtClean="0"/>
              <a:t/>
            </a:r>
            <a:br>
              <a:rPr lang="en-US" sz="8000" dirty="0" smtClean="0"/>
            </a:br>
            <a:r>
              <a:rPr lang="en-US" sz="8000" dirty="0" smtClean="0"/>
              <a:t>punishment</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230920" y="0"/>
            <a:ext cx="8708964" cy="6664177"/>
          </a:xfrm>
        </p:spPr>
        <p:txBody>
          <a:bodyPr/>
          <a:lstStyle/>
          <a:p>
            <a:r>
              <a:rPr lang="en-US" dirty="0" smtClean="0"/>
              <a:t>The Lord is not slow to fulfill his promise as some count slowness, but is patient toward you, not wishing that any should perish, but </a:t>
            </a:r>
            <a:r>
              <a:rPr lang="en-US" u="sng" dirty="0" smtClean="0">
                <a:solidFill>
                  <a:srgbClr val="FFFF00"/>
                </a:solidFill>
              </a:rPr>
              <a:t>that all should reach repentance. </a:t>
            </a:r>
            <a:endParaRPr lang="en-US" u="sng" dirty="0">
              <a:solidFill>
                <a:srgbClr val="FFFF00"/>
              </a:solidFill>
            </a:endParaRPr>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230920" y="0"/>
            <a:ext cx="8708964" cy="6664177"/>
          </a:xfrm>
        </p:spPr>
        <p:txBody>
          <a:bodyPr/>
          <a:lstStyle/>
          <a:p>
            <a:r>
              <a:rPr lang="en-US" dirty="0"/>
              <a:t>The times of ignorance God overlooked, but now he commands all people everywhere to repent, </a:t>
            </a:r>
            <a:r>
              <a:rPr lang="en-US" dirty="0" smtClean="0"/>
              <a:t/>
            </a:r>
            <a:br>
              <a:rPr lang="en-US" dirty="0" smtClean="0"/>
            </a:br>
            <a:r>
              <a:rPr lang="en-US" dirty="0" smtClean="0"/>
              <a:t>Acts 17:30</a:t>
            </a:r>
            <a:endParaRPr lang="en-US" u="sng" dirty="0">
              <a:solidFill>
                <a:srgbClr val="FFFF00"/>
              </a:solidFill>
            </a:endParaRPr>
          </a:p>
        </p:txBody>
      </p:sp>
    </p:spTree>
    <p:extLst>
      <p:ext uri="{BB962C8B-B14F-4D97-AF65-F5344CB8AC3E}">
        <p14:creationId xmlns:p14="http://schemas.microsoft.com/office/powerpoint/2010/main" val="274139226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64943" y="1"/>
            <a:ext cx="8824423" cy="6631186"/>
          </a:xfrm>
        </p:spPr>
        <p:txBody>
          <a:bodyPr/>
          <a:lstStyle/>
          <a:p>
            <a:r>
              <a:rPr lang="en-US" dirty="0"/>
              <a:t>Repent and be baptized every one of you in the name of Jesus Christ for the forgiveness of your sins, and you will receive the gift of the Holy Spirit. </a:t>
            </a:r>
            <a:r>
              <a:rPr lang="en-US" dirty="0" smtClean="0"/>
              <a:t/>
            </a:r>
            <a:br>
              <a:rPr lang="en-US" dirty="0" smtClean="0"/>
            </a:br>
            <a:r>
              <a:rPr lang="en-US" dirty="0" smtClean="0"/>
              <a:t>Acts 2:28</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Paul’s</a:t>
            </a:r>
            <a:br>
              <a:rPr lang="en-US" sz="8000" dirty="0" smtClean="0"/>
            </a:br>
            <a:r>
              <a:rPr lang="en-US" sz="8000" dirty="0" smtClean="0"/>
              <a:t>Sorrowful Letter</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2 Corinthians 2:1-4</a:t>
            </a:r>
            <a:endParaRPr lang="en-US" dirty="0"/>
          </a:p>
        </p:txBody>
      </p:sp>
    </p:spTree>
    <p:extLst>
      <p:ext uri="{BB962C8B-B14F-4D97-AF65-F5344CB8AC3E}">
        <p14:creationId xmlns:p14="http://schemas.microsoft.com/office/powerpoint/2010/main" val="66938021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111007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Godly Sorrow</a:t>
            </a:r>
            <a:br>
              <a:rPr lang="en-US" sz="8000" dirty="0" smtClean="0"/>
            </a:br>
            <a:r>
              <a:rPr lang="en-US" sz="8000" dirty="0" smtClean="0"/>
              <a:t>and</a:t>
            </a:r>
            <a:br>
              <a:rPr lang="en-US" sz="8000" dirty="0" smtClean="0"/>
            </a:br>
            <a:r>
              <a:rPr lang="en-US" sz="8000" dirty="0" smtClean="0"/>
              <a:t>Repentance</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2 Corinthians 7:1-5</a:t>
            </a:r>
            <a:endParaRPr lang="en-US" dirty="0"/>
          </a:p>
        </p:txBody>
      </p:sp>
    </p:spTree>
    <p:extLst>
      <p:ext uri="{BB962C8B-B14F-4D97-AF65-F5344CB8AC3E}">
        <p14:creationId xmlns:p14="http://schemas.microsoft.com/office/powerpoint/2010/main" val="200828559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Grieved</a:t>
            </a:r>
            <a:br>
              <a:rPr lang="en-US" sz="8000" dirty="0" smtClean="0"/>
            </a:br>
            <a:r>
              <a:rPr lang="en-US" sz="8000" dirty="0" smtClean="0"/>
              <a:t>for awhile</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2 Cor. 7:6-8</a:t>
            </a:r>
            <a:endParaRPr lang="en-US" dirty="0"/>
          </a:p>
        </p:txBody>
      </p:sp>
    </p:spTree>
    <p:extLst>
      <p:ext uri="{BB962C8B-B14F-4D97-AF65-F5344CB8AC3E}">
        <p14:creationId xmlns:p14="http://schemas.microsoft.com/office/powerpoint/2010/main" val="198500748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Worldly grief</a:t>
            </a:r>
            <a:br>
              <a:rPr lang="en-US" sz="8000" dirty="0" smtClean="0"/>
            </a:br>
            <a:r>
              <a:rPr lang="en-US" sz="8000" dirty="0" smtClean="0"/>
              <a:t>verses</a:t>
            </a:r>
            <a:br>
              <a:rPr lang="en-US" sz="8000" dirty="0" smtClean="0"/>
            </a:br>
            <a:r>
              <a:rPr lang="en-US" sz="8000" dirty="0" smtClean="0"/>
              <a:t>Godly grief</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2 Cor. 7:8-10</a:t>
            </a:r>
            <a:endParaRPr lang="en-US" dirty="0"/>
          </a:p>
        </p:txBody>
      </p:sp>
    </p:spTree>
    <p:extLst>
      <p:ext uri="{BB962C8B-B14F-4D97-AF65-F5344CB8AC3E}">
        <p14:creationId xmlns:p14="http://schemas.microsoft.com/office/powerpoint/2010/main" val="29098738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Its cause</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26975148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Its result</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2697514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King Saul</a:t>
            </a:r>
            <a:br>
              <a:rPr lang="en-US" sz="8000" dirty="0" smtClean="0"/>
            </a:br>
            <a:r>
              <a:rPr lang="en-US" sz="8000" dirty="0" smtClean="0"/>
              <a:t>or</a:t>
            </a:r>
            <a:br>
              <a:rPr lang="en-US" sz="8000" dirty="0" smtClean="0"/>
            </a:br>
            <a:r>
              <a:rPr lang="en-US" sz="8000" dirty="0" smtClean="0"/>
              <a:t>David</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2248549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Judas</a:t>
            </a:r>
            <a:br>
              <a:rPr lang="en-US" sz="8000" dirty="0" smtClean="0"/>
            </a:br>
            <a:r>
              <a:rPr lang="en-US" sz="8000" dirty="0" smtClean="0"/>
              <a:t>or</a:t>
            </a:r>
            <a:br>
              <a:rPr lang="en-US" sz="8000" dirty="0" smtClean="0"/>
            </a:br>
            <a:r>
              <a:rPr lang="en-US" sz="8000" dirty="0" smtClean="0"/>
              <a:t>Peter</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18599504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4797</TotalTime>
  <Words>1369</Words>
  <Application>Microsoft Macintosh PowerPoint</Application>
  <PresentationFormat>On-screen Show (4:3)</PresentationFormat>
  <Paragraphs>176</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 Black </vt:lpstr>
      <vt:lpstr>PowerPoint Presentation</vt:lpstr>
      <vt:lpstr>Paul’s Sorrowful Letter</vt:lpstr>
      <vt:lpstr>Godly Sorrow and Repentance</vt:lpstr>
      <vt:lpstr>Grieved for awhile</vt:lpstr>
      <vt:lpstr>Worldly grief verses Godly grief</vt:lpstr>
      <vt:lpstr>Its cause</vt:lpstr>
      <vt:lpstr>Its result</vt:lpstr>
      <vt:lpstr>King Saul or David</vt:lpstr>
      <vt:lpstr>Judas or Peter</vt:lpstr>
      <vt:lpstr>what  earnestness</vt:lpstr>
      <vt:lpstr>what eagerness to clear yourselves</vt:lpstr>
      <vt:lpstr>what  indignation</vt:lpstr>
      <vt:lpstr>what  fear</vt:lpstr>
      <vt:lpstr>what  longing</vt:lpstr>
      <vt:lpstr>what  zeal</vt:lpstr>
      <vt:lpstr>what  punishment</vt:lpstr>
      <vt:lpstr>The Lord is not slow to fulfill his promise as some count slowness, but is patient toward you, not wishing that any should perish, but that all should reach repentance. </vt:lpstr>
      <vt:lpstr>The times of ignorance God overlooked, but now he commands all people everywhere to repent,  Acts 17:30</vt:lpstr>
      <vt:lpstr>Repent and be baptized every one of you in the name of Jesus Christ for the forgiveness of your sins, and you will receive the gift of the Holy Spirit.  Acts 2:28</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Kurt Lindsay</cp:lastModifiedBy>
  <cp:revision>40</cp:revision>
  <dcterms:created xsi:type="dcterms:W3CDTF">2014-01-26T20:19:07Z</dcterms:created>
  <dcterms:modified xsi:type="dcterms:W3CDTF">2015-09-06T16:28:37Z</dcterms:modified>
</cp:coreProperties>
</file>