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8" r:id="rId2"/>
    <p:sldId id="305" r:id="rId3"/>
    <p:sldId id="306" r:id="rId4"/>
    <p:sldId id="307" r:id="rId5"/>
    <p:sldId id="312" r:id="rId6"/>
    <p:sldId id="313" r:id="rId7"/>
    <p:sldId id="314" r:id="rId8"/>
    <p:sldId id="308" r:id="rId9"/>
    <p:sldId id="309" r:id="rId10"/>
    <p:sldId id="310" r:id="rId11"/>
    <p:sldId id="299" r:id="rId12"/>
    <p:sldId id="300" r:id="rId13"/>
    <p:sldId id="301" r:id="rId14"/>
    <p:sldId id="302" r:id="rId15"/>
    <p:sldId id="303" r:id="rId16"/>
    <p:sldId id="322" r:id="rId17"/>
    <p:sldId id="315" r:id="rId18"/>
    <p:sldId id="323" r:id="rId19"/>
    <p:sldId id="316" r:id="rId20"/>
    <p:sldId id="317" r:id="rId21"/>
    <p:sldId id="318" r:id="rId22"/>
    <p:sldId id="324" r:id="rId23"/>
    <p:sldId id="319" r:id="rId24"/>
    <p:sldId id="320" r:id="rId25"/>
    <p:sldId id="321" r:id="rId26"/>
    <p:sldId id="304" r:id="rId27"/>
    <p:sldId id="29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69428" autoAdjust="0"/>
  </p:normalViewPr>
  <p:slideViewPr>
    <p:cSldViewPr snapToGrid="0" snapToObjects="1">
      <p:cViewPr varScale="1">
        <p:scale>
          <a:sx n="67" d="100"/>
          <a:sy n="67" d="100"/>
        </p:scale>
        <p:origin x="-208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9/6/15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Tucson  Sept 2015</a:t>
            </a:r>
          </a:p>
          <a:p>
            <a:r>
              <a:rPr lang="en-US" dirty="0" smtClean="0"/>
              <a:t>Follow up to marriage on Jesus</a:t>
            </a:r>
            <a:r>
              <a:rPr lang="en-US" baseline="0" dirty="0" smtClean="0"/>
              <a:t> &amp; Marriage.</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SAME</a:t>
            </a:r>
            <a:r>
              <a:rPr lang="en-US" sz="1200" kern="1200" baseline="0" dirty="0" smtClean="0">
                <a:solidFill>
                  <a:schemeClr val="tx1"/>
                </a:solidFill>
                <a:effectLst/>
                <a:latin typeface="+mn-lt"/>
                <a:ea typeface="+mn-ea"/>
                <a:cs typeface="+mn-cs"/>
              </a:rPr>
              <a:t> problem with TODAY – people NOT to – but they DO.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[click]  WHAT THEN?</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It will be CALLED ‘a marriage’, and people will say ‘they have married’..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BUT it is NOT a lawful relationship …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HOW to DEAL with all this is the question that faces everyone.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The world, ignores God's word completely, and approaches from human wisdom </a:t>
            </a:r>
          </a:p>
          <a:p>
            <a:r>
              <a:rPr lang="en-US" sz="1200" kern="1200" dirty="0" smtClean="0">
                <a:solidFill>
                  <a:schemeClr val="tx1"/>
                </a:solidFill>
                <a:effectLst/>
                <a:latin typeface="+mn-lt"/>
                <a:ea typeface="+mn-ea"/>
                <a:cs typeface="+mn-cs"/>
              </a:rPr>
              <a:t>		either 'current law', or 'social custom' – subject to change..</a:t>
            </a:r>
          </a:p>
          <a:p>
            <a:endParaRPr lang="en-US" dirty="0" smtClean="0"/>
          </a:p>
          <a:p>
            <a:r>
              <a:rPr lang="en-US" dirty="0" smtClean="0">
                <a:sym typeface="Wingdings"/>
              </a:rPr>
              <a:t> ‘only an ideal’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2) Many – 'the ideal' cannot be met, therefore just start over..  </a:t>
            </a:r>
          </a:p>
          <a:p>
            <a:r>
              <a:rPr lang="en-US" sz="1200" kern="1200" dirty="0" smtClean="0">
                <a:solidFill>
                  <a:schemeClr val="tx1"/>
                </a:solidFill>
                <a:effectLst/>
                <a:latin typeface="+mn-lt"/>
                <a:ea typeface="+mn-ea"/>
                <a:cs typeface="+mn-cs"/>
              </a:rPr>
              <a:t>	Repentance / forgiveness makes wrong relationships into right relationships. ?</a:t>
            </a:r>
          </a:p>
          <a:p>
            <a:r>
              <a:rPr lang="en-US" sz="1200" kern="1200" dirty="0" smtClean="0">
                <a:solidFill>
                  <a:schemeClr val="tx1"/>
                </a:solidFill>
                <a:effectLst/>
                <a:latin typeface="+mn-lt"/>
                <a:ea typeface="+mn-ea"/>
                <a:cs typeface="+mn-cs"/>
              </a:rPr>
              <a:t>	IF works for 'new converts', why not for repenting brethren?</a:t>
            </a:r>
          </a:p>
          <a:p>
            <a:r>
              <a:rPr lang="en-US" sz="1200" kern="1200" dirty="0" smtClean="0">
                <a:solidFill>
                  <a:schemeClr val="tx1"/>
                </a:solidFill>
                <a:effectLst/>
                <a:latin typeface="+mn-lt"/>
                <a:ea typeface="+mn-ea"/>
                <a:cs typeface="+mn-cs"/>
              </a:rPr>
              <a:t>		i.e., those who willfully violate Paul's injunction of 1Cor. 7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if they DO it again? WHAT THEN? – </a:t>
            </a:r>
          </a:p>
          <a:p>
            <a:r>
              <a:rPr lang="en-US" sz="1200" kern="1200" dirty="0" smtClean="0">
                <a:solidFill>
                  <a:schemeClr val="tx1"/>
                </a:solidFill>
                <a:effectLst/>
                <a:latin typeface="+mn-lt"/>
                <a:ea typeface="+mn-ea"/>
                <a:cs typeface="+mn-cs"/>
              </a:rPr>
              <a:t>Accept again and warn not to do it again???</a:t>
            </a:r>
          </a:p>
          <a:p>
            <a:endParaRPr lang="en-US" sz="1200" kern="1200" dirty="0" smtClean="0">
              <a:solidFill>
                <a:schemeClr val="tx1"/>
              </a:solidFill>
              <a:effectLst/>
              <a:latin typeface="+mn-lt"/>
              <a:ea typeface="+mn-ea"/>
              <a:cs typeface="+mn-cs"/>
            </a:endParaRPr>
          </a:p>
          <a:p>
            <a:r>
              <a:rPr lang="en-US" dirty="0" smtClean="0"/>
              <a:t>Biblical EXAMPLE ? YES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NOT Marry – people of 7 nations…</a:t>
            </a:r>
          </a:p>
          <a:p>
            <a:r>
              <a:rPr lang="en-US" b="0" dirty="0" err="1" smtClean="0"/>
              <a:t>Girgashites</a:t>
            </a:r>
            <a:r>
              <a:rPr lang="en-US" b="0" dirty="0" smtClean="0"/>
              <a:t>, Amorites,</a:t>
            </a:r>
            <a:r>
              <a:rPr lang="en-US" b="0" baseline="0" dirty="0" smtClean="0"/>
              <a:t> Canaanites, </a:t>
            </a:r>
            <a:r>
              <a:rPr lang="en-US" b="0" baseline="0" dirty="0" err="1" smtClean="0"/>
              <a:t>Perizzites</a:t>
            </a:r>
            <a:r>
              <a:rPr lang="en-US" b="0" baseline="0" dirty="0" smtClean="0"/>
              <a:t>, </a:t>
            </a:r>
            <a:r>
              <a:rPr lang="en-US" b="0" baseline="0" dirty="0" err="1" smtClean="0"/>
              <a:t>Hivites</a:t>
            </a:r>
            <a:r>
              <a:rPr lang="en-US" b="0" baseline="0" dirty="0" smtClean="0"/>
              <a:t>, </a:t>
            </a:r>
            <a:r>
              <a:rPr lang="en-US" b="0" baseline="0" dirty="0" err="1" smtClean="0"/>
              <a:t>Jebusites</a:t>
            </a:r>
            <a:endParaRPr lang="en-US" b="0" baseline="0" dirty="0" smtClean="0"/>
          </a:p>
          <a:p>
            <a:r>
              <a:rPr lang="en-US" b="0" baseline="0" dirty="0" smtClean="0"/>
              <a:t>NOT applied to ALL foreign people, but THESE 7 nations.</a:t>
            </a:r>
          </a:p>
          <a:p>
            <a:endParaRPr lang="en-US" b="0" baseline="0" dirty="0" smtClean="0"/>
          </a:p>
          <a:p>
            <a:r>
              <a:rPr lang="en-US" b="0" baseline="0" dirty="0" smtClean="0">
                <a:sym typeface="Wingdings"/>
              </a:rPr>
              <a:t>   </a:t>
            </a:r>
            <a:r>
              <a:rPr lang="en-US" b="0" baseline="0" dirty="0" smtClean="0"/>
              <a:t>People VIOLATED - </a:t>
            </a:r>
            <a:endParaRPr lang="en-US" b="0" dirty="0" smtClean="0"/>
          </a:p>
          <a:p>
            <a:endParaRPr lang="en-US" b="0" dirty="0" smtClean="0"/>
          </a:p>
          <a:p>
            <a:pPr rtl="0"/>
            <a:r>
              <a:rPr lang="en-US" sz="1200" b="0" dirty="0" smtClean="0"/>
              <a:t>	7:1 	“When the Lord your God brings you into the land that you are entering to take possession of it, and clears away many nations before you, the Hittites, the </a:t>
            </a:r>
            <a:r>
              <a:rPr lang="en-US" sz="1200" b="0" dirty="0" err="1" smtClean="0"/>
              <a:t>Girgashites</a:t>
            </a:r>
            <a:r>
              <a:rPr lang="en-US" sz="1200" b="0" dirty="0" smtClean="0"/>
              <a:t>, the Amorites, the Canaanites, the </a:t>
            </a:r>
            <a:r>
              <a:rPr lang="en-US" sz="1200" b="0" dirty="0" err="1" smtClean="0"/>
              <a:t>Perizzites</a:t>
            </a:r>
            <a:r>
              <a:rPr lang="en-US" sz="1200" b="0" dirty="0" smtClean="0"/>
              <a:t>, the </a:t>
            </a:r>
            <a:r>
              <a:rPr lang="en-US" sz="1200" b="0" dirty="0" err="1" smtClean="0"/>
              <a:t>Hivites</a:t>
            </a:r>
            <a:r>
              <a:rPr lang="en-US" sz="1200" b="0" dirty="0" smtClean="0"/>
              <a:t>, and the </a:t>
            </a:r>
            <a:r>
              <a:rPr lang="en-US" sz="1200" b="0" dirty="0" err="1" smtClean="0"/>
              <a:t>Jebusites</a:t>
            </a:r>
            <a:r>
              <a:rPr lang="en-US" sz="1200" b="0" dirty="0" smtClean="0"/>
              <a:t>, seven nations more numerous and mightier than you, </a:t>
            </a:r>
          </a:p>
          <a:p>
            <a:pPr rtl="0"/>
            <a:r>
              <a:rPr lang="en-US" sz="1200" b="0" dirty="0" smtClean="0"/>
              <a:t>	2 	and when the Lord your God gives them over to you, and you defeat them, then you must devote them to complete destruction. You shall make no covenant with them and show no mercy to them. </a:t>
            </a:r>
          </a:p>
          <a:p>
            <a:pPr rtl="0"/>
            <a:r>
              <a:rPr lang="en-US" sz="1200" b="0" dirty="0" smtClean="0"/>
              <a:t>	3 	You shall not intermarry with them, giving your daughters to their sons or taking their daughters for your sons, </a:t>
            </a:r>
          </a:p>
          <a:p>
            <a:pPr rtl="0"/>
            <a:r>
              <a:rPr lang="en-US" sz="1200" b="0" dirty="0" smtClean="0"/>
              <a:t>	4 	for they would turn away your sons from following me, to serve other gods. Then the anger of the Lord would be kindled against you, and he would destroy you quickly. </a:t>
            </a:r>
          </a:p>
          <a:p>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 situation: though FORBIDDEN – they DID IT ANYWAY</a:t>
            </a:r>
          </a:p>
          <a:p>
            <a:r>
              <a:rPr lang="en-US" sz="1200" b="0" dirty="0" smtClean="0"/>
              <a:t>	9:1 	After these things had been done, the officials approached me and said, “The people of Israel and the priests and the Levites have not separated themselves from the peoples of the lands with their abominations, from the Canaanites, the Hittites, the </a:t>
            </a:r>
            <a:r>
              <a:rPr lang="en-US" sz="1200" b="0" dirty="0" err="1" smtClean="0"/>
              <a:t>Perizzites</a:t>
            </a:r>
            <a:r>
              <a:rPr lang="en-US" sz="1200" b="0" dirty="0" smtClean="0"/>
              <a:t>, the </a:t>
            </a:r>
            <a:r>
              <a:rPr lang="en-US" sz="1200" b="0" dirty="0" err="1" smtClean="0"/>
              <a:t>Jebusites</a:t>
            </a:r>
            <a:r>
              <a:rPr lang="en-US" sz="1200" b="0" dirty="0" smtClean="0"/>
              <a:t>, the Ammonites, the Moabites, the Egyptians, and the Amorites. </a:t>
            </a:r>
          </a:p>
          <a:p>
            <a:endParaRPr lang="en-US" sz="1200" b="0" dirty="0" smtClean="0"/>
          </a:p>
          <a:p>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Ezra 9</a:t>
            </a:r>
          </a:p>
          <a:p>
            <a:r>
              <a:rPr lang="en-US" dirty="0" smtClean="0"/>
              <a:t>Ezra DESCRIBES the situation – </a:t>
            </a:r>
          </a:p>
          <a:p>
            <a:r>
              <a:rPr lang="en-US" dirty="0" smtClean="0"/>
              <a:t>Faithlessness – vs. 2, 4</a:t>
            </a:r>
          </a:p>
          <a:p>
            <a:r>
              <a:rPr lang="en-US" dirty="0" smtClean="0"/>
              <a:t>Appalled – vs. 3, 4</a:t>
            </a:r>
          </a:p>
          <a:p>
            <a:r>
              <a:rPr lang="en-US" dirty="0" smtClean="0"/>
              <a:t>Iniquity and guilt – 6</a:t>
            </a:r>
          </a:p>
          <a:p>
            <a:r>
              <a:rPr lang="en-US" dirty="0" smtClean="0"/>
              <a:t>Forsaken commandments – 10</a:t>
            </a:r>
          </a:p>
          <a:p>
            <a:endParaRPr lang="en-US" dirty="0" smtClean="0"/>
          </a:p>
          <a:p>
            <a:r>
              <a:rPr lang="en-US" dirty="0" smtClean="0">
                <a:sym typeface="Wingdings"/>
              </a:rPr>
              <a:t> WHAT TO DO?</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Ezra 9</a:t>
            </a:r>
          </a:p>
          <a:p>
            <a:r>
              <a:rPr lang="en-US" dirty="0" smtClean="0"/>
              <a:t>Ezra DESCRIBES the situation – </a:t>
            </a:r>
          </a:p>
          <a:p>
            <a:r>
              <a:rPr lang="en-US" dirty="0" smtClean="0"/>
              <a:t>Faithlessness – vs. 2, 4</a:t>
            </a:r>
          </a:p>
          <a:p>
            <a:r>
              <a:rPr lang="en-US" dirty="0" smtClean="0"/>
              <a:t>Appalled – vs. 3, 4</a:t>
            </a:r>
          </a:p>
          <a:p>
            <a:r>
              <a:rPr lang="en-US" dirty="0" smtClean="0"/>
              <a:t>Iniquity and guilt – 6</a:t>
            </a:r>
          </a:p>
          <a:p>
            <a:r>
              <a:rPr lang="en-US" dirty="0" smtClean="0"/>
              <a:t>Forsaken commandments – 10</a:t>
            </a:r>
          </a:p>
          <a:p>
            <a:endParaRPr lang="en-US" dirty="0" smtClean="0"/>
          </a:p>
          <a:p>
            <a:r>
              <a:rPr lang="en-US" smtClean="0">
                <a:sym typeface="Wingdings"/>
              </a:rPr>
              <a:t> WHAT TO DO?</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to DO?</a:t>
            </a:r>
          </a:p>
          <a:p>
            <a:r>
              <a:rPr lang="en-US" dirty="0" smtClean="0"/>
              <a:t>They are now MARRIED</a:t>
            </a:r>
            <a:r>
              <a:rPr lang="en-US" baseline="0" dirty="0" smtClean="0"/>
              <a:t> – but it is not a lawful relationship!</a:t>
            </a:r>
          </a:p>
          <a:p>
            <a:r>
              <a:rPr lang="en-US" baseline="0" dirty="0" smtClean="0"/>
              <a:t>They even have children – so have been married for some time – but not a lawful relationship.</a:t>
            </a:r>
          </a:p>
          <a:p>
            <a:endParaRPr lang="en-US" baseline="0" dirty="0" smtClean="0"/>
          </a:p>
          <a:p>
            <a:pPr marL="228600" indent="-228600">
              <a:buAutoNum type="arabicPeriod"/>
            </a:pPr>
            <a:r>
              <a:rPr lang="en-US" baseline="0" dirty="0" smtClean="0"/>
              <a:t>PRAY – Confess – 10:1</a:t>
            </a:r>
          </a:p>
          <a:p>
            <a:pPr marL="228600" indent="-228600">
              <a:buAutoNum type="arabicPeriod"/>
            </a:pPr>
            <a:r>
              <a:rPr lang="en-US" baseline="0" dirty="0" smtClean="0"/>
              <a:t>‘Put away all these wives and their children” – 10:3.</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to DO?  Notice Ezra 10:10-11</a:t>
            </a:r>
          </a:p>
          <a:p>
            <a:pPr rtl="0"/>
            <a:r>
              <a:rPr lang="en-US" sz="1200" dirty="0" smtClean="0"/>
              <a:t>	And Ezra </a:t>
            </a:r>
            <a:r>
              <a:rPr lang="en-US" sz="1200" b="0" dirty="0" smtClean="0"/>
              <a:t>the priest stood up and said to them, “You have broken faith and married foreign women, and so increased the guilt of Israel. </a:t>
            </a:r>
          </a:p>
          <a:p>
            <a:pPr rtl="0"/>
            <a:r>
              <a:rPr lang="en-US" sz="1200" b="0" dirty="0" smtClean="0"/>
              <a:t>	11 	Now then make confession to the Lord, the God of your fathers and do his will. Separate yourselves from the peoples of the land and from the foreign wives.” </a:t>
            </a:r>
          </a:p>
          <a:p>
            <a:pPr rtl="0"/>
            <a:endParaRPr lang="en-US" sz="1200" b="1" dirty="0" smtClean="0"/>
          </a:p>
          <a:p>
            <a:pPr marL="228600" indent="-228600" rtl="0">
              <a:buAutoNum type="arabicPeriod"/>
            </a:pPr>
            <a:r>
              <a:rPr lang="en-US" sz="1200" b="1" dirty="0" smtClean="0"/>
              <a:t>Confess – 10:11</a:t>
            </a:r>
          </a:p>
          <a:p>
            <a:pPr marL="228600" indent="-228600" rtl="0">
              <a:buAutoNum type="arabicPeriod"/>
            </a:pPr>
            <a:r>
              <a:rPr lang="en-US" sz="1200" b="1" dirty="0" smtClean="0"/>
              <a:t>Separate – 10:11</a:t>
            </a:r>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Still under the OT – Herod married his Brother's WIFE…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Some argument about WHY – but that is not the point of my argument. </a:t>
            </a:r>
          </a:p>
          <a:p>
            <a:r>
              <a:rPr lang="en-US" sz="1200" kern="1200" dirty="0" smtClean="0">
                <a:solidFill>
                  <a:schemeClr val="tx1"/>
                </a:solidFill>
                <a:effectLst/>
                <a:latin typeface="+mn-lt"/>
                <a:ea typeface="+mn-ea"/>
                <a:cs typeface="+mn-cs"/>
              </a:rPr>
              <a:t>		'incest', for forbidden under OT of marrying your brother's put-away wife…</a:t>
            </a:r>
          </a:p>
          <a:p>
            <a:r>
              <a:rPr lang="en-US" sz="1200" kern="1200" dirty="0" smtClean="0">
                <a:solidFill>
                  <a:schemeClr val="tx1"/>
                </a:solidFill>
                <a:effectLst/>
                <a:latin typeface="+mn-lt"/>
                <a:ea typeface="+mn-ea"/>
                <a:cs typeface="+mn-cs"/>
              </a:rPr>
              <a:t>		There was the levirate demand of marrying her IF the brother died….  </a:t>
            </a:r>
          </a:p>
          <a:p>
            <a:r>
              <a:rPr lang="en-US" sz="1200" kern="1200" dirty="0" smtClean="0">
                <a:solidFill>
                  <a:schemeClr val="tx1"/>
                </a:solidFill>
                <a:effectLst/>
                <a:latin typeface="+mn-lt"/>
                <a:ea typeface="+mn-ea"/>
                <a:cs typeface="+mn-cs"/>
              </a:rPr>
              <a:t>Here, because SHE 'put him away' and that NOT ALLOWED (according to Jewish law)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Dealing With Divorce</a:t>
            </a:r>
          </a:p>
          <a:p>
            <a:r>
              <a:rPr lang="en-US" sz="1200" kern="1200" dirty="0" smtClean="0">
                <a:solidFill>
                  <a:schemeClr val="tx1"/>
                </a:solidFill>
                <a:effectLst/>
                <a:latin typeface="+mn-lt"/>
                <a:ea typeface="+mn-ea"/>
                <a:cs typeface="+mn-cs"/>
              </a:rPr>
              <a:t>The study of Divorce and Remarriage often becomes a quagmire of 'what if' questions.</a:t>
            </a:r>
          </a:p>
          <a:p>
            <a:r>
              <a:rPr lang="en-US" sz="1200" kern="1200" dirty="0" smtClean="0">
                <a:solidFill>
                  <a:schemeClr val="tx1"/>
                </a:solidFill>
                <a:effectLst/>
                <a:latin typeface="+mn-lt"/>
                <a:ea typeface="+mn-ea"/>
                <a:cs typeface="+mn-cs"/>
              </a:rPr>
              <a:t>People 'scramble eggs' and then ask how that can be 'unscrambled'.</a:t>
            </a:r>
          </a:p>
          <a:p>
            <a:r>
              <a:rPr lang="en-US" sz="1200" kern="1200" dirty="0" smtClean="0">
                <a:solidFill>
                  <a:schemeClr val="tx1"/>
                </a:solidFill>
                <a:effectLst/>
                <a:latin typeface="+mn-lt"/>
                <a:ea typeface="+mn-ea"/>
                <a:cs typeface="+mn-cs"/>
              </a:rPr>
              <a:t>CLICK</a:t>
            </a:r>
          </a:p>
          <a:p>
            <a:r>
              <a:rPr lang="en-US" sz="1200" kern="1200" dirty="0" smtClean="0">
                <a:solidFill>
                  <a:schemeClr val="tx1"/>
                </a:solidFill>
                <a:effectLst/>
                <a:latin typeface="+mn-lt"/>
                <a:ea typeface="+mn-ea"/>
                <a:cs typeface="+mn-cs"/>
              </a:rPr>
              <a:t>This is about a </a:t>
            </a:r>
            <a:r>
              <a:rPr lang="en-US" sz="1200" i="1" u="sng" kern="1200" dirty="0" smtClean="0">
                <a:solidFill>
                  <a:schemeClr val="tx1"/>
                </a:solidFill>
                <a:effectLst/>
                <a:latin typeface="+mn-lt"/>
                <a:ea typeface="+mn-ea"/>
                <a:cs typeface="+mn-cs"/>
              </a:rPr>
              <a:t>relationship</a:t>
            </a:r>
            <a:r>
              <a:rPr lang="en-US" sz="1200" kern="1200" dirty="0" smtClean="0">
                <a:solidFill>
                  <a:schemeClr val="tx1"/>
                </a:solidFill>
                <a:effectLst/>
                <a:latin typeface="+mn-lt"/>
                <a:ea typeface="+mn-ea"/>
                <a:cs typeface="+mn-cs"/>
              </a:rPr>
              <a:t>. No matter how you turn it, marriage is an intimate relationship between two people.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understanding of the situation: - </a:t>
            </a:r>
          </a:p>
          <a:p>
            <a:r>
              <a:rPr lang="en-US" dirty="0" smtClean="0"/>
              <a:t>The SIN can be forgiven…</a:t>
            </a:r>
          </a:p>
          <a:p>
            <a:r>
              <a:rPr lang="en-US" dirty="0" smtClean="0"/>
              <a:t>[click] – The relationship is still wrong.</a:t>
            </a:r>
          </a:p>
          <a:p>
            <a:endParaRPr lang="en-US" dirty="0" smtClean="0"/>
          </a:p>
          <a:p>
            <a:r>
              <a:rPr lang="en-US" dirty="0" smtClean="0">
                <a:sym typeface="Wingdings"/>
              </a:rPr>
              <a:t>  </a:t>
            </a:r>
            <a:r>
              <a:rPr lang="en-US" dirty="0" smtClean="0"/>
              <a:t>Repentance doesn’t change the nature of the relationship.</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OT – repent… yet the relationship was wrong.</a:t>
            </a:r>
          </a:p>
          <a:p>
            <a:r>
              <a:rPr lang="en-US" dirty="0" smtClean="0"/>
              <a:t>Under the NT – repent (for example,</a:t>
            </a:r>
            <a:r>
              <a:rPr lang="en-US" baseline="0" dirty="0" smtClean="0"/>
              <a:t> </a:t>
            </a:r>
          </a:p>
          <a:p>
            <a:r>
              <a:rPr lang="en-US" baseline="0" dirty="0" smtClean="0"/>
              <a:t>if a Christian VIOLATE 1 Cor. 7:10, puts away his wife and marries another…</a:t>
            </a:r>
          </a:p>
          <a:p>
            <a:endParaRPr lang="en-US" baseline="0" dirty="0" smtClean="0"/>
          </a:p>
          <a:p>
            <a:r>
              <a:rPr lang="en-US" baseline="0" dirty="0" smtClean="0"/>
              <a:t>The problem is that such repentance doesn’t change the nature of this relationship</a:t>
            </a:r>
          </a:p>
          <a:p>
            <a:endParaRPr lang="en-US" baseline="0" dirty="0" smtClean="0"/>
          </a:p>
          <a:p>
            <a:r>
              <a:rPr lang="en-US" baseline="0" dirty="0" smtClean="0">
                <a:sym typeface="Wingdings"/>
              </a:rPr>
              <a:t> SO WITH BAPTISM…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Baptism doesn’t change the nature of the relationship. !</a:t>
            </a:r>
          </a:p>
          <a:p>
            <a:endParaRPr lang="en-US" dirty="0" smtClean="0"/>
          </a:p>
          <a:p>
            <a:r>
              <a:rPr lang="en-US" dirty="0" smtClean="0"/>
              <a:t>Forgiveness doesn’t remove ALL consequences, doesn’t change ALL situations.. </a:t>
            </a:r>
          </a:p>
          <a:p>
            <a:r>
              <a:rPr lang="en-US" dirty="0" smtClean="0"/>
              <a:t>It changes our relationship with GOD…</a:t>
            </a:r>
          </a:p>
          <a:p>
            <a:endParaRPr lang="en-US" dirty="0" smtClean="0"/>
          </a:p>
          <a:p>
            <a:r>
              <a:rPr lang="en-US" dirty="0" smtClean="0">
                <a:sym typeface="Wingdings"/>
              </a:rPr>
              <a:t> Invitation</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Invitation</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WORDS 'marriage' and 'marry' imply the relationship, NOT the validity of the relationship.</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Herod MARRIED his brother's wife… Matt. 14:1-4</a:t>
            </a:r>
          </a:p>
          <a:p>
            <a:r>
              <a:rPr lang="en-US" sz="1200" kern="1200" dirty="0" smtClean="0">
                <a:solidFill>
                  <a:schemeClr val="tx1"/>
                </a:solidFill>
                <a:effectLst/>
                <a:latin typeface="+mn-lt"/>
                <a:ea typeface="+mn-ea"/>
                <a:cs typeface="+mn-cs"/>
              </a:rPr>
              <a:t>Lev. 18:16; 20:21</a:t>
            </a:r>
          </a:p>
          <a:p>
            <a:r>
              <a:rPr lang="en-US" sz="1200" kern="1200" dirty="0" smtClean="0">
                <a:solidFill>
                  <a:schemeClr val="tx1"/>
                </a:solidFill>
                <a:effectLst/>
                <a:latin typeface="+mn-lt"/>
                <a:ea typeface="+mn-ea"/>
                <a:cs typeface="+mn-cs"/>
              </a:rPr>
              <a:t>		Jesus:  marries another, commits adultery – Matt. 5:32; 19:9</a:t>
            </a:r>
          </a:p>
          <a:p>
            <a:r>
              <a:rPr lang="en-US" sz="1200" kern="1200" dirty="0" smtClean="0">
                <a:solidFill>
                  <a:schemeClr val="tx1"/>
                </a:solidFill>
                <a:effectLst/>
                <a:latin typeface="+mn-lt"/>
                <a:ea typeface="+mn-ea"/>
                <a:cs typeface="+mn-cs"/>
              </a:rPr>
              <a:t>		Today – the marriage of same sex couples – </a:t>
            </a:r>
          </a:p>
          <a:p>
            <a:r>
              <a:rPr lang="en-US" sz="1200" kern="1200" dirty="0" smtClean="0">
                <a:solidFill>
                  <a:schemeClr val="tx1"/>
                </a:solidFill>
                <a:effectLst/>
                <a:latin typeface="+mn-lt"/>
                <a:ea typeface="+mn-ea"/>
                <a:cs typeface="+mn-cs"/>
              </a:rPr>
              <a:t>		Yesterday – the serial marriages of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spouses… </a:t>
            </a:r>
          </a:p>
          <a:p>
            <a:r>
              <a:rPr lang="en-US" sz="1200" kern="1200" dirty="0" smtClean="0">
                <a:solidFill>
                  <a:schemeClr val="tx1"/>
                </a:solidFill>
                <a:effectLst/>
                <a:latin typeface="+mn-lt"/>
                <a:ea typeface="+mn-ea"/>
                <a:cs typeface="+mn-cs"/>
              </a:rPr>
              <a:t>		Tomorrow - ?? polygamy, etc. [probably dealt with in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also!]</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WORDS 'marriage' and 'marry' imply the relationship, NOT the validity of the relationship.</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Herod MARRIED his brother's wife… Matt. 14:1-4</a:t>
            </a:r>
          </a:p>
          <a:p>
            <a:r>
              <a:rPr lang="en-US" sz="1200" kern="1200" dirty="0" smtClean="0">
                <a:solidFill>
                  <a:schemeClr val="tx1"/>
                </a:solidFill>
                <a:effectLst/>
                <a:latin typeface="+mn-lt"/>
                <a:ea typeface="+mn-ea"/>
                <a:cs typeface="+mn-cs"/>
              </a:rPr>
              <a:t>Lev. 18:16; 20:21</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		Jesus:  marries another, commits adultery – Matt. 5:32; 19:9</a:t>
            </a:r>
          </a:p>
          <a:p>
            <a:r>
              <a:rPr lang="en-US" sz="1200" kern="1200" dirty="0" smtClean="0">
                <a:solidFill>
                  <a:schemeClr val="tx1"/>
                </a:solidFill>
                <a:effectLst/>
                <a:latin typeface="+mn-lt"/>
                <a:ea typeface="+mn-ea"/>
                <a:cs typeface="+mn-cs"/>
              </a:rPr>
              <a:t>		Today – the marriage of same sex couples – </a:t>
            </a:r>
          </a:p>
          <a:p>
            <a:r>
              <a:rPr lang="en-US" sz="1200" kern="1200" dirty="0" smtClean="0">
                <a:solidFill>
                  <a:schemeClr val="tx1"/>
                </a:solidFill>
                <a:effectLst/>
                <a:latin typeface="+mn-lt"/>
                <a:ea typeface="+mn-ea"/>
                <a:cs typeface="+mn-cs"/>
              </a:rPr>
              <a:t>		Yesterday – the serial marriages of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spouses…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Jesus:  marries another, commits adultery – Matt. 5:32; 19:9</a:t>
            </a:r>
          </a:p>
          <a:p>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kern="1200" dirty="0" smtClean="0">
                <a:solidFill>
                  <a:schemeClr val="tx1"/>
                </a:solidFill>
                <a:effectLst/>
                <a:latin typeface="+mn-lt"/>
                <a:ea typeface="+mn-ea"/>
                <a:cs typeface="+mn-cs"/>
              </a:rPr>
              <a:t>Today – the marriage of same sex couples – </a:t>
            </a: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Yesterday – the serial marriages of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4</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spouses…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Today – the marriage of same sex couples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t>
            </a:r>
            <a:r>
              <a:rPr lang="en-US" sz="1200" kern="1200" dirty="0" smtClean="0">
                <a:solidFill>
                  <a:schemeClr val="tx1"/>
                </a:solidFill>
                <a:effectLst/>
                <a:latin typeface="+mn-lt"/>
                <a:ea typeface="+mn-ea"/>
                <a:cs typeface="+mn-cs"/>
              </a:rPr>
              <a:t>Tomorrow - ?? polygamy, etc. [probably dealt with in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also!]</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Tomorrow - ?? polygamy, etc. [probably dealt with in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also!]</a:t>
            </a:r>
            <a:r>
              <a:rPr lang="en-US" dirty="0" smtClean="0">
                <a:effectLst/>
              </a:rPr>
              <a:t>  </a:t>
            </a:r>
          </a:p>
          <a:p>
            <a:endParaRPr lang="en-US" dirty="0" smtClean="0">
              <a:effectLst/>
            </a:endParaRPr>
          </a:p>
          <a:p>
            <a:r>
              <a:rPr lang="en-US" dirty="0" smtClean="0">
                <a:effectLst/>
              </a:rPr>
              <a:t>WHAT to ‘call it’? It will be called ‘marriage’. It will not describe VALIDITY, but relationship of people living intimately</a:t>
            </a:r>
            <a:r>
              <a:rPr lang="en-US" baseline="0" dirty="0" smtClean="0">
                <a:effectLst/>
              </a:rPr>
              <a:t> as ‘though’ married.</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Hence, living together as an intimate couple… whether 'legal' or not, let alone godly. IF not call it 'marriage', most people have no problem dealing with it.  Yet calling an immoral relationship 'marriage' does not make it moral. </a:t>
            </a:r>
          </a:p>
          <a:p>
            <a:endParaRPr lang="en-US" baseline="0" dirty="0" smtClean="0">
              <a:effectLst/>
            </a:endParaRPr>
          </a:p>
          <a:p>
            <a:endParaRPr lang="en-US" baseline="0" dirty="0" smtClean="0">
              <a:effectLst/>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HOW to DEAL with all this is the question that faces everyone. </a:t>
            </a:r>
            <a:endParaRPr lang="en-US" sz="1200" kern="1200" dirty="0" smtClean="0">
              <a:solidFill>
                <a:schemeClr val="tx1"/>
              </a:solidFill>
              <a:effectLst/>
              <a:latin typeface="+mn-lt"/>
              <a:ea typeface="+mn-ea"/>
              <a:cs typeface="+mn-cs"/>
            </a:endParaRPr>
          </a:p>
          <a:p>
            <a:endParaRPr lang="en-US" dirty="0" smtClean="0"/>
          </a:p>
          <a:p>
            <a:r>
              <a:rPr lang="en-US" dirty="0" smtClean="0"/>
              <a:t>NOT new situation – for God’s has given various law at different times,</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Hence some of the laws: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Priests could NOT marry divorced woman – Lev. 21:7, 14</a:t>
            </a:r>
          </a:p>
          <a:p>
            <a:r>
              <a:rPr lang="en-US" sz="1200" kern="1200" dirty="0" smtClean="0">
                <a:solidFill>
                  <a:schemeClr val="tx1"/>
                </a:solidFill>
                <a:effectLst/>
                <a:latin typeface="+mn-lt"/>
                <a:ea typeface="+mn-ea"/>
                <a:cs typeface="+mn-cs"/>
              </a:rPr>
              <a:t>	Husband could NOT Remarry is divorced wife if she had remarried…  Deut. 24:1-4</a:t>
            </a:r>
          </a:p>
          <a:p>
            <a:r>
              <a:rPr lang="en-US" sz="1200" kern="1200" dirty="0" smtClean="0">
                <a:solidFill>
                  <a:schemeClr val="tx1"/>
                </a:solidFill>
                <a:effectLst/>
                <a:latin typeface="+mn-lt"/>
                <a:ea typeface="+mn-ea"/>
                <a:cs typeface="+mn-cs"/>
              </a:rPr>
              <a:t>	Some were not allowed to put away under any circumstances – Deut. 22:13-19; 29</a:t>
            </a:r>
          </a:p>
          <a:p>
            <a:r>
              <a:rPr lang="en-US" sz="1200" kern="1200" dirty="0" smtClean="0">
                <a:solidFill>
                  <a:schemeClr val="tx1"/>
                </a:solidFill>
                <a:effectLst/>
                <a:latin typeface="+mn-lt"/>
                <a:ea typeface="+mn-ea"/>
                <a:cs typeface="+mn-cs"/>
              </a:rPr>
              <a:t>	The restriction of NOT marrying the 6 nationalities - Deut. 7:1-4; </a:t>
            </a:r>
          </a:p>
          <a:p>
            <a:r>
              <a:rPr lang="en-US" sz="1200" kern="1200" dirty="0" smtClean="0">
                <a:solidFill>
                  <a:schemeClr val="tx1"/>
                </a:solidFill>
                <a:effectLst/>
                <a:latin typeface="+mn-lt"/>
                <a:ea typeface="+mn-ea"/>
                <a:cs typeface="+mn-cs"/>
              </a:rPr>
              <a:t>BUT –THEY COULD! –what THEN?</a:t>
            </a:r>
          </a:p>
          <a:p>
            <a:pPr marL="171450" indent="-171450">
              <a:buFont typeface="Wingdings" charset="0"/>
              <a:buChar char="à"/>
            </a:pPr>
            <a:r>
              <a:rPr lang="en-US" sz="1200" kern="1200" dirty="0" smtClean="0">
                <a:solidFill>
                  <a:schemeClr val="tx1"/>
                </a:solidFill>
                <a:effectLst/>
                <a:latin typeface="+mn-lt"/>
                <a:ea typeface="+mn-ea"/>
                <a:cs typeface="+mn-cs"/>
              </a:rPr>
              <a:t>SAME</a:t>
            </a:r>
            <a:r>
              <a:rPr lang="en-US" sz="1200" kern="1200" baseline="0" dirty="0" smtClean="0">
                <a:solidFill>
                  <a:schemeClr val="tx1"/>
                </a:solidFill>
                <a:effectLst/>
                <a:latin typeface="+mn-lt"/>
                <a:ea typeface="+mn-ea"/>
                <a:cs typeface="+mn-cs"/>
              </a:rPr>
              <a:t> problem with TODAY – people NOT to – but they DO. WHAT THEN</a:t>
            </a:r>
          </a:p>
          <a:p>
            <a:pPr marL="171450" indent="-171450">
              <a:buFont typeface="Wingdings" charset="0"/>
              <a:buChar char="à"/>
            </a:pPr>
            <a:endParaRPr lang="en-US" sz="1200" kern="1200" baseline="0" dirty="0" smtClean="0">
              <a:solidFill>
                <a:schemeClr val="tx1"/>
              </a:solidFill>
              <a:effectLst/>
              <a:latin typeface="+mn-lt"/>
              <a:ea typeface="+mn-ea"/>
              <a:cs typeface="+mn-cs"/>
            </a:endParaRPr>
          </a:p>
          <a:p>
            <a:pPr marL="171450" indent="-171450">
              <a:buFont typeface="Wingdings" charset="0"/>
              <a:buChar char="à"/>
            </a:pPr>
            <a:endParaRPr lang="en-US" sz="1200" kern="1200" baseline="0" dirty="0" smtClean="0">
              <a:solidFill>
                <a:schemeClr val="tx1"/>
              </a:solidFill>
              <a:effectLst/>
              <a:latin typeface="+mn-lt"/>
              <a:ea typeface="+mn-ea"/>
              <a:cs typeface="+mn-cs"/>
            </a:endParaRPr>
          </a:p>
          <a:p>
            <a:pPr marL="171450" indent="-171450">
              <a:buFont typeface="Wingdings" charset="0"/>
              <a:buChar char="à"/>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Those that violated these rules, entered into marriages that were NOT legitimate / lawful.</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SAME problem with TODAY – people NOT to – but they </a:t>
            </a:r>
            <a:r>
              <a:rPr lang="en-US" sz="8000" dirty="0" smtClean="0"/>
              <a:t>DO!</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
        <p:nvSpPr>
          <p:cNvPr id="4" name="TextBox 3"/>
          <p:cNvSpPr txBox="1"/>
          <p:nvPr/>
        </p:nvSpPr>
        <p:spPr>
          <a:xfrm rot="21007532">
            <a:off x="1451492" y="1978268"/>
            <a:ext cx="6350288" cy="1969770"/>
          </a:xfrm>
          <a:prstGeom prst="rect">
            <a:avLst/>
          </a:prstGeom>
          <a:solidFill>
            <a:schemeClr val="accent6">
              <a:lumMod val="50000"/>
            </a:schemeClr>
          </a:solidFill>
        </p:spPr>
        <p:txBody>
          <a:bodyPr wrap="square" rtlCol="0">
            <a:spAutoFit/>
          </a:bodyPr>
          <a:lstStyle/>
          <a:p>
            <a:pPr algn="ctr"/>
            <a:endParaRPr lang="en-US" dirty="0" smtClean="0"/>
          </a:p>
          <a:p>
            <a:pPr algn="ctr"/>
            <a:r>
              <a:rPr lang="en-US" sz="8000" dirty="0" smtClean="0"/>
              <a:t>WHAT THEN? </a:t>
            </a:r>
          </a:p>
          <a:p>
            <a:pPr algn="ctr"/>
            <a:endParaRPr lang="en-US" sz="2400" dirty="0"/>
          </a:p>
        </p:txBody>
      </p:sp>
    </p:spTree>
    <p:extLst>
      <p:ext uri="{BB962C8B-B14F-4D97-AF65-F5344CB8AC3E}">
        <p14:creationId xmlns:p14="http://schemas.microsoft.com/office/powerpoint/2010/main" val="270268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9600" dirty="0" smtClean="0"/>
              <a:t>The world:</a:t>
            </a:r>
            <a:br>
              <a:rPr lang="en-US" sz="9600" dirty="0" smtClean="0"/>
            </a:br>
            <a:r>
              <a:rPr lang="en-US" sz="9600" dirty="0" smtClean="0"/>
              <a:t>ignore it.</a:t>
            </a:r>
            <a:endParaRPr lang="en-US" sz="96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Only an ideal?</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
        <p:nvSpPr>
          <p:cNvPr id="7" name="TextBox 6"/>
          <p:cNvSpPr txBox="1"/>
          <p:nvPr/>
        </p:nvSpPr>
        <p:spPr>
          <a:xfrm rot="20952364">
            <a:off x="1322280" y="1424951"/>
            <a:ext cx="6320623" cy="3785652"/>
          </a:xfrm>
          <a:prstGeom prst="rect">
            <a:avLst/>
          </a:prstGeom>
          <a:solidFill>
            <a:schemeClr val="accent6">
              <a:lumMod val="50000"/>
            </a:schemeClr>
          </a:solidFill>
        </p:spPr>
        <p:txBody>
          <a:bodyPr wrap="square" rtlCol="0">
            <a:spAutoFit/>
          </a:bodyPr>
          <a:lstStyle/>
          <a:p>
            <a:pPr algn="ctr"/>
            <a:r>
              <a:rPr lang="en-US" sz="8000" dirty="0" smtClean="0"/>
              <a:t>Accept?</a:t>
            </a:r>
          </a:p>
          <a:p>
            <a:pPr algn="ctr"/>
            <a:r>
              <a:rPr lang="en-US" sz="8000" dirty="0" smtClean="0"/>
              <a:t>Warn not to </a:t>
            </a:r>
          </a:p>
          <a:p>
            <a:pPr algn="ctr"/>
            <a:r>
              <a:rPr lang="en-US" sz="8000" dirty="0" smtClean="0"/>
              <a:t>Do it again</a:t>
            </a:r>
            <a:endParaRPr lang="en-US" sz="80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LAW:</a:t>
            </a:r>
            <a:br>
              <a:rPr lang="en-US" sz="8000" dirty="0" smtClean="0"/>
            </a:br>
            <a:r>
              <a:rPr lang="en-US" sz="8000" dirty="0" smtClean="0"/>
              <a:t>Do not marry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Deut. 7:1-4</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Some DID</a:t>
            </a:r>
            <a:br>
              <a:rPr lang="en-US" sz="8000" dirty="0" smtClean="0"/>
            </a:br>
            <a:r>
              <a:rPr lang="en-US" sz="8000" dirty="0" smtClean="0"/>
              <a:t>marry some of</a:t>
            </a:r>
            <a:br>
              <a:rPr lang="en-US" sz="8000" dirty="0" smtClean="0"/>
            </a:br>
            <a:r>
              <a:rPr lang="en-US" sz="8000" dirty="0" smtClean="0"/>
              <a:t>these peoples!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Ezra 9:2</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Describe Situation</a:t>
            </a:r>
            <a:endParaRPr lang="en-US" dirty="0"/>
          </a:p>
        </p:txBody>
      </p:sp>
      <p:sp>
        <p:nvSpPr>
          <p:cNvPr id="5" name="Content Placeholder 4"/>
          <p:cNvSpPr>
            <a:spLocks noGrp="1"/>
          </p:cNvSpPr>
          <p:nvPr>
            <p:ph idx="1"/>
          </p:nvPr>
        </p:nvSpPr>
        <p:spPr/>
        <p:txBody>
          <a:bodyPr>
            <a:noAutofit/>
          </a:bodyPr>
          <a:lstStyle/>
          <a:p>
            <a:r>
              <a:rPr lang="en-US" sz="6000" dirty="0" smtClean="0"/>
              <a:t> Faithlessness – 2,4</a:t>
            </a:r>
          </a:p>
          <a:p>
            <a:r>
              <a:rPr lang="en-US" sz="6000" dirty="0"/>
              <a:t> </a:t>
            </a:r>
            <a:r>
              <a:rPr lang="en-US" sz="6000" dirty="0" smtClean="0"/>
              <a:t>Appalled – 3, 4</a:t>
            </a:r>
          </a:p>
          <a:p>
            <a:r>
              <a:rPr lang="en-US" sz="6000" dirty="0"/>
              <a:t> </a:t>
            </a:r>
            <a:r>
              <a:rPr lang="en-US" sz="6000" dirty="0" smtClean="0"/>
              <a:t>Iniquity / guilt – 6</a:t>
            </a:r>
          </a:p>
          <a:p>
            <a:r>
              <a:rPr lang="en-US" sz="6000" dirty="0"/>
              <a:t> </a:t>
            </a:r>
            <a:r>
              <a:rPr lang="en-US" sz="6000" dirty="0" smtClean="0"/>
              <a:t>Forsaken Commandments - 10</a:t>
            </a:r>
            <a:endParaRPr lang="en-US" sz="6000"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Describe Situation</a:t>
            </a:r>
            <a:endParaRPr lang="en-US" dirty="0"/>
          </a:p>
        </p:txBody>
      </p:sp>
      <p:sp>
        <p:nvSpPr>
          <p:cNvPr id="5" name="Content Placeholder 4"/>
          <p:cNvSpPr>
            <a:spLocks noGrp="1"/>
          </p:cNvSpPr>
          <p:nvPr>
            <p:ph idx="1"/>
          </p:nvPr>
        </p:nvSpPr>
        <p:spPr/>
        <p:txBody>
          <a:bodyPr>
            <a:noAutofit/>
          </a:bodyPr>
          <a:lstStyle/>
          <a:p>
            <a:r>
              <a:rPr lang="en-US" sz="6000" dirty="0" smtClean="0"/>
              <a:t>Faithlessness – 2,4</a:t>
            </a:r>
          </a:p>
          <a:p>
            <a:r>
              <a:rPr lang="en-US" sz="6000" dirty="0"/>
              <a:t> </a:t>
            </a:r>
            <a:r>
              <a:rPr lang="en-US" sz="6000" dirty="0" smtClean="0"/>
              <a:t>Appalled – 3, 4</a:t>
            </a:r>
          </a:p>
          <a:p>
            <a:r>
              <a:rPr lang="en-US" sz="6000" dirty="0"/>
              <a:t> </a:t>
            </a:r>
            <a:r>
              <a:rPr lang="en-US" sz="6000" dirty="0" smtClean="0"/>
              <a:t>Iniquity / guilt – 6</a:t>
            </a:r>
          </a:p>
          <a:p>
            <a:r>
              <a:rPr lang="en-US" sz="6000" dirty="0"/>
              <a:t> </a:t>
            </a:r>
            <a:r>
              <a:rPr lang="en-US" sz="6000" dirty="0" smtClean="0"/>
              <a:t>Forsaken Commandments - 10</a:t>
            </a:r>
            <a:endParaRPr lang="en-US" sz="6000" dirty="0"/>
          </a:p>
        </p:txBody>
      </p:sp>
      <p:sp>
        <p:nvSpPr>
          <p:cNvPr id="7" name="TextBox 6"/>
          <p:cNvSpPr txBox="1"/>
          <p:nvPr/>
        </p:nvSpPr>
        <p:spPr>
          <a:xfrm rot="20952364">
            <a:off x="1322280" y="2040504"/>
            <a:ext cx="6320623" cy="2554545"/>
          </a:xfrm>
          <a:prstGeom prst="rect">
            <a:avLst/>
          </a:prstGeom>
          <a:solidFill>
            <a:schemeClr val="accent6">
              <a:lumMod val="50000"/>
            </a:schemeClr>
          </a:solidFill>
        </p:spPr>
        <p:txBody>
          <a:bodyPr wrap="square" rtlCol="0">
            <a:spAutoFit/>
          </a:bodyPr>
          <a:lstStyle/>
          <a:p>
            <a:pPr algn="ctr"/>
            <a:r>
              <a:rPr lang="en-US" sz="8000" dirty="0" smtClean="0"/>
              <a:t>WHAT </a:t>
            </a:r>
          </a:p>
          <a:p>
            <a:pPr algn="ctr"/>
            <a:r>
              <a:rPr lang="en-US" sz="8000" dirty="0" smtClean="0"/>
              <a:t>to do?</a:t>
            </a:r>
          </a:p>
        </p:txBody>
      </p:sp>
    </p:spTree>
    <p:extLst>
      <p:ext uri="{BB962C8B-B14F-4D97-AF65-F5344CB8AC3E}">
        <p14:creationId xmlns:p14="http://schemas.microsoft.com/office/powerpoint/2010/main" val="40776151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0"/>
            <a:ext cx="8229600" cy="1700345"/>
          </a:xfrm>
        </p:spPr>
        <p:txBody>
          <a:bodyPr/>
          <a:lstStyle/>
          <a:p>
            <a:r>
              <a:rPr lang="en-US" sz="8000" dirty="0" smtClean="0">
                <a:solidFill>
                  <a:srgbClr val="FFFF00"/>
                </a:solidFill>
              </a:rPr>
              <a:t>What TO DO?</a:t>
            </a:r>
            <a:endParaRPr lang="en-US" sz="8000" dirty="0">
              <a:solidFill>
                <a:srgbClr val="FFFF00"/>
              </a:solidFill>
            </a:endParaRPr>
          </a:p>
        </p:txBody>
      </p:sp>
      <p:sp>
        <p:nvSpPr>
          <p:cNvPr id="5" name="Content Placeholder 4"/>
          <p:cNvSpPr>
            <a:spLocks noGrp="1"/>
          </p:cNvSpPr>
          <p:nvPr>
            <p:ph idx="1"/>
          </p:nvPr>
        </p:nvSpPr>
        <p:spPr>
          <a:xfrm>
            <a:off x="187739" y="1732026"/>
            <a:ext cx="8790609" cy="4989449"/>
          </a:xfrm>
        </p:spPr>
        <p:txBody>
          <a:bodyPr>
            <a:normAutofit/>
          </a:bodyPr>
          <a:lstStyle/>
          <a:p>
            <a:r>
              <a:rPr lang="en-US" sz="7200" dirty="0" smtClean="0"/>
              <a:t> Pray – confess – 10:1</a:t>
            </a:r>
          </a:p>
          <a:p>
            <a:r>
              <a:rPr lang="en-US" sz="7200" dirty="0"/>
              <a:t> </a:t>
            </a:r>
            <a:r>
              <a:rPr lang="en-US" sz="7200" dirty="0" smtClean="0"/>
              <a:t>Put away all these wives and their children – 10:3</a:t>
            </a:r>
            <a:endParaRPr lang="en-US" sz="7200" dirty="0"/>
          </a:p>
        </p:txBody>
      </p:sp>
    </p:spTree>
    <p:extLst>
      <p:ext uri="{BB962C8B-B14F-4D97-AF65-F5344CB8AC3E}">
        <p14:creationId xmlns:p14="http://schemas.microsoft.com/office/powerpoint/2010/main" val="18801525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a:xfrm>
            <a:off x="457200" y="31681"/>
            <a:ext cx="8229600" cy="2015362"/>
          </a:xfrm>
        </p:spPr>
        <p:txBody>
          <a:bodyPr/>
          <a:lstStyle/>
          <a:p>
            <a:r>
              <a:rPr lang="en-US" sz="8800" dirty="0" smtClean="0">
                <a:solidFill>
                  <a:srgbClr val="FFFF00"/>
                </a:solidFill>
              </a:rPr>
              <a:t>What TO DO?</a:t>
            </a:r>
            <a:endParaRPr lang="en-US" sz="8800" dirty="0">
              <a:solidFill>
                <a:srgbClr val="FFFF00"/>
              </a:solidFill>
            </a:endParaRPr>
          </a:p>
        </p:txBody>
      </p:sp>
      <p:sp>
        <p:nvSpPr>
          <p:cNvPr id="5" name="Content Placeholder 4"/>
          <p:cNvSpPr>
            <a:spLocks noGrp="1"/>
          </p:cNvSpPr>
          <p:nvPr>
            <p:ph idx="1"/>
          </p:nvPr>
        </p:nvSpPr>
        <p:spPr>
          <a:xfrm>
            <a:off x="187739" y="2047043"/>
            <a:ext cx="8790609" cy="4674432"/>
          </a:xfrm>
        </p:spPr>
        <p:txBody>
          <a:bodyPr>
            <a:normAutofit/>
          </a:bodyPr>
          <a:lstStyle/>
          <a:p>
            <a:r>
              <a:rPr lang="en-US" sz="8800" dirty="0" smtClean="0"/>
              <a:t> Confess – 10:11</a:t>
            </a:r>
          </a:p>
          <a:p>
            <a:r>
              <a:rPr lang="en-US" sz="8800" dirty="0"/>
              <a:t> </a:t>
            </a:r>
            <a:r>
              <a:rPr lang="en-US" sz="8800" dirty="0" smtClean="0"/>
              <a:t>Separate – 10:11</a:t>
            </a:r>
          </a:p>
        </p:txBody>
      </p:sp>
    </p:spTree>
    <p:extLst>
      <p:ext uri="{BB962C8B-B14F-4D97-AF65-F5344CB8AC3E}">
        <p14:creationId xmlns:p14="http://schemas.microsoft.com/office/powerpoint/2010/main" val="27290890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solidFill>
                  <a:srgbClr val="FFFF00"/>
                </a:solidFill>
              </a:rPr>
              <a:t>John to Herod:</a:t>
            </a:r>
            <a:r>
              <a:rPr lang="en-US" sz="8000" dirty="0" smtClean="0"/>
              <a:t/>
            </a:r>
            <a:br>
              <a:rPr lang="en-US" sz="8000" dirty="0" smtClean="0"/>
            </a:br>
            <a:r>
              <a:rPr lang="en-US" sz="8000" dirty="0"/>
              <a:t>'it is unlawful for you to have her'. </a:t>
            </a:r>
          </a:p>
        </p:txBody>
      </p:sp>
      <p:sp>
        <p:nvSpPr>
          <p:cNvPr id="3" name="Subtitle 2"/>
          <p:cNvSpPr>
            <a:spLocks noGrp="1"/>
          </p:cNvSpPr>
          <p:nvPr>
            <p:ph type="subTitle" idx="1"/>
          </p:nvPr>
        </p:nvSpPr>
        <p:spPr>
          <a:xfrm>
            <a:off x="0" y="5785886"/>
            <a:ext cx="9144000" cy="1072114"/>
          </a:xfrm>
        </p:spPr>
        <p:txBody>
          <a:bodyPr/>
          <a:lstStyle/>
          <a:p>
            <a:r>
              <a:rPr lang="en-US" dirty="0" smtClean="0"/>
              <a:t>Matt. 14:1-4</a:t>
            </a:r>
            <a:endParaRPr lang="en-US" dirty="0"/>
          </a:p>
        </p:txBody>
      </p:sp>
    </p:spTree>
    <p:extLst>
      <p:ext uri="{BB962C8B-B14F-4D97-AF65-F5344CB8AC3E}">
        <p14:creationId xmlns:p14="http://schemas.microsoft.com/office/powerpoint/2010/main" val="18801525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Dealing</a:t>
            </a:r>
            <a:br>
              <a:rPr lang="en-US" sz="8000" dirty="0" smtClean="0"/>
            </a:br>
            <a:r>
              <a:rPr lang="en-US" sz="8000" dirty="0" smtClean="0"/>
              <a:t>with</a:t>
            </a:r>
            <a:br>
              <a:rPr lang="en-US" sz="8000" dirty="0" smtClean="0"/>
            </a:br>
            <a:r>
              <a:rPr lang="en-US" sz="8000" dirty="0" smtClean="0"/>
              <a:t>Remarriage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
        <p:nvSpPr>
          <p:cNvPr id="4" name="TextBox 3"/>
          <p:cNvSpPr txBox="1"/>
          <p:nvPr/>
        </p:nvSpPr>
        <p:spPr>
          <a:xfrm rot="21218577">
            <a:off x="1908295" y="1633061"/>
            <a:ext cx="5861400" cy="2800767"/>
          </a:xfrm>
          <a:prstGeom prst="rect">
            <a:avLst/>
          </a:prstGeom>
          <a:solidFill>
            <a:schemeClr val="accent2">
              <a:lumMod val="75000"/>
            </a:schemeClr>
          </a:solidFill>
        </p:spPr>
        <p:txBody>
          <a:bodyPr wrap="none" rtlCol="0">
            <a:spAutoFit/>
          </a:bodyPr>
          <a:lstStyle/>
          <a:p>
            <a:pPr algn="ctr"/>
            <a:r>
              <a:rPr lang="en-US" sz="8800" dirty="0" smtClean="0"/>
              <a:t>About</a:t>
            </a:r>
          </a:p>
          <a:p>
            <a:pPr algn="ctr"/>
            <a:r>
              <a:rPr lang="en-US" sz="8800" dirty="0" smtClean="0"/>
              <a:t>Relationship</a:t>
            </a:r>
            <a:endParaRPr lang="en-US" sz="8800" dirty="0"/>
          </a:p>
        </p:txBody>
      </p:sp>
    </p:spTree>
    <p:extLst>
      <p:ext uri="{BB962C8B-B14F-4D97-AF65-F5344CB8AC3E}">
        <p14:creationId xmlns:p14="http://schemas.microsoft.com/office/powerpoint/2010/main" val="270268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3" name="Subtitle 2"/>
          <p:cNvSpPr>
            <a:spLocks noGrp="1"/>
          </p:cNvSpPr>
          <p:nvPr>
            <p:ph type="subTitle" idx="1"/>
          </p:nvPr>
        </p:nvSpPr>
        <p:spPr>
          <a:xfrm>
            <a:off x="0" y="791785"/>
            <a:ext cx="9144000" cy="6066216"/>
          </a:xfrm>
        </p:spPr>
        <p:txBody>
          <a:bodyPr>
            <a:normAutofit/>
          </a:bodyPr>
          <a:lstStyle/>
          <a:p>
            <a:r>
              <a:rPr lang="en-US" sz="8000" dirty="0" smtClean="0"/>
              <a:t>The SIN can be forgiven.</a:t>
            </a:r>
          </a:p>
          <a:p>
            <a:r>
              <a:rPr lang="en-US" sz="8000" dirty="0" smtClean="0">
                <a:solidFill>
                  <a:srgbClr val="FFFF00"/>
                </a:solidFill>
              </a:rPr>
              <a:t>The RELATIONSHIP is still wrong.</a:t>
            </a:r>
            <a:endParaRPr lang="en-US" sz="8000" dirty="0">
              <a:solidFill>
                <a:srgbClr val="FFFF00"/>
              </a:solidFill>
            </a:endParaRPr>
          </a:p>
        </p:txBody>
      </p:sp>
    </p:spTree>
    <p:extLst>
      <p:ext uri="{BB962C8B-B14F-4D97-AF65-F5344CB8AC3E}">
        <p14:creationId xmlns:p14="http://schemas.microsoft.com/office/powerpoint/2010/main" val="18801525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i="1" dirty="0" smtClean="0">
                <a:solidFill>
                  <a:srgbClr val="FFFF00"/>
                </a:solidFill>
              </a:rPr>
              <a:t>Repentance</a:t>
            </a:r>
            <a:r>
              <a:rPr lang="en-US" sz="8000" dirty="0" smtClean="0"/>
              <a:t> </a:t>
            </a:r>
            <a:r>
              <a:rPr lang="en-US" sz="8000" dirty="0"/>
              <a:t>doesn’t change the nature of the relationship</a:t>
            </a:r>
            <a:r>
              <a:rPr lang="en-U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8801525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i="1" dirty="0" smtClean="0">
                <a:solidFill>
                  <a:srgbClr val="FFFF00"/>
                </a:solidFill>
              </a:rPr>
              <a:t>Baptism</a:t>
            </a:r>
            <a:r>
              <a:rPr lang="en-US" sz="8000" dirty="0" smtClean="0"/>
              <a:t/>
            </a:r>
            <a:br>
              <a:rPr lang="en-US" sz="8000" dirty="0" smtClean="0"/>
            </a:br>
            <a:r>
              <a:rPr lang="en-US" sz="8000" dirty="0" smtClean="0"/>
              <a:t>doesn’t </a:t>
            </a:r>
            <a:r>
              <a:rPr lang="en-US" sz="8000" dirty="0"/>
              <a:t>change the nature of the relationship</a:t>
            </a:r>
            <a:r>
              <a:rPr lang="en-US" sz="8000" dirty="0" smtClean="0"/>
              <a:t>.</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044872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88015254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88015254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88015254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247415" y="0"/>
            <a:ext cx="8379078" cy="6713664"/>
          </a:xfrm>
        </p:spPr>
        <p:txBody>
          <a:bodyPr/>
          <a:lstStyle/>
          <a:p>
            <a:r>
              <a:rPr lang="en-US" sz="6600" dirty="0" smtClean="0"/>
              <a:t>The WORDS 'marriage' and 'marry' imply the relationship, </a:t>
            </a:r>
            <a:br>
              <a:rPr lang="en-US" sz="6600" dirty="0" smtClean="0"/>
            </a:br>
            <a:r>
              <a:rPr lang="en-US" sz="6600" dirty="0" smtClean="0">
                <a:solidFill>
                  <a:srgbClr val="FFFF00"/>
                </a:solidFill>
              </a:rPr>
              <a:t>NOT the </a:t>
            </a:r>
            <a:r>
              <a:rPr lang="en-US" sz="6600" i="1" u="sng" dirty="0" smtClean="0">
                <a:solidFill>
                  <a:srgbClr val="FFFF00"/>
                </a:solidFill>
              </a:rPr>
              <a:t>validity</a:t>
            </a:r>
            <a:r>
              <a:rPr lang="en-US" sz="6600" dirty="0" smtClean="0">
                <a:solidFill>
                  <a:srgbClr val="FFFF00"/>
                </a:solidFill>
              </a:rPr>
              <a:t> of the relationship.</a:t>
            </a:r>
            <a:endParaRPr lang="en-US" sz="6600" dirty="0">
              <a:solidFill>
                <a:srgbClr val="FFFF00"/>
              </a:solidFill>
            </a:endParaRPr>
          </a:p>
        </p:txBody>
      </p:sp>
    </p:spTree>
    <p:extLst>
      <p:ext uri="{BB962C8B-B14F-4D97-AF65-F5344CB8AC3E}">
        <p14:creationId xmlns:p14="http://schemas.microsoft.com/office/powerpoint/2010/main" val="2702682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Herod </a:t>
            </a:r>
            <a:r>
              <a:rPr lang="en-US" sz="8000" i="1" u="sng" dirty="0"/>
              <a:t>MARRIED</a:t>
            </a:r>
            <a:r>
              <a:rPr lang="en-US" sz="8000" dirty="0"/>
              <a:t> his brother's wife</a:t>
            </a:r>
          </a:p>
        </p:txBody>
      </p:sp>
      <p:sp>
        <p:nvSpPr>
          <p:cNvPr id="3" name="Subtitle 2"/>
          <p:cNvSpPr>
            <a:spLocks noGrp="1"/>
          </p:cNvSpPr>
          <p:nvPr>
            <p:ph type="subTitle" idx="1"/>
          </p:nvPr>
        </p:nvSpPr>
        <p:spPr>
          <a:xfrm>
            <a:off x="0" y="5785886"/>
            <a:ext cx="9144000" cy="1072114"/>
          </a:xfrm>
        </p:spPr>
        <p:txBody>
          <a:bodyPr/>
          <a:lstStyle/>
          <a:p>
            <a:r>
              <a:rPr lang="en-US" dirty="0" smtClean="0"/>
              <a:t>Matt. 14:1-4</a:t>
            </a:r>
            <a:endParaRPr lang="en-US" dirty="0"/>
          </a:p>
        </p:txBody>
      </p:sp>
    </p:spTree>
    <p:extLst>
      <p:ext uri="{BB962C8B-B14F-4D97-AF65-F5344CB8AC3E}">
        <p14:creationId xmlns:p14="http://schemas.microsoft.com/office/powerpoint/2010/main" val="2702682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62874" y="0"/>
            <a:ext cx="8461550" cy="5785886"/>
          </a:xfrm>
        </p:spPr>
        <p:txBody>
          <a:bodyPr/>
          <a:lstStyle/>
          <a:p>
            <a:r>
              <a:rPr lang="en-US" sz="8000" dirty="0"/>
              <a:t>Jesus:  </a:t>
            </a:r>
            <a:r>
              <a:rPr lang="en-US" sz="8000" dirty="0" smtClean="0"/>
              <a:t/>
            </a:r>
            <a:br>
              <a:rPr lang="en-US" sz="8000" dirty="0" smtClean="0"/>
            </a:br>
            <a:r>
              <a:rPr lang="en-US" sz="8000" dirty="0" smtClean="0"/>
              <a:t>“</a:t>
            </a:r>
            <a:r>
              <a:rPr lang="en-US" sz="8000" i="1" u="sng" dirty="0" smtClean="0"/>
              <a:t>marries</a:t>
            </a:r>
            <a:r>
              <a:rPr lang="en-US" sz="8000" dirty="0" smtClean="0"/>
              <a:t> </a:t>
            </a:r>
            <a:r>
              <a:rPr lang="en-US" sz="8000" dirty="0"/>
              <a:t>another, commits </a:t>
            </a:r>
            <a:r>
              <a:rPr lang="en-US" sz="8000" dirty="0" smtClean="0"/>
              <a:t>adultery” </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Matt. 5:32;  19:9</a:t>
            </a:r>
            <a:endParaRPr lang="en-US" dirty="0"/>
          </a:p>
        </p:txBody>
      </p:sp>
    </p:spTree>
    <p:extLst>
      <p:ext uri="{BB962C8B-B14F-4D97-AF65-F5344CB8AC3E}">
        <p14:creationId xmlns:p14="http://schemas.microsoft.com/office/powerpoint/2010/main" val="19182195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62874" y="0"/>
            <a:ext cx="8461550" cy="5785886"/>
          </a:xfrm>
        </p:spPr>
        <p:txBody>
          <a:bodyPr/>
          <a:lstStyle/>
          <a:p>
            <a:r>
              <a:rPr lang="en-US" sz="8000" dirty="0" smtClean="0"/>
              <a:t>Today:</a:t>
            </a:r>
            <a:br>
              <a:rPr lang="en-US" sz="8000" dirty="0" smtClean="0"/>
            </a:br>
            <a:r>
              <a:rPr lang="en-US" sz="8000" dirty="0" smtClean="0"/>
              <a:t>‘</a:t>
            </a:r>
            <a:r>
              <a:rPr lang="en-US" sz="8000" i="1" u="sng" dirty="0" smtClean="0"/>
              <a:t>marriage</a:t>
            </a:r>
            <a:r>
              <a:rPr lang="en-US" sz="8000" dirty="0" smtClean="0"/>
              <a:t>’ of</a:t>
            </a:r>
            <a:br>
              <a:rPr lang="en-US" sz="8000" dirty="0" smtClean="0"/>
            </a:br>
            <a:r>
              <a:rPr lang="en-US" sz="8000" dirty="0" smtClean="0"/>
              <a:t>same-sex couple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8192271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362874" y="0"/>
            <a:ext cx="8461550" cy="5785886"/>
          </a:xfrm>
        </p:spPr>
        <p:txBody>
          <a:bodyPr/>
          <a:lstStyle/>
          <a:p>
            <a:r>
              <a:rPr lang="en-US" sz="8000" dirty="0" smtClean="0"/>
              <a:t>Tomorrow:</a:t>
            </a:r>
            <a:br>
              <a:rPr lang="en-US" sz="8000" dirty="0" smtClean="0"/>
            </a:br>
            <a:r>
              <a:rPr lang="en-US" sz="8000" dirty="0" smtClean="0"/>
              <a:t>Polygamy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004145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11500" dirty="0" smtClean="0">
                <a:solidFill>
                  <a:srgbClr val="FFFF00"/>
                </a:solidFill>
              </a:rPr>
              <a:t>?</a:t>
            </a:r>
            <a:br>
              <a:rPr lang="en-US" sz="11500" dirty="0" smtClean="0">
                <a:solidFill>
                  <a:srgbClr val="FFFF00"/>
                </a:solidFill>
              </a:rPr>
            </a:br>
            <a:r>
              <a:rPr lang="en-US" sz="8000" dirty="0" smtClean="0"/>
              <a:t>How to DEAL</a:t>
            </a:r>
            <a:br>
              <a:rPr lang="en-US" sz="8000" dirty="0" smtClean="0"/>
            </a:br>
            <a:r>
              <a:rPr lang="en-US" sz="8000" dirty="0" smtClean="0"/>
              <a:t>with such</a:t>
            </a:r>
            <a:br>
              <a:rPr lang="en-US" sz="8000" dirty="0" smtClean="0"/>
            </a:br>
            <a:r>
              <a:rPr lang="en-US" sz="8000" dirty="0" smtClean="0"/>
              <a:t>relationship?</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702682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Old Testament LAWS</a:t>
            </a:r>
            <a:endParaRPr lang="en-US" dirty="0"/>
          </a:p>
        </p:txBody>
      </p:sp>
      <p:sp>
        <p:nvSpPr>
          <p:cNvPr id="3" name="Subtitle 2"/>
          <p:cNvSpPr>
            <a:spLocks noGrp="1"/>
          </p:cNvSpPr>
          <p:nvPr>
            <p:ph idx="1"/>
          </p:nvPr>
        </p:nvSpPr>
        <p:spPr>
          <a:xfrm>
            <a:off x="187739" y="2047043"/>
            <a:ext cx="8790609" cy="4674432"/>
          </a:xfrm>
        </p:spPr>
        <p:txBody>
          <a:bodyPr/>
          <a:lstStyle/>
          <a:p>
            <a:r>
              <a:rPr lang="en-US" dirty="0" smtClean="0"/>
              <a:t>Priests NOT marry a divorcee</a:t>
            </a:r>
          </a:p>
          <a:p>
            <a:r>
              <a:rPr lang="en-US" dirty="0"/>
              <a:t> </a:t>
            </a:r>
            <a:r>
              <a:rPr lang="en-US" dirty="0" smtClean="0"/>
              <a:t>Husband NOT remarry 1</a:t>
            </a:r>
            <a:r>
              <a:rPr lang="en-US" baseline="30000" dirty="0" smtClean="0"/>
              <a:t>st</a:t>
            </a:r>
            <a:r>
              <a:rPr lang="en-US" dirty="0" smtClean="0"/>
              <a:t> wife</a:t>
            </a:r>
          </a:p>
          <a:p>
            <a:r>
              <a:rPr lang="en-US" dirty="0"/>
              <a:t> </a:t>
            </a:r>
            <a:r>
              <a:rPr lang="en-US" dirty="0" smtClean="0"/>
              <a:t>SOME NOT allowed to divorce</a:t>
            </a:r>
          </a:p>
          <a:p>
            <a:r>
              <a:rPr lang="en-US" dirty="0"/>
              <a:t> </a:t>
            </a:r>
            <a:r>
              <a:rPr lang="en-US" dirty="0" smtClean="0"/>
              <a:t>NOT marry ‘the nations’</a:t>
            </a:r>
            <a:endParaRPr lang="en-US" dirty="0"/>
          </a:p>
        </p:txBody>
      </p:sp>
      <p:sp>
        <p:nvSpPr>
          <p:cNvPr id="5" name="TextBox 4"/>
          <p:cNvSpPr txBox="1"/>
          <p:nvPr/>
        </p:nvSpPr>
        <p:spPr>
          <a:xfrm rot="20952364">
            <a:off x="887829" y="1880486"/>
            <a:ext cx="7428235" cy="2554545"/>
          </a:xfrm>
          <a:prstGeom prst="rect">
            <a:avLst/>
          </a:prstGeom>
          <a:solidFill>
            <a:schemeClr val="accent6">
              <a:lumMod val="50000"/>
            </a:schemeClr>
          </a:solidFill>
        </p:spPr>
        <p:txBody>
          <a:bodyPr wrap="none" rtlCol="0">
            <a:spAutoFit/>
          </a:bodyPr>
          <a:lstStyle/>
          <a:p>
            <a:pPr algn="ctr"/>
            <a:r>
              <a:rPr lang="en-US" sz="8000" dirty="0" smtClean="0"/>
              <a:t>BUT they COULD.</a:t>
            </a:r>
          </a:p>
          <a:p>
            <a:pPr algn="ctr"/>
            <a:r>
              <a:rPr lang="en-US" sz="8000" i="1" u="sng" dirty="0" smtClean="0"/>
              <a:t>WHAT THEN?</a:t>
            </a:r>
            <a:endParaRPr lang="en-US" sz="8000" i="1" u="sng" dirty="0"/>
          </a:p>
        </p:txBody>
      </p:sp>
    </p:spTree>
    <p:extLst>
      <p:ext uri="{BB962C8B-B14F-4D97-AF65-F5344CB8AC3E}">
        <p14:creationId xmlns:p14="http://schemas.microsoft.com/office/powerpoint/2010/main" val="270268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3609</TotalTime>
  <Words>1038</Words>
  <Application>Microsoft Macintosh PowerPoint</Application>
  <PresentationFormat>On-screen Show (4:3)</PresentationFormat>
  <Paragraphs>272</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 Black </vt:lpstr>
      <vt:lpstr>PowerPoint Presentation</vt:lpstr>
      <vt:lpstr>Dealing with Remarriage</vt:lpstr>
      <vt:lpstr>The WORDS 'marriage' and 'marry' imply the relationship,  NOT the validity of the relationship.</vt:lpstr>
      <vt:lpstr>Herod MARRIED his brother's wife</vt:lpstr>
      <vt:lpstr>Jesus:   “marries another, commits adultery” </vt:lpstr>
      <vt:lpstr>Today: ‘marriage’ of same-sex couple</vt:lpstr>
      <vt:lpstr>Tomorrow: Polygamy ?</vt:lpstr>
      <vt:lpstr>? How to DEAL with such relationship?</vt:lpstr>
      <vt:lpstr>Old Testament LAWS</vt:lpstr>
      <vt:lpstr>SAME problem with TODAY – people NOT to – but they DO!</vt:lpstr>
      <vt:lpstr>The world: ignore it.</vt:lpstr>
      <vt:lpstr>Only an ideal?</vt:lpstr>
      <vt:lpstr>The LAW: Do not marry </vt:lpstr>
      <vt:lpstr>Some DID marry some of these peoples!</vt:lpstr>
      <vt:lpstr>Describe Situation</vt:lpstr>
      <vt:lpstr>Describe Situation</vt:lpstr>
      <vt:lpstr>What TO DO?</vt:lpstr>
      <vt:lpstr>What TO DO?</vt:lpstr>
      <vt:lpstr>John to Herod: 'it is unlawful for you to have her'. </vt:lpstr>
      <vt:lpstr>PowerPoint Presentation</vt:lpstr>
      <vt:lpstr>Repentance doesn’t change the nature of the relationship.</vt:lpstr>
      <vt:lpstr>Baptism doesn’t change the nature of the relationship.</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42</cp:revision>
  <dcterms:created xsi:type="dcterms:W3CDTF">2014-01-26T20:19:07Z</dcterms:created>
  <dcterms:modified xsi:type="dcterms:W3CDTF">2015-09-07T01:11:44Z</dcterms:modified>
</cp:coreProperties>
</file>