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8" r:id="rId2"/>
    <p:sldId id="299" r:id="rId3"/>
    <p:sldId id="300" r:id="rId4"/>
    <p:sldId id="301" r:id="rId5"/>
    <p:sldId id="302" r:id="rId6"/>
    <p:sldId id="303" r:id="rId7"/>
    <p:sldId id="304" r:id="rId8"/>
    <p:sldId id="305" r:id="rId9"/>
    <p:sldId id="306" r:id="rId10"/>
    <p:sldId id="307" r:id="rId11"/>
    <p:sldId id="308" r:id="rId12"/>
    <p:sldId id="320" r:id="rId13"/>
    <p:sldId id="321" r:id="rId14"/>
    <p:sldId id="322" r:id="rId15"/>
    <p:sldId id="323" r:id="rId16"/>
    <p:sldId id="309" r:id="rId17"/>
    <p:sldId id="315" r:id="rId18"/>
    <p:sldId id="316" r:id="rId19"/>
    <p:sldId id="317" r:id="rId20"/>
    <p:sldId id="318" r:id="rId21"/>
    <p:sldId id="319" r:id="rId22"/>
    <p:sldId id="324" r:id="rId23"/>
    <p:sldId id="325" r:id="rId24"/>
    <p:sldId id="310" r:id="rId25"/>
    <p:sldId id="311" r:id="rId26"/>
    <p:sldId id="312" r:id="rId27"/>
    <p:sldId id="313" r:id="rId28"/>
    <p:sldId id="314"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5" autoAdjust="0"/>
    <p:restoredTop sz="69428" autoAdjust="0"/>
  </p:normalViewPr>
  <p:slideViewPr>
    <p:cSldViewPr snapToGrid="0" snapToObjects="1">
      <p:cViewPr varScale="1">
        <p:scale>
          <a:sx n="104" d="100"/>
          <a:sy n="104" d="100"/>
        </p:scale>
        <p:origin x="-2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Unhealthy is FALSE teaching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 kind of teaching is false teaching; it is teaching that which is not true. Unhealthy teaching causes people to believe a lie and build their life upon it. Thus we have the constant warnings concerning false teachers and false teaching. We are to be discerning students of what we hear. Prove all things and hold to that which is good (1 Thess. 5:21).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sym typeface="Wingdings"/>
              </a:rPr>
              <a:t> ALSO unhealthy – unbalanced ‘diet’ of teaching</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Even healthy foods, if not balanced, become unhealthy.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sym typeface="Wingdings"/>
              </a:rPr>
              <a:t> “Limeys’..  </a:t>
            </a:r>
            <a:r>
              <a:rPr lang="en-US" sz="1200" kern="1200" dirty="0" err="1" smtClean="0">
                <a:solidFill>
                  <a:schemeClr val="tx1"/>
                </a:solidFill>
                <a:latin typeface="+mn-lt"/>
                <a:ea typeface="+mn-ea"/>
                <a:cs typeface="+mn-cs"/>
                <a:sym typeface="Wingdings"/>
              </a:rPr>
              <a:t>Scurvey</a:t>
            </a:r>
            <a:r>
              <a:rPr lang="en-US" sz="1200" kern="1200" dirty="0" smtClean="0">
                <a:solidFill>
                  <a:schemeClr val="tx1"/>
                </a:solidFill>
                <a:latin typeface="+mn-lt"/>
                <a:ea typeface="+mn-ea"/>
                <a:cs typeface="+mn-cs"/>
                <a:sym typeface="Wingdings"/>
              </a:rPr>
              <a:t> because no fresh </a:t>
            </a:r>
            <a:r>
              <a:rPr lang="en-US" sz="1200" kern="1200" dirty="0" err="1" smtClean="0">
                <a:solidFill>
                  <a:schemeClr val="tx1"/>
                </a:solidFill>
                <a:latin typeface="+mn-lt"/>
                <a:ea typeface="+mn-ea"/>
                <a:cs typeface="+mn-cs"/>
                <a:sym typeface="Wingdings"/>
              </a:rPr>
              <a:t>vit</a:t>
            </a:r>
            <a:r>
              <a:rPr lang="en-US" sz="1200" kern="1200" dirty="0" smtClean="0">
                <a:solidFill>
                  <a:schemeClr val="tx1"/>
                </a:solidFill>
                <a:latin typeface="+mn-lt"/>
                <a:ea typeface="+mn-ea"/>
                <a:cs typeface="+mn-cs"/>
                <a:sym typeface="Wingdings"/>
              </a:rPr>
              <a:t>. C….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it is with our teaching. We have witnessed throughout history where certain subjects became the main diet of teaching to the neglect of other needful subjects.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led to a spiritually unhealthy situation.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deficiencies left people with an impaired spiritual immune system.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what was taught was true, it wasn't complete and hence was unhealthy.</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is thought to have originated in the 1850s as "lime-juicer",[3] and was later shortened to "limey".[4] </a:t>
            </a:r>
          </a:p>
          <a:p>
            <a:r>
              <a:rPr lang="en-US" dirty="0" smtClean="0"/>
              <a:t>It was originally used as a derogatory word for sailors in the Royal Navy, because of the Royal Navy's practice since the beginning of the 19th century of adding lemon juice or lime juice to the sailors' daily ration of watered-down rum (known as grog), in order to make stored, stagnant, water more palatable.</a:t>
            </a:r>
          </a:p>
          <a:p>
            <a:r>
              <a:rPr lang="en-US" dirty="0" smtClean="0"/>
              <a:t> Doctors thought that lime juice would work better because it has more acid than lemon juice, so they substituted lime juice for lemon juice on the British Royal Navy ships. </a:t>
            </a:r>
          </a:p>
          <a:p>
            <a:r>
              <a:rPr lang="en-US" b="1" i="1" dirty="0" smtClean="0"/>
              <a:t>This ration of grog helped make these sailors some of the healthiest at the time due to the ascorbic acid's ability to prevent scurvy.[2]</a:t>
            </a:r>
          </a:p>
          <a:p>
            <a:endParaRPr lang="en-US" b="1" i="1" dirty="0" smtClean="0"/>
          </a:p>
          <a:p>
            <a:r>
              <a:rPr lang="en-US" b="1" i="1" dirty="0" smtClean="0"/>
              <a:t>Balance includes all the various nutrients a body needs…  </a:t>
            </a:r>
          </a:p>
          <a:p>
            <a:r>
              <a:rPr lang="en-US" b="1" i="1" dirty="0" smtClean="0"/>
              <a:t>Great damage done</a:t>
            </a:r>
            <a:r>
              <a:rPr lang="en-US" b="1" i="1" baseline="0" dirty="0" smtClean="0"/>
              <a:t> without such little things as potassium …  </a:t>
            </a:r>
          </a:p>
          <a:p>
            <a:endParaRPr lang="en-US" b="1" i="1" baseline="0" dirty="0" smtClean="0"/>
          </a:p>
          <a:p>
            <a:r>
              <a:rPr lang="en-US" b="1" i="1" baseline="0" dirty="0" smtClean="0"/>
              <a:t>SO WITH  OUR TEACHING</a:t>
            </a:r>
          </a:p>
          <a:p>
            <a:r>
              <a:rPr lang="en-US" sz="1200" kern="1200" dirty="0" smtClean="0">
                <a:solidFill>
                  <a:schemeClr val="tx1"/>
                </a:solidFill>
                <a:latin typeface="+mn-lt"/>
                <a:ea typeface="+mn-ea"/>
                <a:cs typeface="+mn-cs"/>
              </a:rPr>
              <a:t>So it is with our teaching. We have witnessed throughout history where certain subjects became the main diet of teaching to the neglect of other needful subjects. </a:t>
            </a:r>
          </a:p>
          <a:p>
            <a:r>
              <a:rPr lang="en-US" sz="1200" kern="1200" dirty="0" smtClean="0">
                <a:solidFill>
                  <a:schemeClr val="tx1"/>
                </a:solidFill>
                <a:latin typeface="+mn-lt"/>
                <a:ea typeface="+mn-ea"/>
                <a:cs typeface="+mn-cs"/>
              </a:rPr>
              <a:t>This led to a spiritually unhealthy situation. </a:t>
            </a:r>
          </a:p>
          <a:p>
            <a:r>
              <a:rPr lang="en-US" sz="1200" kern="1200" dirty="0" smtClean="0">
                <a:solidFill>
                  <a:schemeClr val="tx1"/>
                </a:solidFill>
                <a:latin typeface="+mn-lt"/>
                <a:ea typeface="+mn-ea"/>
                <a:cs typeface="+mn-cs"/>
              </a:rPr>
              <a:t>The deficiencies left people with an impaired spiritual immune system. </a:t>
            </a:r>
          </a:p>
          <a:p>
            <a:r>
              <a:rPr lang="en-US" sz="1200" kern="1200" dirty="0" smtClean="0">
                <a:solidFill>
                  <a:schemeClr val="tx1"/>
                </a:solidFill>
                <a:latin typeface="+mn-lt"/>
                <a:ea typeface="+mn-ea"/>
                <a:cs typeface="+mn-cs"/>
              </a:rPr>
              <a:t>While what was taught was true, it wasn't complete and hence was unhealthy.</a:t>
            </a:r>
            <a:endParaRPr lang="en-US" dirty="0" smtClean="0"/>
          </a:p>
          <a:p>
            <a:endParaRPr lang="en-US" b="1" i="1" baseline="0" dirty="0" smtClean="0"/>
          </a:p>
          <a:p>
            <a:r>
              <a:rPr lang="en-US" b="1" i="1" baseline="0" dirty="0" smtClean="0">
                <a:sym typeface="Wingdings"/>
              </a:rPr>
              <a:t> Acts 20:   Paul and the elders</a:t>
            </a:r>
            <a:endParaRPr lang="en-US" b="1" i="1"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Acts 20:20</a:t>
            </a:r>
          </a:p>
          <a:p>
            <a:r>
              <a:rPr lang="en-US" sz="1200" dirty="0" smtClean="0"/>
              <a:t>I did not shrink from declaring to you anything that was profitable, </a:t>
            </a:r>
          </a:p>
          <a:p>
            <a:endParaRPr lang="en-US" sz="1200" dirty="0" smtClean="0"/>
          </a:p>
          <a:p>
            <a:r>
              <a:rPr lang="en-US" dirty="0" smtClean="0">
                <a:sym typeface="Wingdings"/>
              </a:rPr>
              <a:t> vs. 27</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86145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Acts 20:27</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 did not shrink from declaring to you the whole counsel of God.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95780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Acts 20:32</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now I commend you to God and to the word of his grace, which is able to build you up and to give you the inheritance among all those who are sanctified. </a:t>
            </a:r>
          </a:p>
          <a:p>
            <a:endParaRPr lang="en-US" dirty="0" smtClean="0"/>
          </a:p>
          <a:p>
            <a:endParaRPr lang="en-US" dirty="0" smtClean="0"/>
          </a:p>
          <a:p>
            <a:r>
              <a:rPr lang="en-US" dirty="0" smtClean="0">
                <a:sym typeface="Wingdings"/>
              </a:rPr>
              <a:t> Healthy may be hard to swallow…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73106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Some healthy teaching is hard to swallow but necessary for our health. </a:t>
            </a:r>
          </a:p>
          <a:p>
            <a:r>
              <a:rPr lang="en-US" sz="1200" kern="1200" dirty="0" smtClean="0">
                <a:solidFill>
                  <a:schemeClr val="tx1"/>
                </a:solidFill>
                <a:latin typeface="+mn-lt"/>
                <a:ea typeface="+mn-ea"/>
                <a:cs typeface="+mn-cs"/>
              </a:rPr>
              <a:t>People refuse that which is healthy and receive that which destroys them.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sym typeface="Wingdings"/>
              </a:rPr>
              <a:t>   </a:t>
            </a:r>
            <a:r>
              <a:rPr lang="en-US" sz="1200" kern="1200" dirty="0" smtClean="0">
                <a:solidFill>
                  <a:schemeClr val="tx1"/>
                </a:solidFill>
                <a:latin typeface="+mn-lt"/>
                <a:ea typeface="+mn-ea"/>
                <a:cs typeface="+mn-cs"/>
              </a:rPr>
              <a:t>Proverbs and hating reproof</a:t>
            </a:r>
            <a:r>
              <a:rPr lang="en-US" sz="1200" kern="1200" baseline="0" dirty="0" smtClean="0">
                <a:solidFill>
                  <a:schemeClr val="tx1"/>
                </a:solidFill>
                <a:latin typeface="+mn-lt"/>
                <a:ea typeface="+mn-ea"/>
                <a:cs typeface="+mn-cs"/>
                <a:sym typeface="Wingdings"/>
              </a:rPr>
              <a:t>    12:1</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Whoever loves discipline loves knowledge, but he who hates reproof is stupid.</a:t>
            </a:r>
            <a:br>
              <a:rPr lang="en-US" sz="1200" dirty="0" smtClean="0"/>
            </a:br>
            <a:r>
              <a:rPr lang="en-US" sz="1200" dirty="0" smtClean="0"/>
              <a:t>P</a:t>
            </a:r>
            <a:r>
              <a:rPr lang="en-US" sz="1000" b="1" dirty="0" smtClean="0"/>
              <a:t>roverbs 12:1 </a:t>
            </a:r>
          </a:p>
          <a:p>
            <a:endParaRPr lang="en-US" sz="1000" b="1" dirty="0" smtClean="0"/>
          </a:p>
          <a:p>
            <a:r>
              <a:rPr lang="en-US" sz="1000" b="1" dirty="0" smtClean="0">
                <a:sym typeface="Wingdings"/>
              </a:rPr>
              <a:t> 15:5</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fool despises his father’s instruction, but whoever heeds reproof is prudent.</a:t>
            </a:r>
            <a:br>
              <a:rPr lang="en-US" sz="1200" dirty="0" smtClean="0"/>
            </a:br>
            <a:r>
              <a:rPr lang="en-US" sz="1100" dirty="0" smtClean="0"/>
              <a:t>P</a:t>
            </a:r>
            <a:r>
              <a:rPr lang="en-US" sz="900" b="1" dirty="0" smtClean="0"/>
              <a:t>roverbs 15:5</a:t>
            </a:r>
          </a:p>
          <a:p>
            <a:endParaRPr lang="en-US" sz="900" b="1" dirty="0" smtClean="0"/>
          </a:p>
          <a:p>
            <a:r>
              <a:rPr lang="en-US" sz="900" b="1" dirty="0" smtClean="0">
                <a:sym typeface="Wingdings"/>
              </a:rPr>
              <a:t> 15:10</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is severe discipline for him who forsakes the way; whoever hates reproof will die.</a:t>
            </a:r>
            <a:br>
              <a:rPr lang="en-US" sz="1200" dirty="0" smtClean="0"/>
            </a:br>
            <a:r>
              <a:rPr lang="en-US" sz="1100" dirty="0" smtClean="0"/>
              <a:t>P</a:t>
            </a:r>
            <a:r>
              <a:rPr lang="en-US" sz="900" b="1" dirty="0" smtClean="0"/>
              <a:t>roverbs 15:10</a:t>
            </a:r>
          </a:p>
          <a:p>
            <a:endParaRPr lang="en-US" sz="900" b="1" dirty="0" smtClean="0"/>
          </a:p>
          <a:p>
            <a:r>
              <a:rPr lang="en-US" sz="900" b="1" dirty="0" smtClean="0">
                <a:sym typeface="Wingdings"/>
              </a:rPr>
              <a:t> 15:31</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01 Sound Words - 2 Timothy</a:t>
            </a:r>
          </a:p>
          <a:p>
            <a:r>
              <a:rPr lang="en-US" sz="1200" kern="1200" dirty="0" smtClean="0">
                <a:solidFill>
                  <a:schemeClr val="tx1"/>
                </a:solidFill>
                <a:latin typeface="+mn-lt"/>
                <a:ea typeface="+mn-ea"/>
                <a:cs typeface="+mn-cs"/>
              </a:rPr>
              <a:t>The mute button - one of life's greatest treasures. I kind of wish that I had one that worked in real life,</a:t>
            </a:r>
          </a:p>
          <a:p>
            <a:r>
              <a:rPr lang="en-US" sz="1200" kern="1200" dirty="0" smtClean="0">
                <a:solidFill>
                  <a:schemeClr val="tx1"/>
                </a:solidFill>
                <a:latin typeface="+mn-lt"/>
                <a:ea typeface="+mn-ea"/>
                <a:cs typeface="+mn-cs"/>
              </a:rPr>
              <a:t> except I am afraid that people would often use it on me. </a:t>
            </a:r>
          </a:p>
          <a:p>
            <a:r>
              <a:rPr lang="en-US" sz="1200" kern="1200" dirty="0" smtClean="0">
                <a:solidFill>
                  <a:schemeClr val="tx1"/>
                </a:solidFill>
                <a:latin typeface="+mn-lt"/>
                <a:ea typeface="+mn-ea"/>
                <a:cs typeface="+mn-cs"/>
              </a:rPr>
              <a:t>Some words are 'all sound' and no substance. </a:t>
            </a:r>
          </a:p>
          <a:p>
            <a:r>
              <a:rPr lang="en-US" sz="1200" kern="1200" dirty="0" smtClean="0">
                <a:solidFill>
                  <a:schemeClr val="tx1"/>
                </a:solidFill>
                <a:latin typeface="+mn-lt"/>
                <a:ea typeface="+mn-ea"/>
                <a:cs typeface="+mn-cs"/>
              </a:rPr>
              <a:t>Yet, as Paul keeps using it, it has a different meaning: healthy.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ear that listens to life-giving reproof will dwell among the wise. </a:t>
            </a:r>
            <a:br>
              <a:rPr lang="en-US" sz="1200" dirty="0" smtClean="0"/>
            </a:br>
            <a:r>
              <a:rPr lang="en-US" sz="1100" dirty="0" smtClean="0"/>
              <a:t>P</a:t>
            </a:r>
            <a:r>
              <a:rPr lang="en-US" sz="900" b="1" dirty="0" smtClean="0"/>
              <a:t>roverbs 15:31 </a:t>
            </a:r>
          </a:p>
          <a:p>
            <a:endParaRPr lang="en-US" sz="900" b="1" dirty="0" smtClean="0"/>
          </a:p>
          <a:p>
            <a:r>
              <a:rPr lang="en-US" sz="900" b="1" dirty="0" smtClean="0">
                <a:sym typeface="Wingdings"/>
              </a:rPr>
              <a:t>  15:32</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Whoever ignores instruction despises himself, but he who listens to reproof gains intelligence. </a:t>
            </a:r>
            <a:br>
              <a:rPr lang="en-US" sz="1200" b="0" dirty="0" smtClean="0"/>
            </a:br>
            <a:r>
              <a:rPr lang="en-US" sz="1100" b="0" dirty="0" smtClean="0"/>
              <a:t>P</a:t>
            </a:r>
            <a:r>
              <a:rPr lang="en-US" sz="900" b="0" dirty="0" smtClean="0"/>
              <a:t>roverbs 15:32 </a:t>
            </a:r>
          </a:p>
          <a:p>
            <a:endParaRPr lang="en-US" sz="900" b="0" dirty="0" smtClean="0"/>
          </a:p>
          <a:p>
            <a:r>
              <a:rPr lang="en-US" sz="900" b="0" dirty="0" smtClean="0">
                <a:sym typeface="Wingdings"/>
              </a:rPr>
              <a:t> Hebrews 12:5-6  DO not despise!</a:t>
            </a:r>
            <a:endParaRPr lang="en-US" b="0" dirty="0"/>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My son, do not regard lightly the discipline of the Lord, </a:t>
            </a:r>
          </a:p>
          <a:p>
            <a:pPr rtl="0"/>
            <a:r>
              <a:rPr lang="en-US" sz="1200" dirty="0" smtClean="0"/>
              <a:t>nor be weary when reproved by him. </a:t>
            </a:r>
          </a:p>
          <a:p>
            <a:pPr rtl="0"/>
            <a:endParaRPr lang="en-US" sz="1200" dirty="0" smtClean="0"/>
          </a:p>
          <a:p>
            <a:pPr rtl="0"/>
            <a:endParaRPr lang="en-US" sz="1200" dirty="0" smtClean="0"/>
          </a:p>
          <a:p>
            <a:pPr rtl="0"/>
            <a:r>
              <a:rPr lang="en-US" sz="1200" dirty="0" smtClean="0">
                <a:sym typeface="Wingdings"/>
              </a:rPr>
              <a:t> vs. </a:t>
            </a:r>
            <a:r>
              <a:rPr lang="en-US" sz="1200" dirty="0" smtClean="0"/>
              <a:t>	</a:t>
            </a:r>
            <a:r>
              <a:rPr lang="en-US" sz="1200" b="1" dirty="0" smtClean="0"/>
              <a:t>6 </a:t>
            </a:r>
            <a:r>
              <a:rPr lang="en-US" sz="1200" b="1" baseline="0" dirty="0" smtClean="0"/>
              <a:t>  </a:t>
            </a:r>
            <a:r>
              <a:rPr lang="en-US" sz="1200" b="1" dirty="0" smtClean="0"/>
              <a:t>For the Lord disciplines the one he loves, </a:t>
            </a:r>
          </a:p>
          <a:p>
            <a:pPr rtl="0"/>
            <a:r>
              <a:rPr lang="en-US" sz="1200" dirty="0" smtClean="0"/>
              <a:t>and chastises every son whom he receives.” </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22</a:t>
            </a:fld>
            <a:endParaRPr lang="en-US"/>
          </a:p>
        </p:txBody>
      </p:sp>
    </p:spTree>
    <p:extLst>
      <p:ext uri="{BB962C8B-B14F-4D97-AF65-F5344CB8AC3E}">
        <p14:creationId xmlns:p14="http://schemas.microsoft.com/office/powerpoint/2010/main" val="1721047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My son, do not regard lightly the discipline of the Lord, </a:t>
            </a:r>
          </a:p>
          <a:p>
            <a:pPr rtl="0"/>
            <a:r>
              <a:rPr lang="en-US" sz="1200" dirty="0" smtClean="0"/>
              <a:t>nor be weary when reproved by him. </a:t>
            </a:r>
          </a:p>
          <a:p>
            <a:pPr rtl="0"/>
            <a:r>
              <a:rPr lang="en-US" sz="1200" b="0" dirty="0" smtClean="0"/>
              <a:t>	6 	For the Lord disciplines the one he loves, </a:t>
            </a:r>
          </a:p>
          <a:p>
            <a:pPr rtl="0"/>
            <a:r>
              <a:rPr lang="en-US" sz="1200" dirty="0" smtClean="0"/>
              <a:t>and chastises every son whom he receives.” </a:t>
            </a:r>
          </a:p>
          <a:p>
            <a:pPr rtl="0"/>
            <a:endParaRPr lang="en-US" sz="1200" dirty="0" smtClean="0"/>
          </a:p>
          <a:p>
            <a:pPr rtl="0"/>
            <a:r>
              <a:rPr lang="en-US" sz="1200" dirty="0" smtClean="0"/>
              <a:t>Medicine, surgery – needful…  </a:t>
            </a:r>
          </a:p>
          <a:p>
            <a:endParaRPr lang="en-US" dirty="0" smtClean="0"/>
          </a:p>
          <a:p>
            <a:r>
              <a:rPr lang="en-US" dirty="0" smtClean="0">
                <a:sym typeface="Wingdings"/>
              </a:rPr>
              <a:t> Jeremiah</a:t>
            </a:r>
            <a:r>
              <a:rPr lang="en-US" baseline="0" dirty="0" smtClean="0">
                <a:sym typeface="Wingdings"/>
              </a:rPr>
              <a:t> – no balm in Gilead --  Jer. 8</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23</a:t>
            </a:fld>
            <a:endParaRPr lang="en-US"/>
          </a:p>
        </p:txBody>
      </p:sp>
    </p:spTree>
    <p:extLst>
      <p:ext uri="{BB962C8B-B14F-4D97-AF65-F5344CB8AC3E}">
        <p14:creationId xmlns:p14="http://schemas.microsoft.com/office/powerpoint/2010/main" val="1721047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Jeremiah cried Is there no balm in Gilead? Is there no physician there?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Why then has the health of the daughter of my people not been restored? (8:22).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Their unhealthy situation came about because " Everyone deceives his neighbor, and no one speaks the truth;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they have taught their tongue to speak lies (8:5).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was no health because "they have healed the wound of my people lightly, saying, ‘Peace, peace,’ when there is no peace" (8:11). </a:t>
            </a:r>
          </a:p>
          <a:p>
            <a:endParaRPr lang="en-US" dirty="0" smtClean="0"/>
          </a:p>
          <a:p>
            <a:r>
              <a:rPr lang="en-US" dirty="0" smtClean="0"/>
              <a:t>Cure for</a:t>
            </a:r>
            <a:r>
              <a:rPr lang="en-US" baseline="0" dirty="0" smtClean="0"/>
              <a:t> Itchy ears…  2 Tim. 4:1-2</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dirty="0" smtClean="0"/>
              <a:t>3 </a:t>
            </a:r>
            <a:r>
              <a:rPr lang="en-US" sz="1200" b="0" baseline="0" dirty="0" smtClean="0"/>
              <a:t>  </a:t>
            </a:r>
            <a:r>
              <a:rPr lang="en-US" sz="1200" b="0" dirty="0" smtClean="0"/>
              <a:t>For the time is coming when people will not endure sound teaching, but having itching ears they will accumulate for themselves teachers to suit their own passions, </a:t>
            </a:r>
          </a:p>
          <a:p>
            <a:pPr rtl="0"/>
            <a:r>
              <a:rPr lang="en-US" sz="1200" b="0" dirty="0" smtClean="0"/>
              <a:t>4 </a:t>
            </a:r>
            <a:r>
              <a:rPr lang="en-US" sz="1200" b="0" baseline="0" dirty="0" smtClean="0"/>
              <a:t>  </a:t>
            </a:r>
            <a:r>
              <a:rPr lang="en-US" sz="1200" b="0" dirty="0" smtClean="0"/>
              <a:t>and will turn away from listening to the truth and wander off into myths. </a:t>
            </a:r>
          </a:p>
          <a:p>
            <a:endParaRPr lang="en-US" b="0" dirty="0" smtClean="0"/>
          </a:p>
          <a:p>
            <a:pPr rtl="0"/>
            <a:r>
              <a:rPr lang="en-US" b="0" dirty="0" smtClean="0">
                <a:sym typeface="Wingdings"/>
              </a:rPr>
              <a:t> vs.</a:t>
            </a:r>
            <a:r>
              <a:rPr lang="en-US" b="0" baseline="0" dirty="0" smtClean="0">
                <a:sym typeface="Wingdings"/>
              </a:rPr>
              <a:t> 1-2</a:t>
            </a:r>
            <a:endParaRPr lang="en-US" sz="1200" b="0" dirty="0" smtClean="0"/>
          </a:p>
          <a:p>
            <a:pPr rtl="0"/>
            <a:r>
              <a:rPr lang="en-US" sz="1200" b="0" dirty="0" smtClean="0"/>
              <a:t>4:1 </a:t>
            </a:r>
            <a:r>
              <a:rPr lang="en-US" sz="1200" b="0" baseline="0" dirty="0" smtClean="0"/>
              <a:t>  </a:t>
            </a:r>
            <a:r>
              <a:rPr lang="en-US" sz="1200" b="0" dirty="0" smtClean="0"/>
              <a:t>I charge you in the presence of God and of Christ Jesus, who is to judge the living and the dead, and by his appearing and his kingdom: </a:t>
            </a:r>
          </a:p>
          <a:p>
            <a:pPr rtl="0"/>
            <a:r>
              <a:rPr lang="en-US" sz="1200" b="0" dirty="0" smtClean="0"/>
              <a:t>2 </a:t>
            </a:r>
            <a:r>
              <a:rPr lang="en-US" sz="1200" b="0" baseline="0" dirty="0" smtClean="0"/>
              <a:t>   </a:t>
            </a:r>
            <a:r>
              <a:rPr lang="en-US" sz="1200" b="0" dirty="0" smtClean="0"/>
              <a:t>preach the word; be ready in season and out of season; reprove, rebuke, and exhort, with complete patience and teaching. </a:t>
            </a:r>
          </a:p>
          <a:p>
            <a:endParaRPr lang="en-US" b="0" dirty="0"/>
          </a:p>
        </p:txBody>
      </p:sp>
      <p:sp>
        <p:nvSpPr>
          <p:cNvPr id="4" name="Slide Number Placeholder 3"/>
          <p:cNvSpPr>
            <a:spLocks noGrp="1"/>
          </p:cNvSpPr>
          <p:nvPr>
            <p:ph type="sldNum" sz="quarter" idx="10"/>
          </p:nvPr>
        </p:nvSpPr>
        <p:spPr/>
        <p:txBody>
          <a:bodyPr/>
          <a:lstStyle/>
          <a:p>
            <a:fld id="{3DA06FC5-5253-8444-A22F-B474784BDD4C}" type="slidenum">
              <a:rPr lang="en-US" smtClean="0"/>
              <a:t>25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Tim. 4:2 – the cure for itchy ears</a:t>
            </a:r>
          </a:p>
          <a:p>
            <a:pPr rtl="0"/>
            <a:r>
              <a:rPr lang="en-US" sz="1200" b="0" dirty="0" smtClean="0"/>
              <a:t>4:1 </a:t>
            </a:r>
            <a:r>
              <a:rPr lang="en-US" sz="1200" b="0" baseline="0" dirty="0" smtClean="0"/>
              <a:t>  </a:t>
            </a:r>
            <a:r>
              <a:rPr lang="en-US" sz="1200" b="0" dirty="0" smtClean="0"/>
              <a:t>I charge you in the presence of God and of Christ Jesus, who is to judge the living and the dead, and by his appearing and his kingdom: </a:t>
            </a:r>
          </a:p>
          <a:p>
            <a:pPr marL="228600" indent="-228600" rtl="0">
              <a:buAutoNum type="arabicPlain" startAt="2"/>
            </a:pPr>
            <a:r>
              <a:rPr lang="en-US" sz="1200" b="0" dirty="0" smtClean="0"/>
              <a:t>preach the word; be ready in season and out of season; reprove, rebuke, and exhort, with complete patience and teaching. </a:t>
            </a:r>
          </a:p>
          <a:p>
            <a:pPr marL="228600" indent="-228600">
              <a:buAutoNum type="arabicPlain" startAt="2"/>
            </a:pPr>
            <a:endParaRPr lang="en-US" baseline="0" dirty="0" smtClean="0"/>
          </a:p>
          <a:p>
            <a:r>
              <a:rPr lang="en-US" b="1" baseline="0" dirty="0" smtClean="0"/>
              <a:t>Reprove.. </a:t>
            </a:r>
          </a:p>
          <a:p>
            <a:endParaRPr lang="en-US" baseline="0" dirty="0" smtClean="0"/>
          </a:p>
          <a:p>
            <a:r>
              <a:rPr lang="en-US" b="1" baseline="0" dirty="0" smtClean="0"/>
              <a:t>Rebuke…</a:t>
            </a:r>
          </a:p>
          <a:p>
            <a:endParaRPr lang="en-US" baseline="0" dirty="0" smtClean="0"/>
          </a:p>
          <a:p>
            <a:r>
              <a:rPr lang="en-US" b="1" baseline="0" dirty="0" smtClean="0"/>
              <a:t>Exhort …</a:t>
            </a:r>
          </a:p>
          <a:p>
            <a:r>
              <a:rPr lang="en-US" b="1" baseline="0" dirty="0" smtClean="0"/>
              <a:t>Longsuffering and patience!   </a:t>
            </a:r>
            <a:r>
              <a:rPr lang="en-US" baseline="0" dirty="0" smtClean="0"/>
              <a:t>DO IT AGAIN.. And again… </a:t>
            </a:r>
          </a:p>
          <a:p>
            <a:r>
              <a:rPr lang="en-US" sz="1200" kern="1200" dirty="0" smtClean="0">
                <a:solidFill>
                  <a:schemeClr val="tx1"/>
                </a:solidFill>
                <a:latin typeface="+mn-lt"/>
                <a:ea typeface="+mn-ea"/>
                <a:cs typeface="+mn-cs"/>
              </a:rPr>
              <a:t>Those who teach are under obligation to provide a healthy balance in their teaching. </a:t>
            </a:r>
          </a:p>
          <a:p>
            <a:r>
              <a:rPr lang="en-US" sz="1200" kern="1200" dirty="0" smtClean="0">
                <a:solidFill>
                  <a:schemeClr val="tx1"/>
                </a:solidFill>
                <a:latin typeface="+mn-lt"/>
                <a:ea typeface="+mn-ea"/>
                <a:cs typeface="+mn-cs"/>
              </a:rPr>
              <a:t>Those who are taught are under obligation to receive such. How is your spiritual health?</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1 Timothy 1:10 (ESV)  10</a:t>
            </a:r>
            <a:r>
              <a:rPr lang="en-US" sz="1200" b="0" kern="1200" dirty="0" smtClean="0">
                <a:solidFill>
                  <a:schemeClr val="tx1"/>
                </a:solidFill>
                <a:latin typeface="+mn-lt"/>
                <a:ea typeface="+mn-ea"/>
                <a:cs typeface="+mn-cs"/>
              </a:rPr>
              <a:t> the sexually immoral, men who practice homosexuality, enslavers, liars, perjurers, and whatever else is contrary to </a:t>
            </a:r>
            <a:r>
              <a:rPr lang="en-US" sz="1200" b="1" i="1" u="sng" kern="1200" dirty="0" smtClean="0">
                <a:solidFill>
                  <a:schemeClr val="tx1"/>
                </a:solidFill>
                <a:latin typeface="+mn-lt"/>
                <a:ea typeface="+mn-ea"/>
                <a:cs typeface="+mn-cs"/>
              </a:rPr>
              <a:t>sound doctrine</a:t>
            </a:r>
            <a:r>
              <a:rPr lang="en-US" sz="1200" b="0" i="0" u="sng" kern="1200" dirty="0" smtClean="0">
                <a:solidFill>
                  <a:schemeClr val="tx1"/>
                </a:solidFill>
                <a:latin typeface="+mn-lt"/>
                <a:ea typeface="+mn-ea"/>
                <a:cs typeface="+mn-cs"/>
              </a:rPr>
              <a:t>,</a:t>
            </a:r>
          </a:p>
          <a:p>
            <a:r>
              <a:rPr lang="fi-FI" sz="1200" b="1" kern="1200" dirty="0" err="1" smtClean="0">
                <a:solidFill>
                  <a:schemeClr val="tx1"/>
                </a:solidFill>
                <a:latin typeface="+mn-lt"/>
                <a:ea typeface="+mn-ea"/>
                <a:cs typeface="+mn-cs"/>
              </a:rPr>
              <a:t>Titus</a:t>
            </a:r>
            <a:r>
              <a:rPr lang="fi-FI" sz="1200" b="1" kern="1200" dirty="0" smtClean="0">
                <a:solidFill>
                  <a:schemeClr val="tx1"/>
                </a:solidFill>
                <a:latin typeface="+mn-lt"/>
                <a:ea typeface="+mn-ea"/>
                <a:cs typeface="+mn-cs"/>
              </a:rPr>
              <a:t> 1:9 (ESV)  9</a:t>
            </a:r>
            <a:r>
              <a:rPr lang="fi-FI" sz="1200" b="0" kern="1200" dirty="0" smtClean="0">
                <a:solidFill>
                  <a:schemeClr val="tx1"/>
                </a:solidFill>
                <a:latin typeface="+mn-lt"/>
                <a:ea typeface="+mn-ea"/>
                <a:cs typeface="+mn-cs"/>
              </a:rPr>
              <a:t> He </a:t>
            </a:r>
            <a:r>
              <a:rPr lang="fi-FI" sz="1200" b="0" kern="1200" dirty="0" err="1" smtClean="0">
                <a:solidFill>
                  <a:schemeClr val="tx1"/>
                </a:solidFill>
                <a:latin typeface="+mn-lt"/>
                <a:ea typeface="+mn-ea"/>
                <a:cs typeface="+mn-cs"/>
              </a:rPr>
              <a:t>must</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hold</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firm</a:t>
            </a:r>
            <a:r>
              <a:rPr lang="fi-FI" sz="1200" b="0" kern="1200" dirty="0" smtClean="0">
                <a:solidFill>
                  <a:schemeClr val="tx1"/>
                </a:solidFill>
                <a:latin typeface="+mn-lt"/>
                <a:ea typeface="+mn-ea"/>
                <a:cs typeface="+mn-cs"/>
              </a:rPr>
              <a:t> to the </a:t>
            </a:r>
            <a:r>
              <a:rPr lang="fi-FI" sz="1200" b="0" kern="1200" dirty="0" err="1" smtClean="0">
                <a:solidFill>
                  <a:schemeClr val="tx1"/>
                </a:solidFill>
                <a:latin typeface="+mn-lt"/>
                <a:ea typeface="+mn-ea"/>
                <a:cs typeface="+mn-cs"/>
              </a:rPr>
              <a:t>trustworthy</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word</a:t>
            </a:r>
            <a:r>
              <a:rPr lang="fi-FI" sz="1200" b="0" kern="1200" dirty="0" smtClean="0">
                <a:solidFill>
                  <a:schemeClr val="tx1"/>
                </a:solidFill>
                <a:latin typeface="+mn-lt"/>
                <a:ea typeface="+mn-ea"/>
                <a:cs typeface="+mn-cs"/>
              </a:rPr>
              <a:t> as </a:t>
            </a:r>
            <a:r>
              <a:rPr lang="fi-FI" sz="1200" b="0" kern="1200" dirty="0" err="1" smtClean="0">
                <a:solidFill>
                  <a:schemeClr val="tx1"/>
                </a:solidFill>
                <a:latin typeface="+mn-lt"/>
                <a:ea typeface="+mn-ea"/>
                <a:cs typeface="+mn-cs"/>
              </a:rPr>
              <a:t>taught</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so</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that</a:t>
            </a:r>
            <a:r>
              <a:rPr lang="fi-FI" sz="1200" b="0" kern="1200" dirty="0" smtClean="0">
                <a:solidFill>
                  <a:schemeClr val="tx1"/>
                </a:solidFill>
                <a:latin typeface="+mn-lt"/>
                <a:ea typeface="+mn-ea"/>
                <a:cs typeface="+mn-cs"/>
              </a:rPr>
              <a:t> he </a:t>
            </a:r>
            <a:r>
              <a:rPr lang="fi-FI" sz="1200" b="0" kern="1200" dirty="0" err="1" smtClean="0">
                <a:solidFill>
                  <a:schemeClr val="tx1"/>
                </a:solidFill>
                <a:latin typeface="+mn-lt"/>
                <a:ea typeface="+mn-ea"/>
                <a:cs typeface="+mn-cs"/>
              </a:rPr>
              <a:t>may</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be</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able</a:t>
            </a:r>
            <a:r>
              <a:rPr lang="fi-FI" sz="1200" b="0" kern="1200" dirty="0" smtClean="0">
                <a:solidFill>
                  <a:schemeClr val="tx1"/>
                </a:solidFill>
                <a:latin typeface="+mn-lt"/>
                <a:ea typeface="+mn-ea"/>
                <a:cs typeface="+mn-cs"/>
              </a:rPr>
              <a:t> to </a:t>
            </a:r>
            <a:r>
              <a:rPr lang="fi-FI" sz="1200" b="0" kern="1200" dirty="0" err="1" smtClean="0">
                <a:solidFill>
                  <a:schemeClr val="tx1"/>
                </a:solidFill>
                <a:latin typeface="+mn-lt"/>
                <a:ea typeface="+mn-ea"/>
                <a:cs typeface="+mn-cs"/>
              </a:rPr>
              <a:t>give</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instruction</a:t>
            </a:r>
            <a:r>
              <a:rPr lang="fi-FI" sz="1200" b="0" kern="1200" dirty="0" smtClean="0">
                <a:solidFill>
                  <a:schemeClr val="tx1"/>
                </a:solidFill>
                <a:latin typeface="+mn-lt"/>
                <a:ea typeface="+mn-ea"/>
                <a:cs typeface="+mn-cs"/>
              </a:rPr>
              <a:t> in </a:t>
            </a:r>
            <a:r>
              <a:rPr lang="fi-FI" sz="1200" b="1" i="1" u="sng" kern="1200" dirty="0" smtClean="0">
                <a:solidFill>
                  <a:schemeClr val="tx1"/>
                </a:solidFill>
                <a:latin typeface="+mn-lt"/>
                <a:ea typeface="+mn-ea"/>
                <a:cs typeface="+mn-cs"/>
              </a:rPr>
              <a:t>sound </a:t>
            </a:r>
            <a:r>
              <a:rPr lang="fi-FI" sz="1200" b="1" i="1" u="sng" kern="1200" dirty="0" err="1" smtClean="0">
                <a:solidFill>
                  <a:schemeClr val="tx1"/>
                </a:solidFill>
                <a:latin typeface="+mn-lt"/>
                <a:ea typeface="+mn-ea"/>
                <a:cs typeface="+mn-cs"/>
              </a:rPr>
              <a:t>doctrine</a:t>
            </a:r>
            <a:r>
              <a:rPr lang="fi-FI" sz="1200" b="0" i="0" u="sng" kern="1200" dirty="0" smtClean="0">
                <a:solidFill>
                  <a:schemeClr val="tx1"/>
                </a:solidFill>
                <a:latin typeface="+mn-lt"/>
                <a:ea typeface="+mn-ea"/>
                <a:cs typeface="+mn-cs"/>
              </a:rPr>
              <a:t> and </a:t>
            </a:r>
            <a:r>
              <a:rPr lang="fi-FI" sz="1200" b="0" i="0" u="sng" kern="1200" dirty="0" err="1" smtClean="0">
                <a:solidFill>
                  <a:schemeClr val="tx1"/>
                </a:solidFill>
                <a:latin typeface="+mn-lt"/>
                <a:ea typeface="+mn-ea"/>
                <a:cs typeface="+mn-cs"/>
              </a:rPr>
              <a:t>also</a:t>
            </a:r>
            <a:r>
              <a:rPr lang="fi-FI" sz="1200" b="0" i="0" u="sng" kern="1200" dirty="0" smtClean="0">
                <a:solidFill>
                  <a:schemeClr val="tx1"/>
                </a:solidFill>
                <a:latin typeface="+mn-lt"/>
                <a:ea typeface="+mn-ea"/>
                <a:cs typeface="+mn-cs"/>
              </a:rPr>
              <a:t> to </a:t>
            </a:r>
            <a:r>
              <a:rPr lang="fi-FI" sz="1200" b="0" i="0" u="sng" kern="1200" dirty="0" err="1" smtClean="0">
                <a:solidFill>
                  <a:schemeClr val="tx1"/>
                </a:solidFill>
                <a:latin typeface="+mn-lt"/>
                <a:ea typeface="+mn-ea"/>
                <a:cs typeface="+mn-cs"/>
              </a:rPr>
              <a:t>rebuke</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those</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who</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contradict</a:t>
            </a:r>
            <a:r>
              <a:rPr lang="fi-FI" sz="1200" b="0" i="0" u="sng" kern="1200" dirty="0" smtClean="0">
                <a:solidFill>
                  <a:schemeClr val="tx1"/>
                </a:solidFill>
                <a:latin typeface="+mn-lt"/>
                <a:ea typeface="+mn-ea"/>
                <a:cs typeface="+mn-cs"/>
              </a:rPr>
              <a:t> it.</a:t>
            </a:r>
          </a:p>
          <a:p>
            <a:r>
              <a:rPr lang="fi-FI" sz="1200" b="1" kern="1200" dirty="0" err="1" smtClean="0">
                <a:solidFill>
                  <a:schemeClr val="tx1"/>
                </a:solidFill>
                <a:latin typeface="+mn-lt"/>
                <a:ea typeface="+mn-ea"/>
                <a:cs typeface="+mn-cs"/>
              </a:rPr>
              <a:t>Titus</a:t>
            </a:r>
            <a:r>
              <a:rPr lang="fi-FI" sz="1200" b="1" kern="1200" dirty="0" smtClean="0">
                <a:solidFill>
                  <a:schemeClr val="tx1"/>
                </a:solidFill>
                <a:latin typeface="+mn-lt"/>
                <a:ea typeface="+mn-ea"/>
                <a:cs typeface="+mn-cs"/>
              </a:rPr>
              <a:t> 2:1 (ESV)  1</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But</a:t>
            </a:r>
            <a:r>
              <a:rPr lang="fi-FI" sz="1200" b="0" kern="1200" dirty="0" smtClean="0">
                <a:solidFill>
                  <a:schemeClr val="tx1"/>
                </a:solidFill>
                <a:latin typeface="+mn-lt"/>
                <a:ea typeface="+mn-ea"/>
                <a:cs typeface="+mn-cs"/>
              </a:rPr>
              <a:t> as for </a:t>
            </a:r>
            <a:r>
              <a:rPr lang="fi-FI" sz="1200" b="0" kern="1200" dirty="0" err="1" smtClean="0">
                <a:solidFill>
                  <a:schemeClr val="tx1"/>
                </a:solidFill>
                <a:latin typeface="+mn-lt"/>
                <a:ea typeface="+mn-ea"/>
                <a:cs typeface="+mn-cs"/>
              </a:rPr>
              <a:t>you</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teach</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what</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accords</a:t>
            </a:r>
            <a:r>
              <a:rPr lang="fi-FI" sz="1200" b="0" kern="1200" dirty="0" smtClean="0">
                <a:solidFill>
                  <a:schemeClr val="tx1"/>
                </a:solidFill>
                <a:latin typeface="+mn-lt"/>
                <a:ea typeface="+mn-ea"/>
                <a:cs typeface="+mn-cs"/>
              </a:rPr>
              <a:t> with </a:t>
            </a:r>
            <a:r>
              <a:rPr lang="fi-FI" sz="1200" b="1" i="1" u="sng" kern="1200" dirty="0" smtClean="0">
                <a:solidFill>
                  <a:schemeClr val="tx1"/>
                </a:solidFill>
                <a:latin typeface="+mn-lt"/>
                <a:ea typeface="+mn-ea"/>
                <a:cs typeface="+mn-cs"/>
              </a:rPr>
              <a:t>sound </a:t>
            </a:r>
            <a:r>
              <a:rPr lang="fi-FI" sz="1200" b="1" i="1" u="sng" kern="1200" dirty="0" err="1" smtClean="0">
                <a:solidFill>
                  <a:schemeClr val="tx1"/>
                </a:solidFill>
                <a:latin typeface="+mn-lt"/>
                <a:ea typeface="+mn-ea"/>
                <a:cs typeface="+mn-cs"/>
              </a:rPr>
              <a:t>doctrine</a:t>
            </a:r>
            <a:r>
              <a:rPr lang="fi-FI" sz="1200" b="0" i="0" u="sng" kern="1200" dirty="0" smtClean="0">
                <a:solidFill>
                  <a:schemeClr val="tx1"/>
                </a:solidFill>
                <a:latin typeface="+mn-lt"/>
                <a:ea typeface="+mn-ea"/>
                <a:cs typeface="+mn-cs"/>
              </a:rPr>
              <a:t>.</a:t>
            </a:r>
          </a:p>
          <a:p>
            <a:r>
              <a:rPr lang="fi-FI" sz="1200" b="1" i="0" u="sng" kern="1200" dirty="0" err="1" smtClean="0">
                <a:solidFill>
                  <a:schemeClr val="tx1"/>
                </a:solidFill>
                <a:latin typeface="+mn-lt"/>
                <a:ea typeface="+mn-ea"/>
                <a:cs typeface="+mn-cs"/>
              </a:rPr>
              <a:t>Titus</a:t>
            </a:r>
            <a:r>
              <a:rPr lang="fi-FI" sz="1200" b="1" i="0" u="sng" kern="1200" dirty="0" smtClean="0">
                <a:solidFill>
                  <a:schemeClr val="tx1"/>
                </a:solidFill>
                <a:latin typeface="+mn-lt"/>
                <a:ea typeface="+mn-ea"/>
                <a:cs typeface="+mn-cs"/>
              </a:rPr>
              <a:t> 2:2 (ESV)  2</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Older</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men</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are</a:t>
            </a:r>
            <a:r>
              <a:rPr lang="fi-FI" sz="1200" b="0" i="0" u="sng" kern="1200" dirty="0" smtClean="0">
                <a:solidFill>
                  <a:schemeClr val="tx1"/>
                </a:solidFill>
                <a:latin typeface="+mn-lt"/>
                <a:ea typeface="+mn-ea"/>
                <a:cs typeface="+mn-cs"/>
              </a:rPr>
              <a:t> to </a:t>
            </a:r>
            <a:r>
              <a:rPr lang="fi-FI" sz="1200" b="0" i="0" u="sng" kern="1200" dirty="0" err="1" smtClean="0">
                <a:solidFill>
                  <a:schemeClr val="tx1"/>
                </a:solidFill>
                <a:latin typeface="+mn-lt"/>
                <a:ea typeface="+mn-ea"/>
                <a:cs typeface="+mn-cs"/>
              </a:rPr>
              <a:t>be</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sober-minded</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dignified</a:t>
            </a:r>
            <a:r>
              <a:rPr lang="fi-FI" sz="1200" b="0" i="0" u="sng" kern="1200" dirty="0" smtClean="0">
                <a:solidFill>
                  <a:schemeClr val="tx1"/>
                </a:solidFill>
                <a:latin typeface="+mn-lt"/>
                <a:ea typeface="+mn-ea"/>
                <a:cs typeface="+mn-cs"/>
              </a:rPr>
              <a:t>, </a:t>
            </a:r>
            <a:r>
              <a:rPr lang="fi-FI" sz="1200" b="0" i="0" u="sng" kern="1200" dirty="0" err="1" smtClean="0">
                <a:solidFill>
                  <a:schemeClr val="tx1"/>
                </a:solidFill>
                <a:latin typeface="+mn-lt"/>
                <a:ea typeface="+mn-ea"/>
                <a:cs typeface="+mn-cs"/>
              </a:rPr>
              <a:t>self-controlled</a:t>
            </a:r>
            <a:r>
              <a:rPr lang="fi-FI" sz="1200" b="0" i="0" u="sng" kern="1200" dirty="0" smtClean="0">
                <a:solidFill>
                  <a:schemeClr val="tx1"/>
                </a:solidFill>
                <a:latin typeface="+mn-lt"/>
                <a:ea typeface="+mn-ea"/>
                <a:cs typeface="+mn-cs"/>
              </a:rPr>
              <a:t>, </a:t>
            </a:r>
            <a:r>
              <a:rPr lang="fi-FI" sz="1200" b="1" i="1" u="sng" kern="1200" dirty="0" smtClean="0">
                <a:solidFill>
                  <a:schemeClr val="tx1"/>
                </a:solidFill>
                <a:latin typeface="+mn-lt"/>
                <a:ea typeface="+mn-ea"/>
                <a:cs typeface="+mn-cs"/>
              </a:rPr>
              <a:t>sound in </a:t>
            </a:r>
            <a:r>
              <a:rPr lang="fi-FI" sz="1200" b="1" i="1" u="sng" kern="1200" dirty="0" err="1" smtClean="0">
                <a:solidFill>
                  <a:schemeClr val="tx1"/>
                </a:solidFill>
                <a:latin typeface="+mn-lt"/>
                <a:ea typeface="+mn-ea"/>
                <a:cs typeface="+mn-cs"/>
              </a:rPr>
              <a:t>faith</a:t>
            </a:r>
            <a:r>
              <a:rPr lang="fi-FI" sz="1200" b="1" i="1" u="sng" kern="1200" dirty="0" smtClean="0">
                <a:solidFill>
                  <a:schemeClr val="tx1"/>
                </a:solidFill>
                <a:latin typeface="+mn-lt"/>
                <a:ea typeface="+mn-ea"/>
                <a:cs typeface="+mn-cs"/>
              </a:rPr>
              <a:t>, in </a:t>
            </a:r>
            <a:r>
              <a:rPr lang="fi-FI" sz="1200" b="1" i="1" u="sng" kern="1200" dirty="0" err="1" smtClean="0">
                <a:solidFill>
                  <a:schemeClr val="tx1"/>
                </a:solidFill>
                <a:latin typeface="+mn-lt"/>
                <a:ea typeface="+mn-ea"/>
                <a:cs typeface="+mn-cs"/>
              </a:rPr>
              <a:t>love</a:t>
            </a:r>
            <a:r>
              <a:rPr lang="fi-FI" sz="1200" b="1" i="1" u="sng" kern="1200" dirty="0" smtClean="0">
                <a:solidFill>
                  <a:schemeClr val="tx1"/>
                </a:solidFill>
                <a:latin typeface="+mn-lt"/>
                <a:ea typeface="+mn-ea"/>
                <a:cs typeface="+mn-cs"/>
              </a:rPr>
              <a:t>, and in </a:t>
            </a:r>
            <a:r>
              <a:rPr lang="fi-FI" sz="1200" b="1" i="1" u="sng" kern="1200" dirty="0" err="1" smtClean="0">
                <a:solidFill>
                  <a:schemeClr val="tx1"/>
                </a:solidFill>
                <a:latin typeface="+mn-lt"/>
                <a:ea typeface="+mn-ea"/>
                <a:cs typeface="+mn-cs"/>
              </a:rPr>
              <a:t>steadfastnes</a:t>
            </a:r>
            <a:r>
              <a:rPr lang="fi-FI" sz="1200" b="0" i="0" u="sng" kern="1200" dirty="0" err="1" smtClean="0">
                <a:solidFill>
                  <a:schemeClr val="tx1"/>
                </a:solidFill>
                <a:latin typeface="+mn-lt"/>
                <a:ea typeface="+mn-ea"/>
                <a:cs typeface="+mn-cs"/>
              </a:rPr>
              <a:t>s</a:t>
            </a:r>
            <a:r>
              <a:rPr lang="fi-FI" sz="1200" b="0" i="0" u="sng" kern="1200" dirty="0" smtClean="0">
                <a:solidFill>
                  <a:schemeClr val="tx1"/>
                </a:solidFill>
                <a:latin typeface="+mn-lt"/>
                <a:ea typeface="+mn-ea"/>
                <a:cs typeface="+mn-cs"/>
              </a:rPr>
              <a:t>.</a:t>
            </a:r>
          </a:p>
          <a:p>
            <a:endParaRPr lang="fi-FI" sz="1200" b="0" i="0" u="sng" kern="1200" dirty="0" smtClean="0">
              <a:solidFill>
                <a:schemeClr val="tx1"/>
              </a:solidFill>
              <a:latin typeface="+mn-lt"/>
              <a:ea typeface="+mn-ea"/>
              <a:cs typeface="+mn-cs"/>
            </a:endParaRPr>
          </a:p>
          <a:p>
            <a:r>
              <a:rPr lang="fi-FI" dirty="0" smtClean="0">
                <a:sym typeface="Wingdings"/>
              </a:rPr>
              <a:t> Sound WORDS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1 Timothy 6:3 (ESV)</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a:t>
            </a:r>
            <a:r>
              <a:rPr lang="en-US" sz="1200" b="0" kern="1200" dirty="0" smtClean="0">
                <a:solidFill>
                  <a:schemeClr val="tx1"/>
                </a:solidFill>
                <a:latin typeface="+mn-lt"/>
                <a:ea typeface="+mn-ea"/>
                <a:cs typeface="+mn-cs"/>
              </a:rPr>
              <a:t> If anyone teaches a different doctrine and does not agree with </a:t>
            </a:r>
            <a:r>
              <a:rPr lang="en-US" sz="1200" b="1" i="1" u="sng" kern="1200" dirty="0" smtClean="0">
                <a:solidFill>
                  <a:schemeClr val="tx1"/>
                </a:solidFill>
                <a:latin typeface="+mn-lt"/>
                <a:ea typeface="+mn-ea"/>
                <a:cs typeface="+mn-cs"/>
              </a:rPr>
              <a:t>the sound words</a:t>
            </a:r>
            <a:r>
              <a:rPr lang="en-US" sz="1200" b="0" i="0" u="sng" kern="1200" dirty="0" smtClean="0">
                <a:solidFill>
                  <a:schemeClr val="tx1"/>
                </a:solidFill>
                <a:latin typeface="+mn-lt"/>
                <a:ea typeface="+mn-ea"/>
                <a:cs typeface="+mn-cs"/>
              </a:rPr>
              <a:t> of our Lord Jesus Christ and the teaching that accords with godliness,</a:t>
            </a:r>
          </a:p>
          <a:p>
            <a:r>
              <a:rPr lang="en-US" sz="1200" b="1" kern="1200" dirty="0" smtClean="0">
                <a:solidFill>
                  <a:schemeClr val="tx1"/>
                </a:solidFill>
                <a:latin typeface="+mn-lt"/>
                <a:ea typeface="+mn-ea"/>
                <a:cs typeface="+mn-cs"/>
              </a:rPr>
              <a:t>2 Timothy 1:13 (ESV)</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13</a:t>
            </a:r>
            <a:r>
              <a:rPr lang="en-US" sz="1200" b="0" kern="1200" dirty="0" smtClean="0">
                <a:solidFill>
                  <a:schemeClr val="tx1"/>
                </a:solidFill>
                <a:latin typeface="+mn-lt"/>
                <a:ea typeface="+mn-ea"/>
                <a:cs typeface="+mn-cs"/>
              </a:rPr>
              <a:t> Follow the pattern of </a:t>
            </a:r>
            <a:r>
              <a:rPr lang="en-US" sz="1200" b="1" i="1" u="sng" kern="1200" dirty="0" smtClean="0">
                <a:solidFill>
                  <a:schemeClr val="tx1"/>
                </a:solidFill>
                <a:latin typeface="+mn-lt"/>
                <a:ea typeface="+mn-ea"/>
                <a:cs typeface="+mn-cs"/>
              </a:rPr>
              <a:t>the sound words </a:t>
            </a:r>
            <a:r>
              <a:rPr lang="en-US" sz="1200" b="0" i="0" u="sng" kern="1200" dirty="0" smtClean="0">
                <a:solidFill>
                  <a:schemeClr val="tx1"/>
                </a:solidFill>
                <a:latin typeface="+mn-lt"/>
                <a:ea typeface="+mn-ea"/>
                <a:cs typeface="+mn-cs"/>
              </a:rPr>
              <a:t>that you have heard from me, in the faith and love that are in Christ Jesus.</a:t>
            </a:r>
          </a:p>
          <a:p>
            <a:endParaRPr lang="en-US" sz="1200" b="0" i="0" u="sng" kern="1200" dirty="0" smtClean="0">
              <a:solidFill>
                <a:schemeClr val="tx1"/>
              </a:solidFill>
              <a:latin typeface="+mn-lt"/>
              <a:ea typeface="+mn-ea"/>
              <a:cs typeface="+mn-cs"/>
            </a:endParaRPr>
          </a:p>
          <a:p>
            <a:r>
              <a:rPr lang="en-US" sz="1200" b="0" i="0" u="sng" kern="1200" dirty="0" smtClean="0">
                <a:solidFill>
                  <a:schemeClr val="tx1"/>
                </a:solidFill>
                <a:latin typeface="+mn-lt"/>
                <a:ea typeface="+mn-ea"/>
                <a:cs typeface="+mn-cs"/>
                <a:sym typeface="Wingdings"/>
              </a:rPr>
              <a:t> Sound TEACHING</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2 Timothy 4:3 (ESV)</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a:t>
            </a:r>
            <a:r>
              <a:rPr lang="en-US" sz="1200" b="0" kern="1200" dirty="0" smtClean="0">
                <a:solidFill>
                  <a:schemeClr val="tx1"/>
                </a:solidFill>
                <a:latin typeface="+mn-lt"/>
                <a:ea typeface="+mn-ea"/>
                <a:cs typeface="+mn-cs"/>
              </a:rPr>
              <a:t> For the time is coming when people will not endure </a:t>
            </a:r>
            <a:r>
              <a:rPr lang="en-US" sz="1200" b="1" i="1" u="sng" kern="1200" dirty="0" smtClean="0">
                <a:solidFill>
                  <a:schemeClr val="tx1"/>
                </a:solidFill>
                <a:latin typeface="+mn-lt"/>
                <a:ea typeface="+mn-ea"/>
                <a:cs typeface="+mn-cs"/>
              </a:rPr>
              <a:t>sound teaching,</a:t>
            </a:r>
            <a:r>
              <a:rPr lang="en-US" sz="1200" b="0" i="0" u="sng" kern="1200" dirty="0" smtClean="0">
                <a:solidFill>
                  <a:schemeClr val="tx1"/>
                </a:solidFill>
                <a:latin typeface="+mn-lt"/>
                <a:ea typeface="+mn-ea"/>
                <a:cs typeface="+mn-cs"/>
              </a:rPr>
              <a:t> but having itching ears they will accumulate for themselves teachers to suit their own passions,</a:t>
            </a:r>
          </a:p>
          <a:p>
            <a:r>
              <a:rPr lang="en-US" sz="1200" b="1" i="0" u="sng" kern="1200" dirty="0" smtClean="0">
                <a:solidFill>
                  <a:schemeClr val="tx1"/>
                </a:solidFill>
                <a:latin typeface="+mn-lt"/>
                <a:ea typeface="+mn-ea"/>
                <a:cs typeface="+mn-cs"/>
              </a:rPr>
              <a:t>4</a:t>
            </a:r>
            <a:r>
              <a:rPr lang="en-US" sz="1200" b="0" i="0" u="sng" kern="1200" dirty="0" smtClean="0">
                <a:solidFill>
                  <a:schemeClr val="tx1"/>
                </a:solidFill>
                <a:latin typeface="+mn-lt"/>
                <a:ea typeface="+mn-ea"/>
                <a:cs typeface="+mn-cs"/>
              </a:rPr>
              <a:t> and will turn away from listening to the truth and wander off into myths. </a:t>
            </a:r>
          </a:p>
          <a:p>
            <a:endParaRPr lang="en-US" sz="1200" b="0" i="0" u="sng" kern="1200" dirty="0" smtClean="0">
              <a:solidFill>
                <a:schemeClr val="tx1"/>
              </a:solidFill>
              <a:latin typeface="+mn-lt"/>
              <a:ea typeface="+mn-ea"/>
              <a:cs typeface="+mn-cs"/>
            </a:endParaRPr>
          </a:p>
          <a:p>
            <a:r>
              <a:rPr lang="en-US" sz="1200" b="0" i="0" u="sng" kern="1200" dirty="0" smtClean="0">
                <a:solidFill>
                  <a:schemeClr val="tx1"/>
                </a:solidFill>
                <a:latin typeface="+mn-lt"/>
                <a:ea typeface="+mn-ea"/>
                <a:cs typeface="+mn-cs"/>
                <a:sym typeface="Wingdings"/>
              </a:rPr>
              <a:t> Sound in THE FAITH</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u="none" kern="1200" dirty="0" err="1" smtClean="0">
                <a:solidFill>
                  <a:schemeClr val="tx1"/>
                </a:solidFill>
                <a:latin typeface="+mn-lt"/>
                <a:ea typeface="+mn-ea"/>
                <a:cs typeface="+mn-cs"/>
              </a:rPr>
              <a:t>Titus</a:t>
            </a:r>
            <a:r>
              <a:rPr lang="fi-FI" sz="1200" b="1" u="none" kern="1200" dirty="0" smtClean="0">
                <a:solidFill>
                  <a:schemeClr val="tx1"/>
                </a:solidFill>
                <a:latin typeface="+mn-lt"/>
                <a:ea typeface="+mn-ea"/>
                <a:cs typeface="+mn-cs"/>
              </a:rPr>
              <a:t> 1:13 (ESV)</a:t>
            </a:r>
            <a:endParaRPr lang="fi-FI" sz="1200" b="0" u="none" kern="1200" dirty="0" smtClean="0">
              <a:solidFill>
                <a:schemeClr val="tx1"/>
              </a:solidFill>
              <a:latin typeface="+mn-lt"/>
              <a:ea typeface="+mn-ea"/>
              <a:cs typeface="+mn-cs"/>
            </a:endParaRPr>
          </a:p>
          <a:p>
            <a:r>
              <a:rPr lang="fi-FI" sz="1200" b="1" u="none" kern="1200" dirty="0" smtClean="0">
                <a:solidFill>
                  <a:schemeClr val="tx1"/>
                </a:solidFill>
                <a:latin typeface="+mn-lt"/>
                <a:ea typeface="+mn-ea"/>
                <a:cs typeface="+mn-cs"/>
              </a:rPr>
              <a:t>13</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This</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testimony</a:t>
            </a:r>
            <a:r>
              <a:rPr lang="fi-FI" sz="1200" b="0" u="none" kern="1200" dirty="0" smtClean="0">
                <a:solidFill>
                  <a:schemeClr val="tx1"/>
                </a:solidFill>
                <a:latin typeface="+mn-lt"/>
                <a:ea typeface="+mn-ea"/>
                <a:cs typeface="+mn-cs"/>
              </a:rPr>
              <a:t> is </a:t>
            </a:r>
            <a:r>
              <a:rPr lang="fi-FI" sz="1200" b="0" u="none" kern="1200" dirty="0" err="1" smtClean="0">
                <a:solidFill>
                  <a:schemeClr val="tx1"/>
                </a:solidFill>
                <a:latin typeface="+mn-lt"/>
                <a:ea typeface="+mn-ea"/>
                <a:cs typeface="+mn-cs"/>
              </a:rPr>
              <a:t>true</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Therefore</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rebuke</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them</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sharply</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that</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they</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may</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be</a:t>
            </a:r>
            <a:r>
              <a:rPr lang="fi-FI" sz="1200" b="0" u="none" kern="1200" dirty="0" smtClean="0">
                <a:solidFill>
                  <a:schemeClr val="tx1"/>
                </a:solidFill>
                <a:latin typeface="+mn-lt"/>
                <a:ea typeface="+mn-ea"/>
                <a:cs typeface="+mn-cs"/>
              </a:rPr>
              <a:t> </a:t>
            </a:r>
            <a:r>
              <a:rPr lang="fi-FI" sz="1200" b="1" i="1" u="none" kern="1200" dirty="0" smtClean="0">
                <a:solidFill>
                  <a:schemeClr val="tx1"/>
                </a:solidFill>
                <a:latin typeface="+mn-lt"/>
                <a:ea typeface="+mn-ea"/>
                <a:cs typeface="+mn-cs"/>
              </a:rPr>
              <a:t>sound in the </a:t>
            </a:r>
            <a:r>
              <a:rPr lang="fi-FI" sz="1200" b="1" i="1" u="none" kern="1200" dirty="0" err="1" smtClean="0">
                <a:solidFill>
                  <a:schemeClr val="tx1"/>
                </a:solidFill>
                <a:latin typeface="+mn-lt"/>
                <a:ea typeface="+mn-ea"/>
                <a:cs typeface="+mn-cs"/>
              </a:rPr>
              <a:t>faith</a:t>
            </a:r>
            <a:r>
              <a:rPr lang="fi-FI" sz="1200" b="1" i="1" u="none" kern="1200" dirty="0" smtClean="0">
                <a:solidFill>
                  <a:schemeClr val="tx1"/>
                </a:solidFill>
                <a:latin typeface="+mn-lt"/>
                <a:ea typeface="+mn-ea"/>
                <a:cs typeface="+mn-cs"/>
              </a:rPr>
              <a:t>,</a:t>
            </a:r>
          </a:p>
          <a:p>
            <a:r>
              <a:rPr lang="fi-FI" sz="1200" b="1" u="none" kern="1200" dirty="0" err="1" smtClean="0">
                <a:solidFill>
                  <a:schemeClr val="tx1"/>
                </a:solidFill>
                <a:latin typeface="+mn-lt"/>
                <a:ea typeface="+mn-ea"/>
                <a:cs typeface="+mn-cs"/>
              </a:rPr>
              <a:t>Titus</a:t>
            </a:r>
            <a:r>
              <a:rPr lang="fi-FI" sz="1200" b="1" u="none" kern="1200" dirty="0" smtClean="0">
                <a:solidFill>
                  <a:schemeClr val="tx1"/>
                </a:solidFill>
                <a:latin typeface="+mn-lt"/>
                <a:ea typeface="+mn-ea"/>
                <a:cs typeface="+mn-cs"/>
              </a:rPr>
              <a:t> 2:1 (ESV)</a:t>
            </a:r>
            <a:endParaRPr lang="fi-FI" sz="1200" b="0" u="none" kern="1200" dirty="0" smtClean="0">
              <a:solidFill>
                <a:schemeClr val="tx1"/>
              </a:solidFill>
              <a:latin typeface="+mn-lt"/>
              <a:ea typeface="+mn-ea"/>
              <a:cs typeface="+mn-cs"/>
            </a:endParaRPr>
          </a:p>
          <a:p>
            <a:r>
              <a:rPr lang="fi-FI" sz="1200" b="1" u="none" kern="1200" dirty="0" smtClean="0">
                <a:solidFill>
                  <a:schemeClr val="tx1"/>
                </a:solidFill>
                <a:latin typeface="+mn-lt"/>
                <a:ea typeface="+mn-ea"/>
                <a:cs typeface="+mn-cs"/>
              </a:rPr>
              <a:t>1</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But</a:t>
            </a:r>
            <a:r>
              <a:rPr lang="fi-FI" sz="1200" b="0" u="none" kern="1200" dirty="0" smtClean="0">
                <a:solidFill>
                  <a:schemeClr val="tx1"/>
                </a:solidFill>
                <a:latin typeface="+mn-lt"/>
                <a:ea typeface="+mn-ea"/>
                <a:cs typeface="+mn-cs"/>
              </a:rPr>
              <a:t> as for </a:t>
            </a:r>
            <a:r>
              <a:rPr lang="fi-FI" sz="1200" b="0" u="none" kern="1200" dirty="0" err="1" smtClean="0">
                <a:solidFill>
                  <a:schemeClr val="tx1"/>
                </a:solidFill>
                <a:latin typeface="+mn-lt"/>
                <a:ea typeface="+mn-ea"/>
                <a:cs typeface="+mn-cs"/>
              </a:rPr>
              <a:t>you</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teach</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what</a:t>
            </a:r>
            <a:r>
              <a:rPr lang="fi-FI" sz="1200" b="0" u="none" kern="1200" dirty="0" smtClean="0">
                <a:solidFill>
                  <a:schemeClr val="tx1"/>
                </a:solidFill>
                <a:latin typeface="+mn-lt"/>
                <a:ea typeface="+mn-ea"/>
                <a:cs typeface="+mn-cs"/>
              </a:rPr>
              <a:t> </a:t>
            </a:r>
            <a:r>
              <a:rPr lang="fi-FI" sz="1200" b="0" u="none" kern="1200" dirty="0" err="1" smtClean="0">
                <a:solidFill>
                  <a:schemeClr val="tx1"/>
                </a:solidFill>
                <a:latin typeface="+mn-lt"/>
                <a:ea typeface="+mn-ea"/>
                <a:cs typeface="+mn-cs"/>
              </a:rPr>
              <a:t>accords</a:t>
            </a:r>
            <a:r>
              <a:rPr lang="fi-FI" sz="1200" b="0" u="none" kern="1200" dirty="0" smtClean="0">
                <a:solidFill>
                  <a:schemeClr val="tx1"/>
                </a:solidFill>
                <a:latin typeface="+mn-lt"/>
                <a:ea typeface="+mn-ea"/>
                <a:cs typeface="+mn-cs"/>
              </a:rPr>
              <a:t> with </a:t>
            </a:r>
            <a:r>
              <a:rPr lang="fi-FI" sz="1200" b="1" i="1" u="none" kern="1200" dirty="0" smtClean="0">
                <a:solidFill>
                  <a:schemeClr val="tx1"/>
                </a:solidFill>
                <a:latin typeface="+mn-lt"/>
                <a:ea typeface="+mn-ea"/>
                <a:cs typeface="+mn-cs"/>
              </a:rPr>
              <a:t>sound </a:t>
            </a:r>
            <a:r>
              <a:rPr lang="fi-FI" sz="1200" b="1" i="1" u="none" kern="1200" dirty="0" err="1" smtClean="0">
                <a:solidFill>
                  <a:schemeClr val="tx1"/>
                </a:solidFill>
                <a:latin typeface="+mn-lt"/>
                <a:ea typeface="+mn-ea"/>
                <a:cs typeface="+mn-cs"/>
              </a:rPr>
              <a:t>doctrine</a:t>
            </a:r>
            <a:r>
              <a:rPr lang="fi-FI" sz="1200" b="0" i="0" u="none" kern="1200" dirty="0" smtClean="0">
                <a:solidFill>
                  <a:schemeClr val="tx1"/>
                </a:solidFill>
                <a:latin typeface="+mn-lt"/>
                <a:ea typeface="+mn-ea"/>
                <a:cs typeface="+mn-cs"/>
              </a:rPr>
              <a:t>.</a:t>
            </a:r>
          </a:p>
          <a:p>
            <a:r>
              <a:rPr lang="fi-FI" sz="1200" b="1" i="0" u="none" kern="1200" dirty="0" smtClean="0">
                <a:solidFill>
                  <a:schemeClr val="tx1"/>
                </a:solidFill>
                <a:latin typeface="+mn-lt"/>
                <a:ea typeface="+mn-ea"/>
                <a:cs typeface="+mn-cs"/>
              </a:rPr>
              <a:t>2</a:t>
            </a:r>
            <a:r>
              <a:rPr lang="fi-FI" sz="1200" b="0" i="0" u="none" kern="1200" dirty="0" smtClean="0">
                <a:solidFill>
                  <a:schemeClr val="tx1"/>
                </a:solidFill>
                <a:latin typeface="+mn-lt"/>
                <a:ea typeface="+mn-ea"/>
                <a:cs typeface="+mn-cs"/>
              </a:rPr>
              <a:t> </a:t>
            </a:r>
            <a:r>
              <a:rPr lang="fi-FI" sz="1200" b="0" i="0" u="none" kern="1200" dirty="0" err="1" smtClean="0">
                <a:solidFill>
                  <a:schemeClr val="tx1"/>
                </a:solidFill>
                <a:latin typeface="+mn-lt"/>
                <a:ea typeface="+mn-ea"/>
                <a:cs typeface="+mn-cs"/>
              </a:rPr>
              <a:t>Older</a:t>
            </a:r>
            <a:r>
              <a:rPr lang="fi-FI" sz="1200" b="0" i="0" u="none" kern="1200" dirty="0" smtClean="0">
                <a:solidFill>
                  <a:schemeClr val="tx1"/>
                </a:solidFill>
                <a:latin typeface="+mn-lt"/>
                <a:ea typeface="+mn-ea"/>
                <a:cs typeface="+mn-cs"/>
              </a:rPr>
              <a:t> </a:t>
            </a:r>
            <a:r>
              <a:rPr lang="fi-FI" sz="1200" b="0" i="0" u="none" kern="1200" dirty="0" err="1" smtClean="0">
                <a:solidFill>
                  <a:schemeClr val="tx1"/>
                </a:solidFill>
                <a:latin typeface="+mn-lt"/>
                <a:ea typeface="+mn-ea"/>
                <a:cs typeface="+mn-cs"/>
              </a:rPr>
              <a:t>men</a:t>
            </a:r>
            <a:r>
              <a:rPr lang="fi-FI" sz="1200" b="0" i="0" u="none" kern="1200" dirty="0" smtClean="0">
                <a:solidFill>
                  <a:schemeClr val="tx1"/>
                </a:solidFill>
                <a:latin typeface="+mn-lt"/>
                <a:ea typeface="+mn-ea"/>
                <a:cs typeface="+mn-cs"/>
              </a:rPr>
              <a:t> </a:t>
            </a:r>
            <a:r>
              <a:rPr lang="fi-FI" sz="1200" b="0" i="0" u="none" kern="1200" dirty="0" err="1" smtClean="0">
                <a:solidFill>
                  <a:schemeClr val="tx1"/>
                </a:solidFill>
                <a:latin typeface="+mn-lt"/>
                <a:ea typeface="+mn-ea"/>
                <a:cs typeface="+mn-cs"/>
              </a:rPr>
              <a:t>are</a:t>
            </a:r>
            <a:r>
              <a:rPr lang="fi-FI" sz="1200" b="0" i="0" u="none" kern="1200" dirty="0" smtClean="0">
                <a:solidFill>
                  <a:schemeClr val="tx1"/>
                </a:solidFill>
                <a:latin typeface="+mn-lt"/>
                <a:ea typeface="+mn-ea"/>
                <a:cs typeface="+mn-cs"/>
              </a:rPr>
              <a:t> to </a:t>
            </a:r>
            <a:r>
              <a:rPr lang="fi-FI" sz="1200" b="0" i="0" u="none" kern="1200" dirty="0" err="1" smtClean="0">
                <a:solidFill>
                  <a:schemeClr val="tx1"/>
                </a:solidFill>
                <a:latin typeface="+mn-lt"/>
                <a:ea typeface="+mn-ea"/>
                <a:cs typeface="+mn-cs"/>
              </a:rPr>
              <a:t>be</a:t>
            </a:r>
            <a:r>
              <a:rPr lang="fi-FI" sz="1200" b="0" i="0" u="none" kern="1200" dirty="0" smtClean="0">
                <a:solidFill>
                  <a:schemeClr val="tx1"/>
                </a:solidFill>
                <a:latin typeface="+mn-lt"/>
                <a:ea typeface="+mn-ea"/>
                <a:cs typeface="+mn-cs"/>
              </a:rPr>
              <a:t> </a:t>
            </a:r>
            <a:r>
              <a:rPr lang="fi-FI" sz="1200" b="0" i="0" u="none" kern="1200" dirty="0" err="1" smtClean="0">
                <a:solidFill>
                  <a:schemeClr val="tx1"/>
                </a:solidFill>
                <a:latin typeface="+mn-lt"/>
                <a:ea typeface="+mn-ea"/>
                <a:cs typeface="+mn-cs"/>
              </a:rPr>
              <a:t>sober-minded</a:t>
            </a:r>
            <a:r>
              <a:rPr lang="fi-FI" sz="1200" b="0" i="0" u="none" kern="1200" dirty="0" smtClean="0">
                <a:solidFill>
                  <a:schemeClr val="tx1"/>
                </a:solidFill>
                <a:latin typeface="+mn-lt"/>
                <a:ea typeface="+mn-ea"/>
                <a:cs typeface="+mn-cs"/>
              </a:rPr>
              <a:t>, </a:t>
            </a:r>
            <a:r>
              <a:rPr lang="fi-FI" sz="1200" b="0" i="0" u="none" kern="1200" dirty="0" err="1" smtClean="0">
                <a:solidFill>
                  <a:schemeClr val="tx1"/>
                </a:solidFill>
                <a:latin typeface="+mn-lt"/>
                <a:ea typeface="+mn-ea"/>
                <a:cs typeface="+mn-cs"/>
              </a:rPr>
              <a:t>dignified</a:t>
            </a:r>
            <a:r>
              <a:rPr lang="fi-FI" sz="1200" b="0" i="0" u="none" kern="1200" dirty="0" smtClean="0">
                <a:solidFill>
                  <a:schemeClr val="tx1"/>
                </a:solidFill>
                <a:latin typeface="+mn-lt"/>
                <a:ea typeface="+mn-ea"/>
                <a:cs typeface="+mn-cs"/>
              </a:rPr>
              <a:t>, </a:t>
            </a:r>
            <a:r>
              <a:rPr lang="fi-FI" sz="1200" b="0" i="0" u="none" kern="1200" dirty="0" err="1" smtClean="0">
                <a:solidFill>
                  <a:schemeClr val="tx1"/>
                </a:solidFill>
                <a:latin typeface="+mn-lt"/>
                <a:ea typeface="+mn-ea"/>
                <a:cs typeface="+mn-cs"/>
              </a:rPr>
              <a:t>self-controlled</a:t>
            </a:r>
            <a:r>
              <a:rPr lang="fi-FI" sz="1200" b="0" i="0" u="none" kern="1200" dirty="0" smtClean="0">
                <a:solidFill>
                  <a:schemeClr val="tx1"/>
                </a:solidFill>
                <a:latin typeface="+mn-lt"/>
                <a:ea typeface="+mn-ea"/>
                <a:cs typeface="+mn-cs"/>
              </a:rPr>
              <a:t>, </a:t>
            </a:r>
            <a:r>
              <a:rPr lang="fi-FI" sz="1200" b="1" i="1" u="none" kern="1200" dirty="0" smtClean="0">
                <a:solidFill>
                  <a:schemeClr val="tx1"/>
                </a:solidFill>
                <a:latin typeface="+mn-lt"/>
                <a:ea typeface="+mn-ea"/>
                <a:cs typeface="+mn-cs"/>
              </a:rPr>
              <a:t>sound in </a:t>
            </a:r>
            <a:r>
              <a:rPr lang="fi-FI" sz="1200" b="1" i="1" u="none" kern="1200" dirty="0" err="1" smtClean="0">
                <a:solidFill>
                  <a:schemeClr val="tx1"/>
                </a:solidFill>
                <a:latin typeface="+mn-lt"/>
                <a:ea typeface="+mn-ea"/>
                <a:cs typeface="+mn-cs"/>
              </a:rPr>
              <a:t>faith</a:t>
            </a:r>
            <a:r>
              <a:rPr lang="fi-FI" sz="1200" b="1" i="1" u="none" kern="1200" dirty="0" smtClean="0">
                <a:solidFill>
                  <a:schemeClr val="tx1"/>
                </a:solidFill>
                <a:latin typeface="+mn-lt"/>
                <a:ea typeface="+mn-ea"/>
                <a:cs typeface="+mn-cs"/>
              </a:rPr>
              <a:t>, in </a:t>
            </a:r>
            <a:r>
              <a:rPr lang="fi-FI" sz="1200" b="1" i="1" u="none" kern="1200" dirty="0" err="1" smtClean="0">
                <a:solidFill>
                  <a:schemeClr val="tx1"/>
                </a:solidFill>
                <a:latin typeface="+mn-lt"/>
                <a:ea typeface="+mn-ea"/>
                <a:cs typeface="+mn-cs"/>
              </a:rPr>
              <a:t>love</a:t>
            </a:r>
            <a:r>
              <a:rPr lang="fi-FI" sz="1200" b="1" i="1" u="none" kern="1200" dirty="0" smtClean="0">
                <a:solidFill>
                  <a:schemeClr val="tx1"/>
                </a:solidFill>
                <a:latin typeface="+mn-lt"/>
                <a:ea typeface="+mn-ea"/>
                <a:cs typeface="+mn-cs"/>
              </a:rPr>
              <a:t>, and in </a:t>
            </a:r>
            <a:r>
              <a:rPr lang="fi-FI" sz="1200" b="1" i="1" u="none" kern="1200" dirty="0" err="1" smtClean="0">
                <a:solidFill>
                  <a:schemeClr val="tx1"/>
                </a:solidFill>
                <a:latin typeface="+mn-lt"/>
                <a:ea typeface="+mn-ea"/>
                <a:cs typeface="+mn-cs"/>
              </a:rPr>
              <a:t>steadfastnes</a:t>
            </a:r>
            <a:r>
              <a:rPr lang="fi-FI" sz="1200" b="0" i="0" u="none" kern="1200" dirty="0" err="1" smtClean="0">
                <a:solidFill>
                  <a:schemeClr val="tx1"/>
                </a:solidFill>
                <a:latin typeface="+mn-lt"/>
                <a:ea typeface="+mn-ea"/>
                <a:cs typeface="+mn-cs"/>
              </a:rPr>
              <a:t>s</a:t>
            </a:r>
            <a:r>
              <a:rPr lang="fi-FI" sz="1200" b="0" i="0" u="none" kern="1200" dirty="0" smtClean="0">
                <a:solidFill>
                  <a:schemeClr val="tx1"/>
                </a:solidFill>
                <a:latin typeface="+mn-lt"/>
                <a:ea typeface="+mn-ea"/>
                <a:cs typeface="+mn-cs"/>
              </a:rPr>
              <a:t>.</a:t>
            </a:r>
          </a:p>
          <a:p>
            <a:endParaRPr lang="fi-FI" sz="1200" b="1" i="0" u="sng" kern="1200" dirty="0" smtClean="0">
              <a:solidFill>
                <a:schemeClr val="tx1"/>
              </a:solidFill>
              <a:latin typeface="+mn-lt"/>
              <a:ea typeface="+mn-ea"/>
              <a:cs typeface="+mn-cs"/>
            </a:endParaRPr>
          </a:p>
          <a:p>
            <a:r>
              <a:rPr lang="fi-FI" sz="1200" b="1" i="0" u="none" kern="1200" dirty="0" smtClean="0">
                <a:solidFill>
                  <a:schemeClr val="tx1"/>
                </a:solidFill>
                <a:latin typeface="+mn-lt"/>
                <a:ea typeface="+mn-ea"/>
                <a:cs typeface="+mn-cs"/>
                <a:sym typeface="Wingdings"/>
              </a:rPr>
              <a:t> </a:t>
            </a:r>
            <a:r>
              <a:rPr lang="fi-FI" sz="1200" b="1" i="0" u="none" kern="1200" dirty="0" err="1" smtClean="0">
                <a:solidFill>
                  <a:schemeClr val="tx1"/>
                </a:solidFill>
                <a:latin typeface="+mn-lt"/>
                <a:ea typeface="+mn-ea"/>
                <a:cs typeface="+mn-cs"/>
                <a:sym typeface="Wingdings"/>
              </a:rPr>
              <a:t>unhealthy</a:t>
            </a:r>
            <a:endParaRPr lang="fi-FI" sz="1200" b="1" i="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UNHEALTHY – like gangrene</a:t>
            </a:r>
          </a:p>
          <a:p>
            <a:pPr rtl="0"/>
            <a:r>
              <a:rPr lang="en-US" sz="1200" dirty="0" smtClean="0"/>
              <a:t>But avoid irreverent babble, for it will lead people into more and more ungodliness, </a:t>
            </a:r>
          </a:p>
          <a:p>
            <a:pPr rtl="0"/>
            <a:r>
              <a:rPr lang="en-US" sz="1200" dirty="0" smtClean="0"/>
              <a:t>	</a:t>
            </a:r>
            <a:r>
              <a:rPr lang="en-US" sz="1200" b="1" dirty="0" smtClean="0"/>
              <a:t>17 	and their talk will spread like gangrene. Among them are </a:t>
            </a:r>
            <a:r>
              <a:rPr lang="en-US" sz="1200" b="1" dirty="0" err="1" smtClean="0"/>
              <a:t>Hymenaeus</a:t>
            </a:r>
            <a:r>
              <a:rPr lang="en-US" sz="1200" b="1" dirty="0" smtClean="0"/>
              <a:t> and </a:t>
            </a:r>
            <a:r>
              <a:rPr lang="en-US" sz="1200" b="1" dirty="0" err="1" smtClean="0"/>
              <a:t>Philetus</a:t>
            </a:r>
            <a:r>
              <a:rPr lang="en-US" sz="1200" b="1" dirty="0" smtClean="0"/>
              <a:t>, </a:t>
            </a:r>
          </a:p>
          <a:p>
            <a:endParaRPr lang="en-US" dirty="0" smtClean="0"/>
          </a:p>
          <a:p>
            <a:r>
              <a:rPr lang="en-US" dirty="0" smtClean="0">
                <a:sym typeface="Wingdings"/>
              </a:rPr>
              <a:t> Overthrow faith</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 Tim. 2:18 – unhealthy teaching overthrows faith…</a:t>
            </a:r>
          </a:p>
          <a:p>
            <a:r>
              <a:rPr lang="en-US" sz="1200" kern="1200" dirty="0" smtClean="0">
                <a:solidFill>
                  <a:schemeClr val="tx1"/>
                </a:solidFill>
                <a:latin typeface="+mn-lt"/>
                <a:ea typeface="+mn-ea"/>
                <a:cs typeface="+mn-cs"/>
              </a:rPr>
              <a:t>Continues… </a:t>
            </a:r>
          </a:p>
          <a:p>
            <a:pPr rtl="0"/>
            <a:r>
              <a:rPr lang="en-US" sz="1200" b="0" dirty="0" smtClean="0"/>
              <a:t>Among them are </a:t>
            </a:r>
            <a:r>
              <a:rPr lang="en-US" sz="1200" b="0" dirty="0" err="1" smtClean="0"/>
              <a:t>Hymenaeus</a:t>
            </a:r>
            <a:r>
              <a:rPr lang="en-US" sz="1200" b="0" dirty="0" smtClean="0"/>
              <a:t> and </a:t>
            </a:r>
            <a:r>
              <a:rPr lang="en-US" sz="1200" b="0" dirty="0" err="1" smtClean="0"/>
              <a:t>Philetus</a:t>
            </a:r>
            <a:r>
              <a:rPr lang="en-US" sz="1200" b="0" dirty="0" smtClean="0"/>
              <a:t>, </a:t>
            </a:r>
          </a:p>
          <a:p>
            <a:pPr rtl="0"/>
            <a:r>
              <a:rPr lang="en-US" sz="1200" b="0" dirty="0" smtClean="0"/>
              <a:t>18 </a:t>
            </a:r>
            <a:r>
              <a:rPr lang="en-US" sz="1200" b="0" baseline="0" dirty="0" smtClean="0"/>
              <a:t> </a:t>
            </a:r>
            <a:r>
              <a:rPr lang="en-US" sz="1200" b="0" dirty="0" smtClean="0"/>
              <a:t>who have swerved from the truth, saying that the resurrection has already happened. They are upsetting the faith of some. </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sym typeface="Wingdings"/>
              </a:rPr>
              <a:t> Makes shipwreck of faith – 1 Tim. 1:19</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shipwrecks men's faith (1 Tim. 1:19). That kind of teaching is false teaching; it is teaching that which is not true. Unhealthy teaching causes people to believe a lie and build their life upon it. Thus we have the constant warnings concerning false teachers and false teaching. We are to be discerning students of what we hear. Prove all things and hold to that which is good (1 Thess. 5:21).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shipwrecks men's faith (1 Tim. 1:19). </a:t>
            </a:r>
          </a:p>
          <a:p>
            <a:pPr rtl="0"/>
            <a:r>
              <a:rPr lang="en-US" sz="1200" b="0" dirty="0" smtClean="0"/>
              <a:t>18 </a:t>
            </a:r>
            <a:r>
              <a:rPr lang="en-US" sz="1200" b="0" baseline="0" dirty="0" smtClean="0"/>
              <a:t> </a:t>
            </a:r>
            <a:r>
              <a:rPr lang="en-US" sz="1200" b="0" dirty="0" smtClean="0"/>
              <a:t>This charge I entrust to you, Timothy, my child, in accordance with the prophecies previously made about you, that by them you may wage the good warfare, </a:t>
            </a:r>
          </a:p>
          <a:p>
            <a:pPr rtl="0"/>
            <a:r>
              <a:rPr lang="en-US" sz="1200" b="0" dirty="0" smtClean="0"/>
              <a:t>19 </a:t>
            </a:r>
            <a:r>
              <a:rPr lang="en-US" sz="1200" b="0" baseline="0" dirty="0" smtClean="0"/>
              <a:t>  </a:t>
            </a:r>
            <a:r>
              <a:rPr lang="en-US" sz="1200" b="0" dirty="0" smtClean="0"/>
              <a:t>holding faith and a good conscience. By rejecting this, some have made shipwreck of their faith,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sym typeface="Wingdings"/>
              </a:rPr>
              <a:t> Unhealthy then is FALSE teaching</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That kind of teaching is false teaching; it is teaching that which is not true. Unhealthy teaching causes people to believe a lie and build their life upon it. Thus we have the constant warnings concerning false teachers and false teaching. We are to be discerning students of what we hear. Prove all things and hold to that which is good (1 Thess. 5:21). </a:t>
            </a:r>
            <a:endParaRPr lang="en-US" b="0" dirty="0"/>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329842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Unhealthy</a:t>
            </a:r>
            <a:br>
              <a:rPr lang="en-US" sz="8000" dirty="0" smtClean="0"/>
            </a:br>
            <a:r>
              <a:rPr lang="en-US" sz="8000" dirty="0"/>
              <a:t/>
            </a:r>
            <a:br>
              <a:rPr lang="en-US" sz="8000" dirty="0"/>
            </a:br>
            <a:r>
              <a:rPr lang="en-US" sz="8000" dirty="0" smtClean="0"/>
              <a:t>False teaching</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2117882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Unhealthy:</a:t>
            </a:r>
            <a:br>
              <a:rPr lang="en-US" sz="8000" dirty="0" smtClean="0"/>
            </a:br>
            <a:r>
              <a:rPr lang="en-US" sz="8000" dirty="0"/>
              <a:t/>
            </a:r>
            <a:br>
              <a:rPr lang="en-US" sz="8000" dirty="0"/>
            </a:br>
            <a:r>
              <a:rPr lang="en-US" sz="8000" dirty="0" smtClean="0"/>
              <a:t>unbalanced</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211788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Limey</a:t>
            </a:r>
            <a:endParaRPr lang="en-US" dirty="0"/>
          </a:p>
        </p:txBody>
      </p:sp>
      <p:pic>
        <p:nvPicPr>
          <p:cNvPr id="4" name="Picture 3"/>
          <p:cNvPicPr>
            <a:picLocks noChangeAspect="1"/>
          </p:cNvPicPr>
          <p:nvPr/>
        </p:nvPicPr>
        <p:blipFill>
          <a:blip r:embed="rId3"/>
          <a:stretch>
            <a:fillRect/>
          </a:stretch>
        </p:blipFill>
        <p:spPr>
          <a:xfrm>
            <a:off x="1561202" y="578017"/>
            <a:ext cx="6181438" cy="4636078"/>
          </a:xfrm>
          <a:prstGeom prst="rect">
            <a:avLst/>
          </a:prstGeom>
        </p:spPr>
      </p:pic>
    </p:spTree>
    <p:extLst>
      <p:ext uri="{BB962C8B-B14F-4D97-AF65-F5344CB8AC3E}">
        <p14:creationId xmlns:p14="http://schemas.microsoft.com/office/powerpoint/2010/main" val="33401200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20:20</a:t>
            </a:r>
            <a:endParaRPr lang="en-US" dirty="0"/>
          </a:p>
        </p:txBody>
      </p:sp>
      <p:sp>
        <p:nvSpPr>
          <p:cNvPr id="3" name="Content Placeholder 2"/>
          <p:cNvSpPr>
            <a:spLocks noGrp="1"/>
          </p:cNvSpPr>
          <p:nvPr>
            <p:ph idx="1"/>
          </p:nvPr>
        </p:nvSpPr>
        <p:spPr>
          <a:xfrm>
            <a:off x="664694" y="1391478"/>
            <a:ext cx="8313654" cy="5329997"/>
          </a:xfrm>
        </p:spPr>
        <p:txBody>
          <a:bodyPr>
            <a:normAutofit/>
          </a:bodyPr>
          <a:lstStyle/>
          <a:p>
            <a:pPr marL="0" indent="0">
              <a:buNone/>
            </a:pPr>
            <a:r>
              <a:rPr lang="en-US" sz="7200" dirty="0"/>
              <a:t>I did not shrink from declaring to you anything that was profitable, </a:t>
            </a:r>
            <a:r>
              <a:rPr lang="en-US" sz="7200" dirty="0" smtClean="0"/>
              <a:t>…</a:t>
            </a:r>
            <a:endParaRPr lang="en-US" sz="7200" dirty="0"/>
          </a:p>
        </p:txBody>
      </p:sp>
    </p:spTree>
    <p:extLst>
      <p:ext uri="{BB962C8B-B14F-4D97-AF65-F5344CB8AC3E}">
        <p14:creationId xmlns:p14="http://schemas.microsoft.com/office/powerpoint/2010/main" val="262367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20:27</a:t>
            </a:r>
            <a:endParaRPr lang="en-US" dirty="0"/>
          </a:p>
        </p:txBody>
      </p:sp>
      <p:sp>
        <p:nvSpPr>
          <p:cNvPr id="3" name="Content Placeholder 2"/>
          <p:cNvSpPr>
            <a:spLocks noGrp="1"/>
          </p:cNvSpPr>
          <p:nvPr>
            <p:ph idx="1"/>
          </p:nvPr>
        </p:nvSpPr>
        <p:spPr>
          <a:xfrm>
            <a:off x="664694" y="1391478"/>
            <a:ext cx="8313654" cy="5329997"/>
          </a:xfrm>
        </p:spPr>
        <p:txBody>
          <a:bodyPr>
            <a:normAutofit/>
          </a:bodyPr>
          <a:lstStyle/>
          <a:p>
            <a:pPr marL="0" indent="0">
              <a:buNone/>
            </a:pPr>
            <a:r>
              <a:rPr lang="en-US" sz="7200" dirty="0"/>
              <a:t>I did not shrink from declaring to you the whole counsel of God. </a:t>
            </a:r>
          </a:p>
        </p:txBody>
      </p:sp>
    </p:spTree>
    <p:extLst>
      <p:ext uri="{BB962C8B-B14F-4D97-AF65-F5344CB8AC3E}">
        <p14:creationId xmlns:p14="http://schemas.microsoft.com/office/powerpoint/2010/main" val="232648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20:32</a:t>
            </a:r>
            <a:endParaRPr lang="en-US" dirty="0"/>
          </a:p>
        </p:txBody>
      </p:sp>
      <p:sp>
        <p:nvSpPr>
          <p:cNvPr id="3" name="Content Placeholder 2"/>
          <p:cNvSpPr>
            <a:spLocks noGrp="1"/>
          </p:cNvSpPr>
          <p:nvPr>
            <p:ph idx="1"/>
          </p:nvPr>
        </p:nvSpPr>
        <p:spPr>
          <a:xfrm>
            <a:off x="187739" y="1174682"/>
            <a:ext cx="8790609" cy="5546794"/>
          </a:xfrm>
        </p:spPr>
        <p:txBody>
          <a:bodyPr>
            <a:noAutofit/>
          </a:bodyPr>
          <a:lstStyle/>
          <a:p>
            <a:pPr marL="0" indent="0">
              <a:buNone/>
            </a:pPr>
            <a:r>
              <a:rPr lang="en-US" sz="6000" dirty="0"/>
              <a:t>And now I commend you to God and to the word of his grace, which is able to build you up and to give you the inheritance among all those who are sanctified. </a:t>
            </a:r>
          </a:p>
        </p:txBody>
      </p:sp>
    </p:spTree>
    <p:extLst>
      <p:ext uri="{BB962C8B-B14F-4D97-AF65-F5344CB8AC3E}">
        <p14:creationId xmlns:p14="http://schemas.microsoft.com/office/powerpoint/2010/main" val="24847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Healthy</a:t>
            </a:r>
            <a:br>
              <a:rPr lang="en-US" sz="8000" dirty="0" smtClean="0"/>
            </a:br>
            <a:r>
              <a:rPr lang="en-US" sz="8000" dirty="0" smtClean="0"/>
              <a:t>may be</a:t>
            </a:r>
            <a:br>
              <a:rPr lang="en-US" sz="8000" dirty="0" smtClean="0"/>
            </a:br>
            <a:r>
              <a:rPr lang="en-US" sz="8000" dirty="0" smtClean="0"/>
              <a:t>hard to</a:t>
            </a:r>
            <a:br>
              <a:rPr lang="en-US" sz="8000" dirty="0" smtClean="0"/>
            </a:br>
            <a:r>
              <a:rPr lang="en-US" sz="8000" dirty="0" smtClean="0"/>
              <a:t>swallow!</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2117882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317521" y="0"/>
            <a:ext cx="8140679" cy="6630569"/>
          </a:xfrm>
        </p:spPr>
        <p:txBody>
          <a:bodyPr/>
          <a:lstStyle/>
          <a:p>
            <a:r>
              <a:rPr lang="en-US" sz="6600" dirty="0"/>
              <a:t>Whoever loves discipline loves knowledge, but he who hates reproof is </a:t>
            </a:r>
            <a:r>
              <a:rPr lang="en-US" sz="6600" dirty="0" smtClean="0"/>
              <a:t>stupid.</a:t>
            </a:r>
            <a:r>
              <a:rPr lang="en-US" sz="6600" dirty="0"/>
              <a:t/>
            </a:r>
            <a:br>
              <a:rPr lang="en-US" sz="6600" dirty="0"/>
            </a:br>
            <a:r>
              <a:rPr lang="en-US" sz="6600" dirty="0" smtClean="0"/>
              <a:t>P</a:t>
            </a:r>
            <a:r>
              <a:rPr lang="en-US" sz="4800" b="1" dirty="0" smtClean="0"/>
              <a:t>roverbs 12:1 </a:t>
            </a:r>
            <a:endParaRPr lang="en-US" sz="6600" dirty="0"/>
          </a:p>
        </p:txBody>
      </p:sp>
    </p:spTree>
    <p:extLst>
      <p:ext uri="{BB962C8B-B14F-4D97-AF65-F5344CB8AC3E}">
        <p14:creationId xmlns:p14="http://schemas.microsoft.com/office/powerpoint/2010/main" val="2107535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317521" y="0"/>
            <a:ext cx="8140679" cy="6630569"/>
          </a:xfrm>
        </p:spPr>
        <p:txBody>
          <a:bodyPr/>
          <a:lstStyle/>
          <a:p>
            <a:r>
              <a:rPr lang="en-US" sz="7200" dirty="0"/>
              <a:t>A fool despises his father’s instruction, but whoever heeds reproof is prudent</a:t>
            </a:r>
            <a:r>
              <a:rPr lang="en-US" sz="7200" dirty="0" smtClean="0"/>
              <a:t>.</a:t>
            </a:r>
            <a:br>
              <a:rPr lang="en-US" sz="7200" dirty="0" smtClean="0"/>
            </a:br>
            <a:r>
              <a:rPr lang="en-US" sz="6600" dirty="0" smtClean="0"/>
              <a:t>P</a:t>
            </a:r>
            <a:r>
              <a:rPr lang="en-US" sz="4800" b="1" dirty="0" smtClean="0"/>
              <a:t>roverbs 15:5</a:t>
            </a:r>
            <a:endParaRPr lang="en-US" sz="6600" dirty="0"/>
          </a:p>
        </p:txBody>
      </p:sp>
    </p:spTree>
    <p:extLst>
      <p:ext uri="{BB962C8B-B14F-4D97-AF65-F5344CB8AC3E}">
        <p14:creationId xmlns:p14="http://schemas.microsoft.com/office/powerpoint/2010/main" val="20728155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317521" y="0"/>
            <a:ext cx="8140679" cy="6630569"/>
          </a:xfrm>
        </p:spPr>
        <p:txBody>
          <a:bodyPr/>
          <a:lstStyle/>
          <a:p>
            <a:r>
              <a:rPr lang="en-US" sz="7200" dirty="0"/>
              <a:t>There is severe discipline for him who forsakes the way; whoever hates reproof will die.</a:t>
            </a:r>
            <a:r>
              <a:rPr lang="en-US" sz="7200" dirty="0" smtClean="0"/>
              <a:t/>
            </a:r>
            <a:br>
              <a:rPr lang="en-US" sz="7200" dirty="0" smtClean="0"/>
            </a:br>
            <a:r>
              <a:rPr lang="en-US" sz="6600" dirty="0" smtClean="0"/>
              <a:t>P</a:t>
            </a:r>
            <a:r>
              <a:rPr lang="en-US" sz="4800" b="1" dirty="0" smtClean="0"/>
              <a:t>roverbs 15:10</a:t>
            </a:r>
            <a:endParaRPr lang="en-US" sz="6600" dirty="0"/>
          </a:p>
        </p:txBody>
      </p:sp>
    </p:spTree>
    <p:extLst>
      <p:ext uri="{BB962C8B-B14F-4D97-AF65-F5344CB8AC3E}">
        <p14:creationId xmlns:p14="http://schemas.microsoft.com/office/powerpoint/2010/main" val="7137521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pic>
        <p:nvPicPr>
          <p:cNvPr id="4" name="Picture 3"/>
          <p:cNvPicPr>
            <a:picLocks noChangeAspect="1"/>
          </p:cNvPicPr>
          <p:nvPr/>
        </p:nvPicPr>
        <p:blipFill>
          <a:blip r:embed="rId3"/>
          <a:stretch>
            <a:fillRect/>
          </a:stretch>
        </p:blipFill>
        <p:spPr>
          <a:xfrm rot="1231441">
            <a:off x="2857500" y="610550"/>
            <a:ext cx="3123725" cy="6247450"/>
          </a:xfrm>
          <a:prstGeom prst="rect">
            <a:avLst/>
          </a:prstGeom>
        </p:spPr>
      </p:pic>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317521" y="0"/>
            <a:ext cx="8140679" cy="6630569"/>
          </a:xfrm>
        </p:spPr>
        <p:txBody>
          <a:bodyPr/>
          <a:lstStyle/>
          <a:p>
            <a:r>
              <a:rPr lang="en-US" sz="7200" dirty="0"/>
              <a:t>The ear that listens to life-giving reproof will dwell among the wise. </a:t>
            </a:r>
            <a:r>
              <a:rPr lang="en-US" sz="7200" dirty="0" smtClean="0"/>
              <a:t/>
            </a:r>
            <a:br>
              <a:rPr lang="en-US" sz="7200" dirty="0" smtClean="0"/>
            </a:br>
            <a:r>
              <a:rPr lang="en-US" sz="6600" dirty="0" smtClean="0"/>
              <a:t>P</a:t>
            </a:r>
            <a:r>
              <a:rPr lang="en-US" sz="4800" b="1" dirty="0" smtClean="0"/>
              <a:t>roverbs 15:31</a:t>
            </a:r>
            <a:endParaRPr lang="en-US" sz="6600" dirty="0"/>
          </a:p>
        </p:txBody>
      </p:sp>
    </p:spTree>
    <p:extLst>
      <p:ext uri="{BB962C8B-B14F-4D97-AF65-F5344CB8AC3E}">
        <p14:creationId xmlns:p14="http://schemas.microsoft.com/office/powerpoint/2010/main" val="23582005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317521" y="0"/>
            <a:ext cx="8140679" cy="6630569"/>
          </a:xfrm>
        </p:spPr>
        <p:txBody>
          <a:bodyPr/>
          <a:lstStyle/>
          <a:p>
            <a:r>
              <a:rPr lang="en-US" sz="7200" dirty="0"/>
              <a:t>Whoever ignores instruction despises himself, but he who listens to reproof gains intelligence. </a:t>
            </a:r>
            <a:r>
              <a:rPr lang="en-US" sz="7200" dirty="0" smtClean="0"/>
              <a:t/>
            </a:r>
            <a:br>
              <a:rPr lang="en-US" sz="7200" dirty="0" smtClean="0"/>
            </a:br>
            <a:r>
              <a:rPr lang="en-US" sz="6600" dirty="0" smtClean="0"/>
              <a:t>P</a:t>
            </a:r>
            <a:r>
              <a:rPr lang="en-US" sz="4800" b="1" dirty="0" smtClean="0"/>
              <a:t>roverbs 15:32</a:t>
            </a:r>
            <a:endParaRPr lang="en-US" sz="6600" dirty="0"/>
          </a:p>
        </p:txBody>
      </p:sp>
    </p:spTree>
    <p:extLst>
      <p:ext uri="{BB962C8B-B14F-4D97-AF65-F5344CB8AC3E}">
        <p14:creationId xmlns:p14="http://schemas.microsoft.com/office/powerpoint/2010/main" val="28610470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 12:5-6</a:t>
            </a:r>
            <a:endParaRPr lang="en-US" dirty="0"/>
          </a:p>
        </p:txBody>
      </p:sp>
      <p:sp>
        <p:nvSpPr>
          <p:cNvPr id="3" name="Content Placeholder 2"/>
          <p:cNvSpPr>
            <a:spLocks noGrp="1"/>
          </p:cNvSpPr>
          <p:nvPr>
            <p:ph idx="1"/>
          </p:nvPr>
        </p:nvSpPr>
        <p:spPr/>
        <p:txBody>
          <a:bodyPr>
            <a:normAutofit/>
          </a:bodyPr>
          <a:lstStyle/>
          <a:p>
            <a:pPr marL="0" indent="0">
              <a:buNone/>
            </a:pPr>
            <a:r>
              <a:rPr lang="en-US" sz="6600" dirty="0" smtClean="0"/>
              <a:t>My son, do not regard lightly the discipline of the Lord, nor be weary when reproved by him. </a:t>
            </a:r>
            <a:endParaRPr lang="en-US" sz="6600" dirty="0"/>
          </a:p>
        </p:txBody>
      </p:sp>
    </p:spTree>
    <p:extLst>
      <p:ext uri="{BB962C8B-B14F-4D97-AF65-F5344CB8AC3E}">
        <p14:creationId xmlns:p14="http://schemas.microsoft.com/office/powerpoint/2010/main" val="27856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 12:5-6</a:t>
            </a:r>
            <a:endParaRPr lang="en-US" dirty="0"/>
          </a:p>
        </p:txBody>
      </p:sp>
      <p:sp>
        <p:nvSpPr>
          <p:cNvPr id="3" name="Content Placeholder 2"/>
          <p:cNvSpPr>
            <a:spLocks noGrp="1"/>
          </p:cNvSpPr>
          <p:nvPr>
            <p:ph idx="1"/>
          </p:nvPr>
        </p:nvSpPr>
        <p:spPr>
          <a:xfrm>
            <a:off x="356086" y="1391478"/>
            <a:ext cx="8622262" cy="5329997"/>
          </a:xfrm>
        </p:spPr>
        <p:txBody>
          <a:bodyPr>
            <a:normAutofit/>
          </a:bodyPr>
          <a:lstStyle/>
          <a:p>
            <a:pPr marL="0" indent="0">
              <a:buNone/>
            </a:pPr>
            <a:r>
              <a:rPr lang="en-US" sz="6600" dirty="0"/>
              <a:t>For the Lord disciplines the one he loves, </a:t>
            </a:r>
            <a:r>
              <a:rPr lang="en-US" sz="6600" dirty="0" smtClean="0"/>
              <a:t>and </a:t>
            </a:r>
            <a:r>
              <a:rPr lang="en-US" sz="6600" dirty="0"/>
              <a:t>chastises every son whom he receives.” </a:t>
            </a:r>
          </a:p>
        </p:txBody>
      </p:sp>
    </p:spTree>
    <p:extLst>
      <p:ext uri="{BB962C8B-B14F-4D97-AF65-F5344CB8AC3E}">
        <p14:creationId xmlns:p14="http://schemas.microsoft.com/office/powerpoint/2010/main" val="143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No Balm in</a:t>
            </a:r>
            <a:br>
              <a:rPr lang="en-US" sz="8000" dirty="0" smtClean="0"/>
            </a:br>
            <a:r>
              <a:rPr lang="en-US" sz="8000" dirty="0" smtClean="0"/>
              <a:t>Gilead</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Jeremiah 8:22,  5,  11</a:t>
            </a:r>
            <a:endParaRPr lang="en-US" dirty="0"/>
          </a:p>
        </p:txBody>
      </p:sp>
    </p:spTree>
    <p:extLst>
      <p:ext uri="{BB962C8B-B14F-4D97-AF65-F5344CB8AC3E}">
        <p14:creationId xmlns:p14="http://schemas.microsoft.com/office/powerpoint/2010/main" val="22117882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Cure for</a:t>
            </a:r>
            <a:br>
              <a:rPr lang="en-US" sz="8000" dirty="0" smtClean="0"/>
            </a:br>
            <a:r>
              <a:rPr lang="en-US" sz="8000" dirty="0" smtClean="0"/>
              <a:t>‘itchy’ ears…</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2 Tim. 4:3-4  = vs. 1-2</a:t>
            </a:r>
            <a:endParaRPr lang="en-US" dirty="0"/>
          </a:p>
        </p:txBody>
      </p:sp>
    </p:spTree>
    <p:extLst>
      <p:ext uri="{BB962C8B-B14F-4D97-AF65-F5344CB8AC3E}">
        <p14:creationId xmlns:p14="http://schemas.microsoft.com/office/powerpoint/2010/main" val="22117882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Reprove</a:t>
            </a:r>
            <a:br>
              <a:rPr lang="en-US" sz="8000" dirty="0" smtClean="0"/>
            </a:br>
            <a:r>
              <a:rPr lang="en-US" sz="8000" dirty="0" smtClean="0"/>
              <a:t>Rebuke</a:t>
            </a:r>
            <a:br>
              <a:rPr lang="en-US" sz="8000" dirty="0" smtClean="0"/>
            </a:br>
            <a:r>
              <a:rPr lang="en-US" sz="8000" dirty="0" smtClean="0"/>
              <a:t>Exhort</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2 </a:t>
            </a:r>
            <a:r>
              <a:rPr lang="en-US" dirty="0"/>
              <a:t>T</a:t>
            </a:r>
            <a:r>
              <a:rPr lang="en-US" dirty="0" smtClean="0"/>
              <a:t>im. 4:2</a:t>
            </a:r>
            <a:endParaRPr lang="en-US" dirty="0"/>
          </a:p>
        </p:txBody>
      </p:sp>
    </p:spTree>
    <p:extLst>
      <p:ext uri="{BB962C8B-B14F-4D97-AF65-F5344CB8AC3E}">
        <p14:creationId xmlns:p14="http://schemas.microsoft.com/office/powerpoint/2010/main" val="5493540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5493540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5493540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11100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4603544"/>
          </a:xfrm>
        </p:spPr>
        <p:txBody>
          <a:bodyPr/>
          <a:lstStyle/>
          <a:p>
            <a:r>
              <a:rPr lang="en-US" sz="8000" dirty="0" smtClean="0"/>
              <a:t>Sound Doctrine</a:t>
            </a:r>
            <a:endParaRPr lang="en-US" sz="8000" dirty="0"/>
          </a:p>
        </p:txBody>
      </p:sp>
      <p:sp>
        <p:nvSpPr>
          <p:cNvPr id="3" name="Subtitle 2"/>
          <p:cNvSpPr>
            <a:spLocks noGrp="1"/>
          </p:cNvSpPr>
          <p:nvPr>
            <p:ph type="subTitle" idx="1"/>
          </p:nvPr>
        </p:nvSpPr>
        <p:spPr>
          <a:xfrm>
            <a:off x="0" y="5629269"/>
            <a:ext cx="9144000" cy="1228731"/>
          </a:xfrm>
        </p:spPr>
        <p:txBody>
          <a:bodyPr/>
          <a:lstStyle/>
          <a:p>
            <a:r>
              <a:rPr lang="en-US" dirty="0" smtClean="0"/>
              <a:t>1 Tim. 1:10; Titus 1:9; 2:1-2</a:t>
            </a:r>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Sound words</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Tim. 6:3; 2 Tim. 1:13</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Sound teaching</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2 Tim. 4:3-4</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Sound in</a:t>
            </a:r>
            <a:br>
              <a:rPr lang="en-US" sz="8000" dirty="0" smtClean="0"/>
            </a:br>
            <a:r>
              <a:rPr lang="en-US" sz="8000" dirty="0" smtClean="0"/>
              <a:t>THE faith</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Titus 1:13, 2:2</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Unhealthy:</a:t>
            </a:r>
            <a:br>
              <a:rPr lang="en-US" sz="8000" dirty="0" smtClean="0"/>
            </a:br>
            <a:r>
              <a:rPr lang="en-US" sz="8000" dirty="0" smtClean="0"/>
              <a:t>gangrene</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2 Tim. 2:17</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Unhealthy:</a:t>
            </a:r>
            <a:br>
              <a:rPr lang="en-US" sz="8000" dirty="0" smtClean="0"/>
            </a:br>
            <a:r>
              <a:rPr lang="en-US" sz="8000" dirty="0" smtClean="0"/>
              <a:t>overthrow faith</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2 Tim. 2:18</a:t>
            </a:r>
            <a:endParaRPr lang="en-US" dirty="0"/>
          </a:p>
        </p:txBody>
      </p:sp>
    </p:spTree>
    <p:extLst>
      <p:ext uri="{BB962C8B-B14F-4D97-AF65-F5344CB8AC3E}">
        <p14:creationId xmlns:p14="http://schemas.microsoft.com/office/powerpoint/2010/main" val="22117882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Unhealthy:</a:t>
            </a:r>
            <a:br>
              <a:rPr lang="en-US" sz="8000" dirty="0" smtClean="0"/>
            </a:br>
            <a:r>
              <a:rPr lang="en-US" sz="8000" dirty="0" smtClean="0"/>
              <a:t>shipwrecks faith</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Tim. 1:19</a:t>
            </a:r>
            <a:endParaRPr lang="en-US" dirty="0"/>
          </a:p>
        </p:txBody>
      </p:sp>
    </p:spTree>
    <p:extLst>
      <p:ext uri="{BB962C8B-B14F-4D97-AF65-F5344CB8AC3E}">
        <p14:creationId xmlns:p14="http://schemas.microsoft.com/office/powerpoint/2010/main" val="22117882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3365</TotalTime>
  <Words>2139</Words>
  <Application>Microsoft Macintosh PowerPoint</Application>
  <PresentationFormat>On-screen Show (4:3)</PresentationFormat>
  <Paragraphs>265</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 Black </vt:lpstr>
      <vt:lpstr>PowerPoint Presentation</vt:lpstr>
      <vt:lpstr>PowerPoint Presentation</vt:lpstr>
      <vt:lpstr>Sound Doctrine</vt:lpstr>
      <vt:lpstr>Sound words</vt:lpstr>
      <vt:lpstr>Sound teaching</vt:lpstr>
      <vt:lpstr>Sound in THE faith</vt:lpstr>
      <vt:lpstr>Unhealthy: gangrene</vt:lpstr>
      <vt:lpstr>Unhealthy: overthrow faith</vt:lpstr>
      <vt:lpstr>Unhealthy: shipwrecks faith</vt:lpstr>
      <vt:lpstr>Unhealthy  False teaching</vt:lpstr>
      <vt:lpstr>Unhealthy:  unbalanced</vt:lpstr>
      <vt:lpstr>PowerPoint Presentation</vt:lpstr>
      <vt:lpstr>Acts 20:20</vt:lpstr>
      <vt:lpstr>Acts 20:27</vt:lpstr>
      <vt:lpstr>Acts 20:32</vt:lpstr>
      <vt:lpstr>Healthy may be hard to swallow!</vt:lpstr>
      <vt:lpstr>Whoever loves discipline loves knowledge, but he who hates reproof is stupid. Proverbs 12:1 </vt:lpstr>
      <vt:lpstr>A fool despises his father’s instruction, but whoever heeds reproof is prudent. Proverbs 15:5</vt:lpstr>
      <vt:lpstr>There is severe discipline for him who forsakes the way; whoever hates reproof will die. Proverbs 15:10</vt:lpstr>
      <vt:lpstr>The ear that listens to life-giving reproof will dwell among the wise.  Proverbs 15:31</vt:lpstr>
      <vt:lpstr>Whoever ignores instruction despises himself, but he who listens to reproof gains intelligence.  Proverbs 15:32</vt:lpstr>
      <vt:lpstr>Heb. 12:5-6</vt:lpstr>
      <vt:lpstr>Heb. 12:5-6</vt:lpstr>
      <vt:lpstr>No Balm in Gilead</vt:lpstr>
      <vt:lpstr>Cure for ‘itchy’ ears…</vt:lpstr>
      <vt:lpstr>Reprove Rebuke Exhort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Hugh</cp:lastModifiedBy>
  <cp:revision>37</cp:revision>
  <dcterms:created xsi:type="dcterms:W3CDTF">2014-01-26T20:19:07Z</dcterms:created>
  <dcterms:modified xsi:type="dcterms:W3CDTF">2015-09-20T20:43:54Z</dcterms:modified>
</cp:coreProperties>
</file>