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8" r:id="rId2"/>
    <p:sldId id="299" r:id="rId3"/>
    <p:sldId id="300" r:id="rId4"/>
    <p:sldId id="301" r:id="rId5"/>
    <p:sldId id="302" r:id="rId6"/>
    <p:sldId id="303" r:id="rId7"/>
    <p:sldId id="304" r:id="rId8"/>
    <p:sldId id="305" r:id="rId9"/>
    <p:sldId id="306" r:id="rId10"/>
    <p:sldId id="308" r:id="rId11"/>
    <p:sldId id="29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983" autoAdjust="0"/>
    <p:restoredTop sz="44478" autoAdjust="0"/>
  </p:normalViewPr>
  <p:slideViewPr>
    <p:cSldViewPr snapToGrid="0" snapToObjects="1">
      <p:cViewPr varScale="1">
        <p:scale>
          <a:sx n="58" d="100"/>
          <a:sy n="58" d="100"/>
        </p:scale>
        <p:origin x="-120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10/4/15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Living in light of our Salvation</a:t>
            </a:r>
            <a:r>
              <a:rPr lang="is-IS" dirty="0" smtClean="0"/>
              <a:t>… </a:t>
            </a:r>
          </a:p>
          <a:p>
            <a:endParaRPr lang="is-IS" dirty="0" smtClean="0"/>
          </a:p>
          <a:p>
            <a:r>
              <a:rPr lang="is-IS" dirty="0" smtClean="0"/>
              <a:t>Being forgiven / redeemed / saved – should have a profound effect upon our</a:t>
            </a:r>
            <a:r>
              <a:rPr lang="is-IS" baseline="0" dirty="0" smtClean="0"/>
              <a:t> lives.</a:t>
            </a:r>
          </a:p>
          <a:p>
            <a:r>
              <a:rPr lang="is-IS" baseline="0" dirty="0" smtClean="0"/>
              <a:t>There is this constant reminder by the sacred writers that having been saved – we now LIVE in newness of life... </a:t>
            </a:r>
          </a:p>
          <a:p>
            <a:endParaRPr lang="is-IS" baseline="0" dirty="0" smtClean="0"/>
          </a:p>
          <a:p>
            <a:r>
              <a:rPr lang="is-IS" baseline="0" dirty="0" smtClean="0"/>
              <a:t>Notice Peter’s great admonition in 1Pet. 1:13-17...  </a:t>
            </a:r>
          </a:p>
          <a:p>
            <a:r>
              <a:rPr lang="is-IS" baseline="0" dirty="0" smtClean="0">
                <a:sym typeface="Wingdings"/>
              </a:rPr>
              <a:t> </a:t>
            </a:r>
            <a:r>
              <a:rPr lang="en-US" baseline="0" dirty="0" smtClean="0">
                <a:sym typeface="Wingdings"/>
              </a:rPr>
              <a:t>I</a:t>
            </a:r>
            <a:r>
              <a:rPr lang="is-IS" baseline="0" dirty="0" smtClean="0">
                <a:sym typeface="Wingdings"/>
              </a:rPr>
              <a:t>s sandwiched between 2 great salvation sections.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01 Prepare for Action 1Peter 1</a:t>
            </a:r>
          </a:p>
          <a:p>
            <a:r>
              <a:rPr lang="en-US" sz="1200" kern="1200" dirty="0" smtClean="0">
                <a:solidFill>
                  <a:schemeClr val="tx1"/>
                </a:solidFill>
                <a:effectLst/>
                <a:latin typeface="+mn-lt"/>
                <a:ea typeface="+mn-ea"/>
                <a:cs typeface="+mn-cs"/>
              </a:rPr>
              <a:t>Sandwiched between to great passages concerning our salvation </a:t>
            </a:r>
          </a:p>
          <a:p>
            <a:r>
              <a:rPr lang="en-US" sz="1200" kern="1200" dirty="0" smtClean="0">
                <a:solidFill>
                  <a:schemeClr val="tx1"/>
                </a:solidFill>
                <a:effectLst/>
                <a:latin typeface="+mn-lt"/>
                <a:ea typeface="+mn-ea"/>
                <a:cs typeface="+mn-cs"/>
              </a:rPr>
              <a:t>(1:8-12 and 1:18-21).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Peter instructs us on how this salvation changes our present living in this world.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Prepare your MINDS for Action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Prepare your minds: </a:t>
            </a:r>
            <a:r>
              <a:rPr lang="en-US" sz="1200" kern="1200" dirty="0" smtClean="0">
                <a:solidFill>
                  <a:schemeClr val="tx1"/>
                </a:solidFill>
                <a:effectLst/>
                <a:latin typeface="+mn-lt"/>
                <a:ea typeface="+mn-ea"/>
                <a:cs typeface="+mn-cs"/>
              </a:rPr>
              <a:t>this involves the changing of our thinking, the renewing of our minds, not conformed to the world. </a:t>
            </a:r>
          </a:p>
          <a:p>
            <a:r>
              <a:rPr lang="en-US" sz="1200" kern="1200" dirty="0" smtClean="0">
                <a:solidFill>
                  <a:schemeClr val="tx1"/>
                </a:solidFill>
                <a:effectLst/>
                <a:latin typeface="+mn-lt"/>
                <a:ea typeface="+mn-ea"/>
                <a:cs typeface="+mn-cs"/>
              </a:rPr>
              <a:t>Such thinking is based upon God's way of thinking. </a:t>
            </a:r>
          </a:p>
          <a:p>
            <a:r>
              <a:rPr lang="en-US" sz="1200" kern="1200" dirty="0" smtClean="0">
                <a:solidFill>
                  <a:schemeClr val="tx1"/>
                </a:solidFill>
                <a:effectLst/>
                <a:latin typeface="+mn-lt"/>
                <a:ea typeface="+mn-ea"/>
                <a:cs typeface="+mn-cs"/>
              </a:rPr>
              <a:t>It is not just 'acquired knowledge', it is the infusing of God's word into our heart, minds, being. </a:t>
            </a:r>
          </a:p>
          <a:p>
            <a:r>
              <a:rPr lang="en-US" sz="1200" kern="1200" dirty="0" smtClean="0">
                <a:solidFill>
                  <a:schemeClr val="tx1"/>
                </a:solidFill>
                <a:effectLst/>
                <a:latin typeface="+mn-lt"/>
                <a:ea typeface="+mn-ea"/>
                <a:cs typeface="+mn-cs"/>
              </a:rPr>
              <a:t>James 1:21 - It is the 'engrafted word' dwelling in and controlling us. </a:t>
            </a:r>
          </a:p>
          <a:p>
            <a:r>
              <a:rPr lang="en-US" sz="1200" kern="1200" dirty="0" smtClean="0">
                <a:solidFill>
                  <a:schemeClr val="tx1"/>
                </a:solidFill>
                <a:effectLst/>
                <a:latin typeface="+mn-lt"/>
                <a:ea typeface="+mn-ea"/>
                <a:cs typeface="+mn-cs"/>
              </a:rPr>
              <a:t>Col. 3:16 - It is letting His word DWELL in us richly.</a:t>
            </a:r>
          </a:p>
          <a:p>
            <a:r>
              <a:rPr lang="en-US" sz="1200" kern="1200" dirty="0" smtClean="0">
                <a:solidFill>
                  <a:schemeClr val="tx1"/>
                </a:solidFill>
                <a:effectLst/>
                <a:latin typeface="+mn-lt"/>
                <a:ea typeface="+mn-ea"/>
                <a:cs typeface="+mn-cs"/>
              </a:rPr>
              <a:t>Ezra 7:10: "For Ezra had set his heart to study the Law of the Lord, and to do it and to teach his statutes and rules in Israel.” As with Ezra, the fruit of such preparation is seen in the change in our lives, the living out of this mind-set.</a:t>
            </a:r>
          </a:p>
          <a:p>
            <a:endParaRPr lang="en-US" b="1" dirty="0" smtClean="0"/>
          </a:p>
          <a:p>
            <a:r>
              <a:rPr lang="en-US" b="1" dirty="0" smtClean="0">
                <a:sym typeface="Wingdings"/>
              </a:rPr>
              <a:t> Sober-minded</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Sober-minded:</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Peter is going to bring this up again in 4:7; 5:8.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4:7 the need of such sober-minded watchfulness is because 'the end of all things is at hand".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5:8, the need is because the Devil is actively seeking to devour people.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Such devouring, of course, is not literal but is the same old battle from the beginning - deceiving people into NOT obeying God.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are firmly rooted in God's teaching and hence resist the Devil by being firm in our faith (5:9). </a:t>
            </a:r>
          </a:p>
          <a:p>
            <a:endParaRPr lang="en-US" dirty="0" smtClean="0"/>
          </a:p>
          <a:p>
            <a:r>
              <a:rPr lang="en-US" dirty="0" smtClean="0"/>
              <a:t>Restraint, moderation which avoids excess in passion, rashness, or confusion</a:t>
            </a:r>
            <a:r>
              <a:rPr lang="is-IS" dirty="0" smtClean="0"/>
              <a:t>…  </a:t>
            </a:r>
          </a:p>
          <a:p>
            <a:endParaRPr lang="is-IS" b="1" dirty="0" smtClean="0"/>
          </a:p>
          <a:p>
            <a:r>
              <a:rPr lang="is-IS" b="1" dirty="0" smtClean="0">
                <a:sym typeface="Wingdings"/>
              </a:rPr>
              <a:t> Set your hope</a:t>
            </a:r>
            <a:endParaRPr lang="en-US" b="1" dirty="0" smtClean="0"/>
          </a:p>
          <a:p>
            <a:endParaRPr lang="en-US" dirty="0" smtClean="0"/>
          </a:p>
          <a:p>
            <a:r>
              <a:rPr lang="en-US" sz="1200" b="1" kern="1200" dirty="0" smtClean="0">
                <a:solidFill>
                  <a:schemeClr val="tx1"/>
                </a:solidFill>
                <a:latin typeface="+mn-lt"/>
                <a:ea typeface="+mn-ea"/>
                <a:cs typeface="+mn-cs"/>
              </a:rPr>
              <a:t>88.86</a:t>
            </a:r>
            <a:r>
              <a:rPr lang="en-US" sz="1200" b="0"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νήφω</a:t>
            </a:r>
            <a:r>
              <a:rPr lang="en-US" sz="1200" b="0" kern="1200" baseline="30000" dirty="0" err="1" smtClean="0">
                <a:solidFill>
                  <a:schemeClr val="tx1"/>
                </a:solidFill>
                <a:latin typeface="+mn-lt"/>
                <a:ea typeface="+mn-ea"/>
                <a:cs typeface="+mn-cs"/>
              </a:rPr>
              <a:t>b</a:t>
            </a:r>
            <a:r>
              <a:rPr lang="en-US" sz="1200" b="0" kern="1200" baseline="0" dirty="0" smtClean="0">
                <a:solidFill>
                  <a:schemeClr val="tx1"/>
                </a:solidFill>
                <a:latin typeface="+mn-lt"/>
                <a:ea typeface="+mn-ea"/>
                <a:cs typeface="+mn-cs"/>
              </a:rPr>
              <a:t>: (a figurative extension of meaning of </a:t>
            </a:r>
            <a:r>
              <a:rPr lang="en-US" sz="1200" b="0" kern="1200" baseline="0" dirty="0" err="1" smtClean="0">
                <a:solidFill>
                  <a:schemeClr val="tx1"/>
                </a:solidFill>
                <a:latin typeface="+mn-lt"/>
                <a:ea typeface="+mn-ea"/>
                <a:cs typeface="+mn-cs"/>
              </a:rPr>
              <a:t>νήφω</a:t>
            </a:r>
            <a:r>
              <a:rPr lang="en-US" sz="1200" b="0" kern="1200" baseline="0" dirty="0" smtClean="0">
                <a:solidFill>
                  <a:schemeClr val="tx1"/>
                </a:solidFill>
                <a:latin typeface="+mn-lt"/>
                <a:ea typeface="+mn-ea"/>
                <a:cs typeface="+mn-cs"/>
              </a:rPr>
              <a:t> ‘to be sober,’ in the sense of not being drunk, probably not occurring in the NT) to behave with restraint and moderation, thus not permitting excess—‘to be self- controlled, to be restrained, to be moderate in one’s behavior, to be sober.’ </a:t>
            </a:r>
            <a:r>
              <a:rPr lang="en-US" sz="1200" b="0" kern="1200" baseline="0" dirty="0" err="1" smtClean="0">
                <a:solidFill>
                  <a:schemeClr val="tx1"/>
                </a:solidFill>
                <a:latin typeface="+mn-lt"/>
                <a:ea typeface="+mn-ea"/>
                <a:cs typeface="+mn-cs"/>
              </a:rPr>
              <a:t>σὺ</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δὲ</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νῆφε</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ἐν</a:t>
            </a:r>
            <a:r>
              <a:rPr lang="en-US" sz="1200" b="0" kern="1200" baseline="0" dirty="0" smtClean="0">
                <a:solidFill>
                  <a:schemeClr val="tx1"/>
                </a:solidFill>
                <a:latin typeface="+mn-lt"/>
                <a:ea typeface="+mn-ea"/>
                <a:cs typeface="+mn-cs"/>
              </a:rPr>
              <a:t> π</a:t>
            </a:r>
            <a:r>
              <a:rPr lang="en-US" sz="1200" b="0" kern="1200" baseline="0" dirty="0" err="1" smtClean="0">
                <a:solidFill>
                  <a:schemeClr val="tx1"/>
                </a:solidFill>
                <a:latin typeface="+mn-lt"/>
                <a:ea typeface="+mn-ea"/>
                <a:cs typeface="+mn-cs"/>
              </a:rPr>
              <a:t>ᾶσιν</a:t>
            </a:r>
            <a:r>
              <a:rPr lang="en-US" sz="1200" b="0" kern="1200" baseline="0" dirty="0" smtClean="0">
                <a:solidFill>
                  <a:schemeClr val="tx1"/>
                </a:solidFill>
                <a:latin typeface="+mn-lt"/>
                <a:ea typeface="+mn-ea"/>
                <a:cs typeface="+mn-cs"/>
              </a:rPr>
              <a:t> ‘you must keep control of yourself in all circumstances’ 2 Tm 4:5; </a:t>
            </a:r>
            <a:r>
              <a:rPr lang="en-US" sz="1200" b="0" kern="1200" baseline="0" dirty="0" err="1" smtClean="0">
                <a:solidFill>
                  <a:schemeClr val="tx1"/>
                </a:solidFill>
                <a:latin typeface="+mn-lt"/>
                <a:ea typeface="+mn-ea"/>
                <a:cs typeface="+mn-cs"/>
              </a:rPr>
              <a:t>οἱ</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μεθυσκόμενοι</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νυκτὸς</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μεθύουσιν</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ἡμεῖς</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δὲ</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ἡμέρ</a:t>
            </a:r>
            <a:r>
              <a:rPr lang="en-US" sz="1200" b="0" kern="1200" baseline="0" dirty="0" smtClean="0">
                <a:solidFill>
                  <a:schemeClr val="tx1"/>
                </a:solidFill>
                <a:latin typeface="+mn-lt"/>
                <a:ea typeface="+mn-ea"/>
                <a:cs typeface="+mn-cs"/>
              </a:rPr>
              <a:t>α</a:t>
            </a:r>
            <a:r>
              <a:rPr lang="en-US" sz="1200" b="0" kern="1200" baseline="0" dirty="0" err="1" smtClean="0">
                <a:solidFill>
                  <a:schemeClr val="tx1"/>
                </a:solidFill>
                <a:latin typeface="+mn-lt"/>
                <a:ea typeface="+mn-ea"/>
                <a:cs typeface="+mn-cs"/>
              </a:rPr>
              <a:t>ς</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ὄντες</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νήφωμεν</a:t>
            </a:r>
            <a:r>
              <a:rPr lang="en-US" sz="1200" b="0" kern="1200" baseline="0" dirty="0" smtClean="0">
                <a:solidFill>
                  <a:schemeClr val="tx1"/>
                </a:solidFill>
                <a:latin typeface="+mn-lt"/>
                <a:ea typeface="+mn-ea"/>
                <a:cs typeface="+mn-cs"/>
              </a:rPr>
              <a:t> ‘those who are drunk get drunk in the night; we belong to the day and we should be sober’ 1 </a:t>
            </a:r>
            <a:r>
              <a:rPr lang="en-US" sz="1200" b="0" kern="1200" baseline="0" dirty="0" err="1"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5:7–8. It is possible that in 1 </a:t>
            </a:r>
            <a:r>
              <a:rPr lang="en-US" sz="1200" b="0" kern="1200" baseline="0" dirty="0" err="1"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5:8 </a:t>
            </a:r>
            <a:r>
              <a:rPr lang="en-US" sz="1200" b="0" kern="1200" baseline="0" dirty="0" err="1" smtClean="0">
                <a:solidFill>
                  <a:schemeClr val="tx1"/>
                </a:solidFill>
                <a:latin typeface="+mn-lt"/>
                <a:ea typeface="+mn-ea"/>
                <a:cs typeface="+mn-cs"/>
              </a:rPr>
              <a:t>νήφω</a:t>
            </a:r>
            <a:r>
              <a:rPr lang="en-US" sz="1200" b="0" kern="1200" baseline="0" dirty="0" smtClean="0">
                <a:solidFill>
                  <a:schemeClr val="tx1"/>
                </a:solidFill>
                <a:latin typeface="+mn-lt"/>
                <a:ea typeface="+mn-ea"/>
                <a:cs typeface="+mn-cs"/>
              </a:rPr>
              <a:t> means lack of drunkenness, but most scholars interpret the use of </a:t>
            </a:r>
            <a:r>
              <a:rPr lang="en-US" sz="1200" b="0" kern="1200" baseline="0" dirty="0" err="1" smtClean="0">
                <a:solidFill>
                  <a:schemeClr val="tx1"/>
                </a:solidFill>
                <a:latin typeface="+mn-lt"/>
                <a:ea typeface="+mn-ea"/>
                <a:cs typeface="+mn-cs"/>
              </a:rPr>
              <a:t>νήφω</a:t>
            </a:r>
            <a:r>
              <a:rPr lang="en-US" sz="1200" b="0" kern="1200" baseline="0" dirty="0" smtClean="0">
                <a:solidFill>
                  <a:schemeClr val="tx1"/>
                </a:solidFill>
                <a:latin typeface="+mn-lt"/>
                <a:ea typeface="+mn-ea"/>
                <a:cs typeface="+mn-cs"/>
              </a:rPr>
              <a:t> in the NT as applying to a broader range of soberness or sobriety, namely, restraint and moderation which avoids excess in passion, rashness, or confusion. For another interpretation of </a:t>
            </a:r>
            <a:r>
              <a:rPr lang="en-US" sz="1200" b="0" kern="1200" baseline="0" dirty="0" err="1" smtClean="0">
                <a:solidFill>
                  <a:schemeClr val="tx1"/>
                </a:solidFill>
                <a:latin typeface="+mn-lt"/>
                <a:ea typeface="+mn-ea"/>
                <a:cs typeface="+mn-cs"/>
              </a:rPr>
              <a:t>νήφω</a:t>
            </a:r>
            <a:r>
              <a:rPr lang="en-US" sz="1200" b="0" kern="1200" baseline="0" dirty="0" smtClean="0">
                <a:solidFill>
                  <a:schemeClr val="tx1"/>
                </a:solidFill>
                <a:latin typeface="+mn-lt"/>
                <a:ea typeface="+mn-ea"/>
                <a:cs typeface="+mn-cs"/>
              </a:rPr>
              <a:t> in 1 </a:t>
            </a:r>
            <a:r>
              <a:rPr lang="en-US" sz="1200" b="0" kern="1200" baseline="0" dirty="0" err="1"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5:8, as well as in 1 </a:t>
            </a:r>
            <a:r>
              <a:rPr lang="en-US" sz="1200" b="0" kern="1200" baseline="0" dirty="0" err="1"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5:6, see 30.25.</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SET your hope: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Such vigilance comes from having a single-minded goal,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goal that over-arches all of life: we are going to live with God forever.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based in the fact that God has provided for our forgiveness thru Jesus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and is allowing us to walk with Him in this life.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are not distracted by the trinkets of the world, the temporary glitter of that which is temporal.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sym typeface="Wingdings"/>
              </a:rPr>
              <a:t> obedient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Obedient - NOT conformed / ignorance: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Having such hope brings about submission to God's will.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Jesus set the example of godliness: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'My meat is to do the will of Him who sent me" (John 4:34);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 my will, but </a:t>
            </a:r>
            <a:r>
              <a:rPr lang="en-US" sz="1200" kern="1200" dirty="0" err="1" smtClean="0">
                <a:solidFill>
                  <a:schemeClr val="tx1"/>
                </a:solidFill>
                <a:effectLst/>
                <a:latin typeface="+mn-lt"/>
                <a:ea typeface="+mn-ea"/>
                <a:cs typeface="+mn-cs"/>
              </a:rPr>
              <a:t>thine</a:t>
            </a:r>
            <a:r>
              <a:rPr lang="en-US" sz="1200" kern="1200" dirty="0" smtClean="0">
                <a:solidFill>
                  <a:schemeClr val="tx1"/>
                </a:solidFill>
                <a:effectLst/>
                <a:latin typeface="+mn-lt"/>
                <a:ea typeface="+mn-ea"/>
                <a:cs typeface="+mn-cs"/>
              </a:rPr>
              <a:t> be done" (Luke 22:42);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 "he humbled himself by becoming obedient to the point of death" (Phil. 2:8).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simply cannot obey what we do not know, but we CAN know without doing! </a:t>
            </a:r>
          </a:p>
          <a:p>
            <a:pPr marL="0" indent="0">
              <a:buFont typeface="Wingdings" charset="0"/>
              <a:buNone/>
            </a:pPr>
            <a:r>
              <a:rPr lang="en-US" dirty="0" smtClean="0">
                <a:sym typeface="Wingdings"/>
              </a:rPr>
              <a:t>1:2 – FOR obedience to Jesus</a:t>
            </a:r>
            <a:r>
              <a:rPr lang="is-IS" dirty="0" smtClean="0">
                <a:sym typeface="Wingdings"/>
              </a:rPr>
              <a:t>… </a:t>
            </a:r>
            <a:endParaRPr lang="en-US" dirty="0" smtClean="0">
              <a:sym typeface="Wingdings"/>
            </a:endParaRPr>
          </a:p>
          <a:p>
            <a:pPr marL="0" indent="0">
              <a:buFont typeface="Wingdings" charset="0"/>
              <a:buNone/>
            </a:pPr>
            <a:r>
              <a:rPr lang="en-US" dirty="0" smtClean="0">
                <a:sym typeface="Wingdings"/>
              </a:rPr>
              <a:t>1:14 – obedient children</a:t>
            </a:r>
          </a:p>
          <a:p>
            <a:pPr marL="0" indent="0">
              <a:buFont typeface="Wingdings" charset="0"/>
              <a:buNone/>
            </a:pPr>
            <a:r>
              <a:rPr lang="en-US" dirty="0" smtClean="0"/>
              <a:t>1:22 – purified your souls by your obedience to the truth</a:t>
            </a:r>
            <a:r>
              <a:rPr lang="is-IS" dirty="0" smtClean="0"/>
              <a:t>…   since you have been born again... (23)</a:t>
            </a:r>
            <a:endParaRPr lang="en-US" dirty="0" smtClean="0"/>
          </a:p>
          <a:p>
            <a:pPr marL="0" indent="0">
              <a:buFont typeface="Wingdings" charset="0"/>
              <a:buNone/>
            </a:pPr>
            <a:r>
              <a:rPr lang="en-US" dirty="0" smtClean="0"/>
              <a:t>2:8 – disobey = stumble</a:t>
            </a:r>
            <a:r>
              <a:rPr lang="is-IS" dirty="0" smtClean="0"/>
              <a:t>…</a:t>
            </a:r>
          </a:p>
          <a:p>
            <a:pPr marL="0" indent="0">
              <a:buFont typeface="Wingdings" charset="0"/>
              <a:buNone/>
            </a:pPr>
            <a:r>
              <a:rPr lang="en-US" dirty="0" smtClean="0">
                <a:sym typeface="Wingdings"/>
              </a:rPr>
              <a:t>3:20 NOT obey..   </a:t>
            </a:r>
          </a:p>
          <a:p>
            <a:pPr marL="0" indent="0">
              <a:buFont typeface="Wingdings" charset="0"/>
              <a:buNone/>
            </a:pPr>
            <a:r>
              <a:rPr lang="en-US" dirty="0" smtClean="0">
                <a:sym typeface="Wingdings"/>
              </a:rPr>
              <a:t>4:17  NOT obey</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171450" indent="-171450">
              <a:buFont typeface="Wingdings" charset="0"/>
              <a:buChar char="à"/>
            </a:pPr>
            <a:r>
              <a:rPr lang="en-US" dirty="0" smtClean="0">
                <a:sym typeface="Wingdings"/>
              </a:rPr>
              <a:t>Holy</a:t>
            </a:r>
          </a:p>
          <a:p>
            <a:pPr marL="171450" indent="-171450">
              <a:buFont typeface="Wingdings" charset="0"/>
              <a:buChar char="à"/>
            </a:pPr>
            <a:endParaRPr lang="en-US" dirty="0" smtClean="0">
              <a:sym typeface="Wingdings"/>
            </a:endParaRPr>
          </a:p>
          <a:p>
            <a:pPr marL="0" indent="0">
              <a:buFont typeface="Wingdings" charset="0"/>
              <a:buNone/>
            </a:pPr>
            <a:endParaRPr lang="en-US" dirty="0" smtClean="0">
              <a:sym typeface="Wingdings"/>
            </a:endParaRPr>
          </a:p>
          <a:p>
            <a:pPr marL="0" indent="0">
              <a:buFont typeface="Wingdings" charset="0"/>
              <a:buNone/>
            </a:pP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Holy: </a:t>
            </a:r>
            <a:r>
              <a:rPr lang="en-US" sz="1200" kern="1200" dirty="0" smtClean="0">
                <a:solidFill>
                  <a:schemeClr val="tx1"/>
                </a:solidFill>
                <a:effectLst/>
                <a:latin typeface="+mn-lt"/>
                <a:ea typeface="+mn-ea"/>
                <a:cs typeface="+mn-cs"/>
              </a:rPr>
              <a:t>The essence of holiness is being set apart, and here it is acknowledging that we have been set apart from the world's way of thinking and doing and now live for God.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Set apart FROM:  cp. 4:1f</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Set</a:t>
            </a:r>
            <a:r>
              <a:rPr lang="en-US" sz="1200" kern="1200" baseline="0" dirty="0" smtClean="0">
                <a:solidFill>
                  <a:schemeClr val="tx1"/>
                </a:solidFill>
                <a:effectLst/>
                <a:latin typeface="+mn-lt"/>
                <a:ea typeface="+mn-ea"/>
                <a:cs typeface="+mn-cs"/>
              </a:rPr>
              <a:t> apart TO:  righteousness, godliness, good-works, love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Fear</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Fear: </a:t>
            </a:r>
          </a:p>
          <a:p>
            <a:r>
              <a:rPr lang="en-US" sz="1200" kern="1200" dirty="0" smtClean="0">
                <a:solidFill>
                  <a:schemeClr val="tx1"/>
                </a:solidFill>
                <a:effectLst/>
                <a:latin typeface="+mn-lt"/>
                <a:ea typeface="+mn-ea"/>
                <a:cs typeface="+mn-cs"/>
              </a:rPr>
              <a:t>In defining this, </a:t>
            </a:r>
            <a:r>
              <a:rPr lang="en-US" sz="1200" kern="1200" dirty="0" err="1" smtClean="0">
                <a:solidFill>
                  <a:schemeClr val="tx1"/>
                </a:solidFill>
                <a:effectLst/>
                <a:latin typeface="+mn-lt"/>
                <a:ea typeface="+mn-ea"/>
                <a:cs typeface="+mn-cs"/>
              </a:rPr>
              <a:t>Louw</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Nida</a:t>
            </a:r>
            <a:r>
              <a:rPr lang="en-US" sz="1200" kern="1200" dirty="0" smtClean="0">
                <a:solidFill>
                  <a:schemeClr val="tx1"/>
                </a:solidFill>
                <a:effectLst/>
                <a:latin typeface="+mn-lt"/>
                <a:ea typeface="+mn-ea"/>
                <a:cs typeface="+mn-cs"/>
              </a:rPr>
              <a:t> said: "profound respect and awe for deity—‘reverence, awe.’" </a:t>
            </a:r>
          </a:p>
          <a:p>
            <a:r>
              <a:rPr lang="en-US" sz="1200" kern="1200" dirty="0" smtClean="0">
                <a:solidFill>
                  <a:schemeClr val="tx1"/>
                </a:solidFill>
                <a:effectLst/>
                <a:latin typeface="+mn-lt"/>
                <a:ea typeface="+mn-ea"/>
                <a:cs typeface="+mn-cs"/>
              </a:rPr>
              <a:t>This was then illustrated from scripture, first by citing </a:t>
            </a:r>
          </a:p>
          <a:p>
            <a:r>
              <a:rPr lang="en-US" sz="1200" kern="1200" dirty="0" smtClean="0">
                <a:solidFill>
                  <a:schemeClr val="tx1"/>
                </a:solidFill>
                <a:effectLst/>
                <a:latin typeface="+mn-lt"/>
                <a:ea typeface="+mn-ea"/>
                <a:cs typeface="+mn-cs"/>
              </a:rPr>
              <a:t>Acts 9:31: “So the church throughout all Judea and Galilee and Samaria had peace and was being built up. And walking in the fear of the Lord and in the comfort of the Holy Spirit, it multiplied.” </a:t>
            </a:r>
          </a:p>
          <a:p>
            <a:r>
              <a:rPr lang="en-US" sz="1200" kern="1200" dirty="0" smtClean="0">
                <a:solidFill>
                  <a:schemeClr val="tx1"/>
                </a:solidFill>
                <a:effectLst/>
                <a:latin typeface="+mn-lt"/>
                <a:ea typeface="+mn-ea"/>
                <a:cs typeface="+mn-cs"/>
              </a:rPr>
              <a:t>And then Hebrews 12:28: “Therefore let us be grateful for receiving a kingdom that cannot be shaken, and thus let us offer to God acceptable worship, with reverence and awe.”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Yet, there is FEAR – a fearful thing to fall into the hands of God when one is rebellious / disobedient!</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a:t>
            </a:r>
            <a:r>
              <a:rPr lang="en-US" sz="1200" b="1" kern="1200" dirty="0" smtClean="0">
                <a:solidFill>
                  <a:schemeClr val="tx1"/>
                </a:solidFill>
                <a:effectLst/>
                <a:latin typeface="+mn-lt"/>
                <a:ea typeface="+mn-ea"/>
                <a:cs typeface="+mn-cs"/>
              </a:rPr>
              <a:t>HENCE, this section sandwiched between salvation passages !</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10/4/15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10/4/15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10/4/15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3" name="Subtitle 2"/>
          <p:cNvSpPr>
            <a:spLocks noGrp="1"/>
          </p:cNvSpPr>
          <p:nvPr>
            <p:ph type="subTitle" idx="1"/>
          </p:nvPr>
        </p:nvSpPr>
        <p:spPr>
          <a:xfrm>
            <a:off x="0" y="527856"/>
            <a:ext cx="9144000" cy="6330144"/>
          </a:xfrm>
        </p:spPr>
        <p:txBody>
          <a:bodyPr>
            <a:normAutofit/>
          </a:bodyPr>
          <a:lstStyle/>
          <a:p>
            <a:pPr>
              <a:spcBef>
                <a:spcPts val="0"/>
              </a:spcBef>
            </a:pPr>
            <a:r>
              <a:rPr lang="en-US" sz="8000" dirty="0"/>
              <a:t>Salvation (3-12</a:t>
            </a:r>
            <a:r>
              <a:rPr lang="en-US" sz="8000" dirty="0" smtClean="0"/>
              <a:t>)</a:t>
            </a:r>
          </a:p>
          <a:p>
            <a:pPr>
              <a:spcBef>
                <a:spcPts val="0"/>
              </a:spcBef>
            </a:pPr>
            <a:endParaRPr lang="en-US" sz="3600" dirty="0" smtClean="0"/>
          </a:p>
          <a:p>
            <a:pPr>
              <a:spcBef>
                <a:spcPts val="0"/>
              </a:spcBef>
            </a:pPr>
            <a:r>
              <a:rPr lang="en-US" sz="8000" dirty="0" smtClean="0">
                <a:solidFill>
                  <a:srgbClr val="FFFF00"/>
                </a:solidFill>
              </a:rPr>
              <a:t>LIVING</a:t>
            </a:r>
          </a:p>
          <a:p>
            <a:pPr>
              <a:spcBef>
                <a:spcPts val="0"/>
              </a:spcBef>
            </a:pPr>
            <a:r>
              <a:rPr lang="en-US" sz="3600" dirty="0"/>
              <a:t/>
            </a:r>
            <a:br>
              <a:rPr lang="en-US" sz="3600" dirty="0"/>
            </a:br>
            <a:r>
              <a:rPr lang="en-US" sz="8000" dirty="0"/>
              <a:t>Salvation (18-21)</a:t>
            </a:r>
            <a:endParaRPr lang="en-US" sz="8000" dirty="0"/>
          </a:p>
        </p:txBody>
      </p:sp>
    </p:spTree>
    <p:extLst>
      <p:ext uri="{BB962C8B-B14F-4D97-AF65-F5344CB8AC3E}">
        <p14:creationId xmlns:p14="http://schemas.microsoft.com/office/powerpoint/2010/main" val="31647049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Living in light</a:t>
            </a:r>
            <a:br>
              <a:rPr lang="en-US" sz="8000" dirty="0" smtClean="0"/>
            </a:br>
            <a:r>
              <a:rPr lang="en-US" sz="8000" dirty="0" smtClean="0"/>
              <a:t>of our Salvation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1Peter 1:13-17</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3" name="Subtitle 2"/>
          <p:cNvSpPr>
            <a:spLocks noGrp="1"/>
          </p:cNvSpPr>
          <p:nvPr>
            <p:ph type="subTitle" idx="1"/>
          </p:nvPr>
        </p:nvSpPr>
        <p:spPr>
          <a:xfrm>
            <a:off x="0" y="527856"/>
            <a:ext cx="9144000" cy="6330144"/>
          </a:xfrm>
        </p:spPr>
        <p:txBody>
          <a:bodyPr>
            <a:normAutofit/>
          </a:bodyPr>
          <a:lstStyle/>
          <a:p>
            <a:pPr>
              <a:spcBef>
                <a:spcPts val="0"/>
              </a:spcBef>
            </a:pPr>
            <a:r>
              <a:rPr lang="en-US" sz="8000" dirty="0"/>
              <a:t>Salvation (3-12</a:t>
            </a:r>
            <a:r>
              <a:rPr lang="en-US" sz="8000" dirty="0" smtClean="0"/>
              <a:t>)</a:t>
            </a:r>
          </a:p>
          <a:p>
            <a:pPr>
              <a:spcBef>
                <a:spcPts val="0"/>
              </a:spcBef>
            </a:pPr>
            <a:endParaRPr lang="en-US" sz="3600" dirty="0" smtClean="0"/>
          </a:p>
          <a:p>
            <a:pPr>
              <a:spcBef>
                <a:spcPts val="0"/>
              </a:spcBef>
            </a:pPr>
            <a:r>
              <a:rPr lang="en-US" sz="8000" dirty="0" smtClean="0">
                <a:solidFill>
                  <a:srgbClr val="FFFF00"/>
                </a:solidFill>
              </a:rPr>
              <a:t>LIVING</a:t>
            </a:r>
          </a:p>
          <a:p>
            <a:pPr>
              <a:spcBef>
                <a:spcPts val="0"/>
              </a:spcBef>
            </a:pPr>
            <a:r>
              <a:rPr lang="en-US" sz="3600" dirty="0"/>
              <a:t/>
            </a:r>
            <a:br>
              <a:rPr lang="en-US" sz="3600" dirty="0"/>
            </a:br>
            <a:r>
              <a:rPr lang="en-US" sz="8000" dirty="0"/>
              <a:t>Salvation (18-21)</a:t>
            </a:r>
            <a:endParaRPr lang="en-US" sz="8000"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Prepare your</a:t>
            </a:r>
            <a:br>
              <a:rPr lang="en-US" sz="8000" dirty="0" smtClean="0"/>
            </a:br>
            <a:r>
              <a:rPr lang="en-US" sz="8000" dirty="0" smtClean="0"/>
              <a:t>minds for Action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1Pet. 1:13-17</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Sober-minded</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Set your HOPE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Obedient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Holy</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9193886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Fear</a:t>
            </a:r>
            <a:br>
              <a:rPr lang="en-US" sz="8000" dirty="0" smtClean="0"/>
            </a:br>
            <a:r>
              <a:rPr lang="en-US" sz="8000" dirty="0" smtClean="0">
                <a:solidFill>
                  <a:srgbClr val="FFFF00"/>
                </a:solidFill>
              </a:rPr>
              <a:t>Reverence / Awe</a:t>
            </a:r>
            <a:endParaRPr lang="en-US" sz="8000" dirty="0">
              <a:solidFill>
                <a:srgbClr val="FFFF00"/>
              </a:solidFill>
            </a:endParaRP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91938860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3370</TotalTime>
  <Words>1147</Words>
  <Application>Microsoft Macintosh PowerPoint</Application>
  <PresentationFormat>On-screen Show (4:3)</PresentationFormat>
  <Paragraphs>122</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 Black </vt:lpstr>
      <vt:lpstr>PowerPoint Presentation</vt:lpstr>
      <vt:lpstr>Living in light of our Salvation</vt:lpstr>
      <vt:lpstr>PowerPoint Presentation</vt:lpstr>
      <vt:lpstr>Prepare your minds for Action</vt:lpstr>
      <vt:lpstr>Sober-minded</vt:lpstr>
      <vt:lpstr>Set your HOPE</vt:lpstr>
      <vt:lpstr>Obedient</vt:lpstr>
      <vt:lpstr>Holy</vt:lpstr>
      <vt:lpstr>Fear Reverence / Awe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35</cp:revision>
  <dcterms:created xsi:type="dcterms:W3CDTF">2014-01-26T20:19:07Z</dcterms:created>
  <dcterms:modified xsi:type="dcterms:W3CDTF">2015-10-04T14:57:33Z</dcterms:modified>
</cp:coreProperties>
</file>