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299" r:id="rId3"/>
    <p:sldId id="320" r:id="rId4"/>
    <p:sldId id="300" r:id="rId5"/>
    <p:sldId id="302" r:id="rId6"/>
    <p:sldId id="303" r:id="rId7"/>
    <p:sldId id="321" r:id="rId8"/>
    <p:sldId id="305" r:id="rId9"/>
    <p:sldId id="322" r:id="rId10"/>
    <p:sldId id="311" r:id="rId11"/>
    <p:sldId id="310" r:id="rId12"/>
    <p:sldId id="312" r:id="rId13"/>
    <p:sldId id="313" r:id="rId14"/>
    <p:sldId id="314" r:id="rId15"/>
    <p:sldId id="315" r:id="rId16"/>
    <p:sldId id="316" r:id="rId17"/>
    <p:sldId id="317" r:id="rId18"/>
    <p:sldId id="318" r:id="rId19"/>
    <p:sldId id="319" r:id="rId20"/>
    <p:sldId id="306" r:id="rId21"/>
    <p:sldId id="307" r:id="rId22"/>
    <p:sldId id="30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655" autoAdjust="0"/>
    <p:restoredTop sz="69428" autoAdjust="0"/>
  </p:normalViewPr>
  <p:slideViewPr>
    <p:cSldViewPr snapToGrid="0" snapToObjects="1">
      <p:cViewPr varScale="1">
        <p:scale>
          <a:sx n="67" d="100"/>
          <a:sy n="67" d="100"/>
        </p:scale>
        <p:origin x="-16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10/10/15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r>
              <a:rPr lang="en-US" sz="1200" kern="1200" dirty="0" smtClean="0">
                <a:solidFill>
                  <a:schemeClr val="tx1"/>
                </a:solidFill>
                <a:effectLst/>
                <a:latin typeface="+mn-lt"/>
                <a:ea typeface="+mn-ea"/>
                <a:cs typeface="+mn-cs"/>
              </a:rPr>
              <a:t>“Be of sober spirit, be on the alert. Your adversary, the devil, prowls around like a roaring lion, </a:t>
            </a:r>
          </a:p>
          <a:p>
            <a:r>
              <a:rPr lang="en-US" sz="1200" kern="1200" dirty="0" smtClean="0">
                <a:solidFill>
                  <a:schemeClr val="tx1"/>
                </a:solidFill>
                <a:effectLst/>
                <a:latin typeface="+mn-lt"/>
                <a:ea typeface="+mn-ea"/>
                <a:cs typeface="+mn-cs"/>
              </a:rPr>
              <a:t>seeking someone to devour. </a:t>
            </a:r>
          </a:p>
          <a:p>
            <a:r>
              <a:rPr lang="en-US" sz="1200" kern="1200" dirty="0" smtClean="0">
                <a:solidFill>
                  <a:schemeClr val="tx1"/>
                </a:solidFill>
                <a:effectLst/>
                <a:latin typeface="+mn-lt"/>
                <a:ea typeface="+mn-ea"/>
                <a:cs typeface="+mn-cs"/>
              </a:rPr>
              <a:t>But resist him, firm in your faith, </a:t>
            </a:r>
          </a:p>
          <a:p>
            <a:r>
              <a:rPr lang="en-US" sz="1200" kern="1200" dirty="0" smtClean="0">
                <a:solidFill>
                  <a:schemeClr val="tx1"/>
                </a:solidFill>
                <a:effectLst/>
                <a:latin typeface="+mn-lt"/>
                <a:ea typeface="+mn-ea"/>
                <a:cs typeface="+mn-cs"/>
              </a:rPr>
              <a:t>knowing that the same experiences of suffering are being accomplished by your brethren who are in the world.”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sym typeface="Wingdings"/>
              </a:rPr>
              <a:t> sober-minded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endParaRPr lang="en-US" sz="1200" kern="1200" dirty="0" smtClean="0">
              <a:solidFill>
                <a:schemeClr val="tx1"/>
              </a:solidFill>
              <a:effectLst/>
              <a:latin typeface="+mn-lt"/>
              <a:ea typeface="+mn-ea"/>
              <a:cs typeface="+mn-cs"/>
            </a:endParaRPr>
          </a:p>
          <a:p>
            <a:r>
              <a:rPr lang="en-US" dirty="0" smtClean="0"/>
              <a:t>Sober-minded – </a:t>
            </a:r>
          </a:p>
          <a:p>
            <a:endParaRPr lang="en-US" dirty="0" smtClean="0"/>
          </a:p>
          <a:p>
            <a:r>
              <a:rPr lang="en-US" dirty="0" smtClean="0">
                <a:sym typeface="Wingdings"/>
              </a:rPr>
              <a:t> Resist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r>
              <a:rPr lang="en-US" sz="1200" kern="1200" dirty="0" smtClean="0">
                <a:solidFill>
                  <a:schemeClr val="tx1"/>
                </a:solidFill>
                <a:effectLst/>
                <a:latin typeface="+mn-lt"/>
                <a:ea typeface="+mn-ea"/>
                <a:cs typeface="+mn-cs"/>
              </a:rPr>
              <a:t>But resist him, firm in your faith,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but you must WANT TO – and there is the danger. </a:t>
            </a:r>
            <a:r>
              <a:rPr lang="is-IS" sz="1200" kern="1200" dirty="0" smtClean="0">
                <a:solidFill>
                  <a:schemeClr val="tx1"/>
                </a:solidFill>
                <a:effectLst/>
                <a:latin typeface="+mn-lt"/>
                <a:ea typeface="+mn-ea"/>
                <a:cs typeface="+mn-cs"/>
              </a:rPr>
              <a:t>….</a:t>
            </a:r>
          </a:p>
          <a:p>
            <a:r>
              <a:rPr lang="is-IS" sz="1200" kern="1200" dirty="0" smtClean="0">
                <a:solidFill>
                  <a:schemeClr val="tx1"/>
                </a:solidFill>
                <a:effectLst/>
                <a:latin typeface="+mn-lt"/>
                <a:ea typeface="+mn-ea"/>
                <a:cs typeface="+mn-cs"/>
              </a:rPr>
              <a:t>Both Peter and James encourage us to RESIST...</a:t>
            </a:r>
            <a:r>
              <a:rPr lang="is-IS" sz="1200" kern="1200" baseline="0" dirty="0" smtClean="0">
                <a:solidFill>
                  <a:schemeClr val="tx1"/>
                </a:solidFill>
                <a:effectLst/>
                <a:latin typeface="+mn-lt"/>
                <a:ea typeface="+mn-ea"/>
                <a:cs typeface="+mn-cs"/>
              </a:rPr>
              <a:t>  </a:t>
            </a:r>
          </a:p>
          <a:p>
            <a:r>
              <a:rPr lang="is-IS" sz="1200" kern="1200" baseline="0" dirty="0" smtClean="0">
                <a:solidFill>
                  <a:schemeClr val="tx1"/>
                </a:solidFill>
                <a:effectLst/>
                <a:latin typeface="+mn-lt"/>
                <a:ea typeface="+mn-ea"/>
                <a:cs typeface="+mn-cs"/>
              </a:rPr>
              <a:t>Peter explains – FIRM IN YOUR FAITH.... </a:t>
            </a:r>
            <a:r>
              <a:rPr lang="en-US" sz="1200" kern="1200" baseline="0" dirty="0" smtClean="0">
                <a:solidFill>
                  <a:schemeClr val="tx1"/>
                </a:solidFill>
                <a:effectLst/>
                <a:latin typeface="+mn-lt"/>
                <a:ea typeface="+mn-ea"/>
                <a:cs typeface="+mn-cs"/>
              </a:rPr>
              <a:t>T</a:t>
            </a:r>
            <a:r>
              <a:rPr lang="is-IS" sz="1200" kern="1200" baseline="0" dirty="0" smtClean="0">
                <a:solidFill>
                  <a:schemeClr val="tx1"/>
                </a:solidFill>
                <a:effectLst/>
                <a:latin typeface="+mn-lt"/>
                <a:ea typeface="+mn-ea"/>
                <a:cs typeface="+mn-cs"/>
              </a:rPr>
              <a:t>rust of God and His word.. </a:t>
            </a:r>
          </a:p>
          <a:p>
            <a:r>
              <a:rPr lang="is-IS" sz="1200" kern="1200" baseline="0" dirty="0" smtClean="0">
                <a:solidFill>
                  <a:schemeClr val="tx1"/>
                </a:solidFill>
                <a:effectLst/>
                <a:latin typeface="+mn-lt"/>
                <a:ea typeface="+mn-ea"/>
                <a:cs typeface="+mn-cs"/>
                <a:sym typeface="Wingdings"/>
              </a:rPr>
              <a:t> Whole Armor of God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Eph. 6:10-18</a:t>
            </a:r>
          </a:p>
          <a:p>
            <a:r>
              <a:rPr lang="en-US" sz="1200" kern="1200" dirty="0" smtClean="0">
                <a:solidFill>
                  <a:schemeClr val="tx1"/>
                </a:solidFill>
                <a:effectLst/>
                <a:latin typeface="+mn-lt"/>
                <a:ea typeface="+mn-ea"/>
                <a:cs typeface="+mn-cs"/>
              </a:rPr>
              <a:t>Be Strong –</a:t>
            </a:r>
          </a:p>
          <a:p>
            <a:r>
              <a:rPr lang="en-US" sz="1200" kern="1200" dirty="0" smtClean="0">
                <a:solidFill>
                  <a:schemeClr val="tx1"/>
                </a:solidFill>
                <a:effectLst/>
                <a:latin typeface="+mn-lt"/>
                <a:ea typeface="+mn-ea"/>
                <a:cs typeface="+mn-cs"/>
              </a:rPr>
              <a:t>Put on the whole armor of God</a:t>
            </a:r>
          </a:p>
          <a:p>
            <a:r>
              <a:rPr lang="en-US" sz="1200" kern="1200" dirty="0" smtClean="0">
                <a:solidFill>
                  <a:schemeClr val="tx1"/>
                </a:solidFill>
                <a:effectLst/>
                <a:latin typeface="+mn-lt"/>
                <a:ea typeface="+mn-ea"/>
                <a:cs typeface="+mn-cs"/>
              </a:rPr>
              <a:t>Able to stand against the</a:t>
            </a:r>
            <a:r>
              <a:rPr lang="en-US" sz="1200" kern="1200" baseline="0" dirty="0" smtClean="0">
                <a:solidFill>
                  <a:schemeClr val="tx1"/>
                </a:solidFill>
                <a:effectLst/>
                <a:latin typeface="+mn-lt"/>
                <a:ea typeface="+mn-ea"/>
                <a:cs typeface="+mn-cs"/>
              </a:rPr>
              <a:t> schemes of the devil</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1John 2:14</a:t>
            </a:r>
          </a:p>
          <a:p>
            <a:r>
              <a:rPr lang="en-US" sz="1200" kern="1200" dirty="0" smtClean="0">
                <a:solidFill>
                  <a:schemeClr val="tx1"/>
                </a:solidFill>
                <a:effectLst/>
                <a:latin typeface="+mn-lt"/>
                <a:ea typeface="+mn-ea"/>
                <a:cs typeface="+mn-cs"/>
              </a:rPr>
              <a:t>“I have written to you, fathers, because you know Him who has been from the beginning. </a:t>
            </a:r>
          </a:p>
          <a:p>
            <a:r>
              <a:rPr lang="en-US" sz="1200" kern="1200" dirty="0" smtClean="0">
                <a:solidFill>
                  <a:schemeClr val="tx1"/>
                </a:solidFill>
                <a:effectLst/>
                <a:latin typeface="+mn-lt"/>
                <a:ea typeface="+mn-ea"/>
                <a:cs typeface="+mn-cs"/>
              </a:rPr>
              <a:t>I have written to you, young men, because you are strong, </a:t>
            </a:r>
          </a:p>
          <a:p>
            <a:r>
              <a:rPr lang="en-US" sz="1200" b="1" kern="1200" dirty="0" smtClean="0">
                <a:solidFill>
                  <a:schemeClr val="tx1"/>
                </a:solidFill>
                <a:effectLst/>
                <a:latin typeface="+mn-lt"/>
                <a:ea typeface="+mn-ea"/>
                <a:cs typeface="+mn-cs"/>
              </a:rPr>
              <a:t>and the word of God abides in you, and you have overcome the evil one.”</a:t>
            </a:r>
            <a:r>
              <a:rPr lang="en-US" b="1" dirty="0" smtClean="0">
                <a:effectLst/>
              </a:rPr>
              <a:t> </a:t>
            </a:r>
          </a:p>
          <a:p>
            <a:endParaRPr lang="en-US" b="1" dirty="0" smtClean="0">
              <a:effectLst/>
            </a:endParaRPr>
          </a:p>
          <a:p>
            <a:r>
              <a:rPr lang="en-US" b="1" dirty="0" smtClean="0">
                <a:effectLst/>
                <a:sym typeface="Wingdings"/>
              </a:rPr>
              <a:t> Not ignorant of his</a:t>
            </a:r>
            <a:r>
              <a:rPr lang="en-US" b="1" baseline="0" dirty="0" smtClean="0">
                <a:effectLst/>
                <a:sym typeface="Wingdings"/>
              </a:rPr>
              <a:t> devises / schemes</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Eph. 6:11</a:t>
            </a:r>
          </a:p>
          <a:p>
            <a:r>
              <a:rPr lang="en-US" sz="1200" dirty="0" smtClean="0"/>
              <a:t>Put on the whole armor of God, that you may be able to stand against </a:t>
            </a:r>
            <a:r>
              <a:rPr lang="en-US" sz="1200" b="1" i="1" u="sng" dirty="0" smtClean="0"/>
              <a:t>the schemes of the devil. </a:t>
            </a:r>
          </a:p>
          <a:p>
            <a:r>
              <a:rPr lang="en-US" sz="1200" dirty="0" smtClean="0"/>
              <a:t>2Cor. 2:11</a:t>
            </a:r>
          </a:p>
          <a:p>
            <a:r>
              <a:rPr lang="en-US" sz="1200" dirty="0" smtClean="0"/>
              <a:t>so that we would not be outwitted by Satan; for </a:t>
            </a:r>
            <a:r>
              <a:rPr lang="en-US" sz="1200" b="1" i="1" u="sng" dirty="0" smtClean="0"/>
              <a:t>we are not ignorant of his designs. </a:t>
            </a:r>
          </a:p>
          <a:p>
            <a:endParaRPr lang="en-US" sz="1200" dirty="0" smtClean="0"/>
          </a:p>
          <a:p>
            <a:r>
              <a:rPr lang="en-US" sz="1200" dirty="0" smtClean="0">
                <a:sym typeface="Wingdings"/>
              </a:rPr>
              <a:t> ‘devices’  - deception!</a:t>
            </a:r>
            <a:endParaRPr lang="en-US" sz="1200" dirty="0" smtClean="0"/>
          </a:p>
          <a:p>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Deception</a:t>
            </a:r>
          </a:p>
          <a:p>
            <a:r>
              <a:rPr lang="en-US" sz="1200" kern="1200" dirty="0" smtClean="0">
                <a:solidFill>
                  <a:schemeClr val="tx1"/>
                </a:solidFill>
                <a:effectLst/>
                <a:latin typeface="+mn-lt"/>
                <a:ea typeface="+mn-ea"/>
                <a:cs typeface="+mn-cs"/>
              </a:rPr>
              <a:t>John 8:44 – a liar from the beginning</a:t>
            </a:r>
            <a:r>
              <a:rPr lang="is-IS" sz="1200" kern="1200" dirty="0" smtClean="0">
                <a:solidFill>
                  <a:schemeClr val="tx1"/>
                </a:solidFill>
                <a:effectLst/>
                <a:latin typeface="+mn-lt"/>
                <a:ea typeface="+mn-ea"/>
                <a:cs typeface="+mn-cs"/>
              </a:rPr>
              <a:t>… </a:t>
            </a:r>
          </a:p>
          <a:p>
            <a:r>
              <a:rPr lang="is-IS" sz="1200" kern="1200" dirty="0" smtClean="0">
                <a:solidFill>
                  <a:schemeClr val="tx1"/>
                </a:solidFill>
                <a:effectLst/>
                <a:latin typeface="+mn-lt"/>
                <a:ea typeface="+mn-ea"/>
                <a:cs typeface="+mn-cs"/>
              </a:rPr>
              <a:t>2 Cor. 11:3   </a:t>
            </a:r>
            <a:r>
              <a:rPr lang="en-US" sz="1200" dirty="0" smtClean="0"/>
              <a:t>But I am afraid that as the serpent deceived Eve by his cunning, your thoughts will be led astray from a sincere and pure devotion to Christ. </a:t>
            </a:r>
          </a:p>
          <a:p>
            <a:endParaRPr lang="en-US" sz="1200" dirty="0" smtClean="0"/>
          </a:p>
          <a:p>
            <a:r>
              <a:rPr lang="en-US" sz="1200" dirty="0" smtClean="0"/>
              <a:t>Evil</a:t>
            </a:r>
            <a:r>
              <a:rPr lang="en-US" sz="1200" baseline="0" dirty="0" smtClean="0"/>
              <a:t> = good, dangerous = fun, </a:t>
            </a:r>
            <a:r>
              <a:rPr lang="en-US" sz="1200" baseline="0" dirty="0" err="1" smtClean="0"/>
              <a:t>etc</a:t>
            </a:r>
            <a:r>
              <a:rPr lang="is-IS" sz="1200" baseline="0" dirty="0" smtClean="0"/>
              <a:t>…  pervert and change ...  </a:t>
            </a:r>
          </a:p>
          <a:p>
            <a:endParaRPr lang="en-US" sz="1200" dirty="0" smtClean="0"/>
          </a:p>
          <a:p>
            <a:r>
              <a:rPr lang="en-US" sz="1200" dirty="0" smtClean="0">
                <a:sym typeface="Wingdings"/>
              </a:rPr>
              <a:t> Temptation</a:t>
            </a:r>
            <a:r>
              <a:rPr lang="en-US" sz="1200" baseline="0" dirty="0" smtClean="0">
                <a:sym typeface="Wingdings"/>
              </a:rPr>
              <a:t> to evil</a:t>
            </a:r>
            <a:endParaRPr lang="en-US" sz="1200" dirty="0" smtClean="0"/>
          </a:p>
          <a:p>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Temptation -  not forced!</a:t>
            </a:r>
          </a:p>
          <a:p>
            <a:r>
              <a:rPr lang="en-US" sz="1200" kern="1200" dirty="0" smtClean="0">
                <a:solidFill>
                  <a:schemeClr val="tx1"/>
                </a:solidFill>
                <a:effectLst/>
                <a:latin typeface="+mn-lt"/>
                <a:ea typeface="+mn-ea"/>
                <a:cs typeface="+mn-cs"/>
              </a:rPr>
              <a:t>James 1:13-16</a:t>
            </a:r>
          </a:p>
          <a:p>
            <a:r>
              <a:rPr lang="en-US" sz="1200" kern="1200" dirty="0" smtClean="0">
                <a:solidFill>
                  <a:schemeClr val="tx1"/>
                </a:solidFill>
                <a:effectLst/>
                <a:latin typeface="+mn-lt"/>
                <a:ea typeface="+mn-ea"/>
                <a:cs typeface="+mn-cs"/>
              </a:rPr>
              <a:t>“Let no one say when he is tempted, “I am being tempted by God”; for God cannot be tempted by evil, and He Himself does not tempt anyone. But each one is tempted when he is carried away and enticed by his own lust. Then when lust has conceived, it gives birth to sin; and when sin is accomplished, it brings forth death. Do not be deceived, my beloved brethren.”</a:t>
            </a:r>
            <a:r>
              <a:rPr lang="en-US" dirty="0" smtClean="0">
                <a:effectLst/>
              </a:rPr>
              <a:t> </a:t>
            </a:r>
          </a:p>
          <a:p>
            <a:endParaRPr lang="en-US" b="1" dirty="0" smtClean="0">
              <a:effectLst/>
            </a:endParaRPr>
          </a:p>
          <a:p>
            <a:r>
              <a:rPr lang="en-US" b="1" dirty="0" smtClean="0">
                <a:effectLst/>
              </a:rPr>
              <a:t>NOT comes as an enemy – but as everything that we desire </a:t>
            </a:r>
            <a:r>
              <a:rPr lang="is-IS" b="1" dirty="0" smtClean="0">
                <a:effectLst/>
              </a:rPr>
              <a:t>…  </a:t>
            </a:r>
          </a:p>
          <a:p>
            <a:r>
              <a:rPr lang="is-IS" b="1" dirty="0" smtClean="0">
                <a:effectLst/>
              </a:rPr>
              <a:t>Not become        , but as</a:t>
            </a:r>
            <a:r>
              <a:rPr lang="is-IS" b="1" baseline="0" dirty="0" smtClean="0">
                <a:effectLst/>
              </a:rPr>
              <a:t> Reagan said:   trust AND verify!</a:t>
            </a:r>
            <a:endParaRPr lang="is-IS" b="1" dirty="0" smtClean="0">
              <a:effectLst/>
            </a:endParaRPr>
          </a:p>
          <a:p>
            <a:r>
              <a:rPr lang="is-IS" b="1" dirty="0" smtClean="0">
                <a:effectLst/>
                <a:sym typeface="Wingdings"/>
              </a:rPr>
              <a:t> Evil in the world</a:t>
            </a:r>
            <a:endParaRPr lang="en-US" b="1" dirty="0" smtClean="0">
              <a:effectLst/>
            </a:endParaRPr>
          </a:p>
          <a:p>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EVIL in this world is NOT from God.. </a:t>
            </a:r>
          </a:p>
          <a:p>
            <a:r>
              <a:rPr lang="en-US" sz="1200" b="1" kern="1200" dirty="0" smtClean="0">
                <a:solidFill>
                  <a:schemeClr val="tx1"/>
                </a:solidFill>
                <a:effectLst/>
                <a:latin typeface="+mn-lt"/>
                <a:ea typeface="+mn-ea"/>
                <a:cs typeface="+mn-cs"/>
              </a:rPr>
              <a:t>Every</a:t>
            </a:r>
            <a:r>
              <a:rPr lang="en-US" sz="1200" b="1" kern="1200" baseline="0" dirty="0" smtClean="0">
                <a:solidFill>
                  <a:schemeClr val="tx1"/>
                </a:solidFill>
                <a:effectLst/>
                <a:latin typeface="+mn-lt"/>
                <a:ea typeface="+mn-ea"/>
                <a:cs typeface="+mn-cs"/>
              </a:rPr>
              <a:t> good and perfect gift from God – James 3:</a:t>
            </a:r>
          </a:p>
          <a:p>
            <a:r>
              <a:rPr lang="en-US" sz="1200" b="1" kern="1200" baseline="0" dirty="0" smtClean="0">
                <a:solidFill>
                  <a:schemeClr val="tx1"/>
                </a:solidFill>
                <a:effectLst/>
                <a:latin typeface="+mn-lt"/>
                <a:ea typeface="+mn-ea"/>
                <a:cs typeface="+mn-cs"/>
              </a:rPr>
              <a:t>And God saw ‘it was good’</a:t>
            </a:r>
            <a:r>
              <a:rPr lang="is-IS" sz="1200" b="1" kern="1200" baseline="0" dirty="0" smtClean="0">
                <a:solidFill>
                  <a:schemeClr val="tx1"/>
                </a:solidFill>
                <a:effectLst/>
                <a:latin typeface="+mn-lt"/>
                <a:ea typeface="+mn-ea"/>
                <a:cs typeface="+mn-cs"/>
              </a:rPr>
              <a:t>…  Gen. 1 – 3.</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men turn FROM God – God ‘gives them up’.. </a:t>
            </a:r>
          </a:p>
          <a:p>
            <a:r>
              <a:rPr lang="en-US" sz="1200" kern="1200" dirty="0" smtClean="0">
                <a:solidFill>
                  <a:schemeClr val="tx1"/>
                </a:solidFill>
                <a:effectLst/>
                <a:latin typeface="+mn-lt"/>
                <a:ea typeface="+mn-ea"/>
                <a:cs typeface="+mn-cs"/>
              </a:rPr>
              <a:t>Romans 1:24, 26, 28</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sym typeface="Wingdings"/>
              </a:rPr>
              <a:t> persecution</a:t>
            </a:r>
            <a:endParaRPr lang="en-US" sz="1200" b="1" kern="1200" dirty="0" smtClean="0">
              <a:solidFill>
                <a:schemeClr val="tx1"/>
              </a:solidFill>
              <a:effectLst/>
              <a:latin typeface="+mn-lt"/>
              <a:ea typeface="+mn-ea"/>
              <a:cs typeface="+mn-cs"/>
            </a:endParaRPr>
          </a:p>
          <a:p>
            <a:endParaRPr lang="en-US" sz="1200" dirty="0" smtClean="0"/>
          </a:p>
          <a:p>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Persecution – 1 Peter 1:5-7</a:t>
            </a:r>
          </a:p>
          <a:p>
            <a:r>
              <a:rPr lang="en-US" sz="1200" kern="1200" dirty="0" smtClean="0">
                <a:solidFill>
                  <a:schemeClr val="tx1"/>
                </a:solidFill>
                <a:effectLst/>
                <a:latin typeface="+mn-lt"/>
                <a:ea typeface="+mn-ea"/>
                <a:cs typeface="+mn-cs"/>
              </a:rPr>
              <a:t>“who are protected by the power of God through faith for a salvation ready to be revealed in the last time. In this you greatly rejoice, even though now for a little while, if necessary, you have been distressed by various trials, so that the proof of your faith, being more precious than gold which is perishable, even though tested by fire, may be found to result in praise and glory and honor at the revelation of Jesus Christ;”</a:t>
            </a:r>
            <a:r>
              <a:rPr lang="en-US" dirty="0" smtClean="0">
                <a:effectLst/>
              </a:rPr>
              <a:t> </a:t>
            </a:r>
            <a:endParaRPr lang="en-US" b="1" dirty="0"/>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1Peter 5:8-9</a:t>
            </a:r>
          </a:p>
          <a:p>
            <a:pPr rtl="0"/>
            <a:r>
              <a:rPr lang="en-US" sz="1200" dirty="0" smtClean="0"/>
              <a:t>	</a:t>
            </a:r>
            <a:r>
              <a:rPr lang="en-US" sz="1200" b="1" dirty="0" smtClean="0"/>
              <a:t>8 	Be sober-minded; be watchful. Your adversary the devil prowls around like a roaring lion, seeking someone to devour. </a:t>
            </a:r>
          </a:p>
          <a:p>
            <a:pPr rtl="0"/>
            <a:r>
              <a:rPr lang="en-US" sz="1200" dirty="0" smtClean="0"/>
              <a:t>	</a:t>
            </a:r>
            <a:r>
              <a:rPr lang="en-US" sz="1200" b="1" dirty="0" smtClean="0"/>
              <a:t>9 	Resist him, firm in your faith, knowing that the same kinds of suffering are being experienced by your brotherhood throughout the world. </a:t>
            </a:r>
          </a:p>
          <a:p>
            <a:endParaRPr lang="en-US" dirty="0" smtClean="0"/>
          </a:p>
          <a:p>
            <a:r>
              <a:rPr lang="en-US" dirty="0" smtClean="0"/>
              <a:t>Transliteration of Hebrew – ‘adversary / accuser’ – </a:t>
            </a:r>
          </a:p>
          <a:p>
            <a:r>
              <a:rPr lang="en-US" dirty="0" smtClean="0"/>
              <a:t>NOT always of Satan – used of MEN –</a:t>
            </a:r>
          </a:p>
          <a:p>
            <a:r>
              <a:rPr lang="en-US" dirty="0" smtClean="0"/>
              <a:t>BUT used of Satan – 13</a:t>
            </a:r>
            <a:r>
              <a:rPr lang="en-US" baseline="0" dirty="0" smtClean="0"/>
              <a:t> times in Job 1 &amp; 2 !...  </a:t>
            </a:r>
          </a:p>
          <a:p>
            <a:r>
              <a:rPr lang="en-US" baseline="0" dirty="0" smtClean="0">
                <a:sym typeface="Wingdings"/>
              </a:rPr>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Peter introduces this thought about Satan – </a:t>
            </a:r>
          </a:p>
          <a:p>
            <a:r>
              <a:rPr lang="en-US" dirty="0" smtClean="0"/>
              <a:t>With assurance from God</a:t>
            </a:r>
            <a:r>
              <a:rPr lang="is-IS" dirty="0" smtClean="0"/>
              <a:t>…  </a:t>
            </a:r>
          </a:p>
          <a:p>
            <a:endParaRPr lang="is-IS" dirty="0" smtClean="0"/>
          </a:p>
          <a:p>
            <a:r>
              <a:rPr lang="en-US" sz="1200" kern="1200" dirty="0" smtClean="0">
                <a:solidFill>
                  <a:schemeClr val="tx1"/>
                </a:solidFill>
                <a:effectLst/>
                <a:latin typeface="+mn-lt"/>
                <a:ea typeface="+mn-ea"/>
                <a:cs typeface="+mn-cs"/>
              </a:rPr>
              <a:t>Therefore humble yourselves under the mighty hand of God, </a:t>
            </a:r>
          </a:p>
          <a:p>
            <a:r>
              <a:rPr lang="en-US" sz="1200" kern="1200" dirty="0" smtClean="0">
                <a:solidFill>
                  <a:schemeClr val="tx1"/>
                </a:solidFill>
                <a:effectLst/>
                <a:latin typeface="+mn-lt"/>
                <a:ea typeface="+mn-ea"/>
                <a:cs typeface="+mn-cs"/>
              </a:rPr>
              <a:t>that He may exalt you at the proper time, </a:t>
            </a:r>
          </a:p>
          <a:p>
            <a:r>
              <a:rPr lang="en-US" sz="1200" kern="1200" dirty="0" smtClean="0">
                <a:solidFill>
                  <a:schemeClr val="tx1"/>
                </a:solidFill>
                <a:effectLst/>
                <a:latin typeface="+mn-lt"/>
                <a:ea typeface="+mn-ea"/>
                <a:cs typeface="+mn-cs"/>
              </a:rPr>
              <a:t>casting all your anxiety on Him, because He cares for you.”</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  Movie this week</a:t>
            </a:r>
            <a:r>
              <a:rPr lang="en-US" baseline="0" dirty="0" smtClean="0"/>
              <a:t> – Bible believers portrayed as ‘superstitious and naïve’ –</a:t>
            </a:r>
          </a:p>
          <a:p>
            <a:r>
              <a:rPr lang="en-US" baseline="0" dirty="0" smtClean="0"/>
              <a:t>Satan – a story, a personification of bad things – but NOT A REAL BEING.</a:t>
            </a:r>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Paul spoke of him as a being –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 no opportunity to the devil – Eph. 4:27</a:t>
            </a:r>
          </a:p>
          <a:p>
            <a:r>
              <a:rPr lang="en-US" sz="1200" kern="1200" dirty="0" smtClean="0">
                <a:solidFill>
                  <a:schemeClr val="tx1"/>
                </a:solidFill>
                <a:effectLst/>
                <a:latin typeface="+mn-lt"/>
                <a:ea typeface="+mn-ea"/>
                <a:cs typeface="+mn-cs"/>
              </a:rPr>
              <a:t>Put on the whole armor of God, that you may be bale to stand against the schemes.. Eph. 6:11</a:t>
            </a:r>
          </a:p>
          <a:p>
            <a:r>
              <a:rPr lang="en-US" sz="1200" b="1" kern="1200" dirty="0" smtClean="0">
                <a:solidFill>
                  <a:schemeClr val="tx1"/>
                </a:solidFill>
                <a:effectLst/>
                <a:latin typeface="+mn-lt"/>
                <a:ea typeface="+mn-ea"/>
                <a:cs typeface="+mn-cs"/>
              </a:rPr>
              <a:t>James spoke of him </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Resist the devil, and he will flee from you – James 4:7</a:t>
            </a:r>
          </a:p>
          <a:p>
            <a:r>
              <a:rPr lang="en-US" sz="1200" b="1" kern="1200" dirty="0" smtClean="0">
                <a:solidFill>
                  <a:schemeClr val="tx1"/>
                </a:solidFill>
                <a:effectLst/>
                <a:latin typeface="+mn-lt"/>
                <a:ea typeface="+mn-ea"/>
                <a:cs typeface="+mn-cs"/>
              </a:rPr>
              <a:t>John spoke of him – </a:t>
            </a:r>
          </a:p>
          <a:p>
            <a:r>
              <a:rPr lang="en-US" sz="1200" kern="1200" dirty="0" smtClean="0">
                <a:solidFill>
                  <a:schemeClr val="tx1"/>
                </a:solidFill>
                <a:effectLst/>
                <a:latin typeface="+mn-lt"/>
                <a:ea typeface="+mn-ea"/>
                <a:cs typeface="+mn-cs"/>
              </a:rPr>
              <a:t> “the one who practices sin is of the devil; for the devil has sinned from the beginning. The Son of God appeared for this purpose, to destroy the works of the </a:t>
            </a:r>
            <a:r>
              <a:rPr lang="en-US" sz="1200" kern="1200" dirty="0" err="1" smtClean="0">
                <a:solidFill>
                  <a:schemeClr val="tx1"/>
                </a:solidFill>
                <a:effectLst/>
                <a:latin typeface="+mn-lt"/>
                <a:ea typeface="+mn-ea"/>
                <a:cs typeface="+mn-cs"/>
              </a:rPr>
              <a:t>devil.”Now</a:t>
            </a:r>
            <a:r>
              <a:rPr lang="en-US" sz="1200" kern="1200" dirty="0" smtClean="0">
                <a:solidFill>
                  <a:schemeClr val="tx1"/>
                </a:solidFill>
                <a:effectLst/>
                <a:latin typeface="+mn-lt"/>
                <a:ea typeface="+mn-ea"/>
                <a:cs typeface="+mn-cs"/>
              </a:rPr>
              <a:t> Peter speaks of him as a being - 1 John 3:8 NAS95 </a:t>
            </a:r>
          </a:p>
          <a:p>
            <a:r>
              <a:rPr lang="en-US" sz="1200" b="1" kern="1200" dirty="0" smtClean="0">
                <a:solidFill>
                  <a:schemeClr val="tx1"/>
                </a:solidFill>
                <a:effectLst/>
                <a:latin typeface="+mn-lt"/>
                <a:ea typeface="+mn-ea"/>
                <a:cs typeface="+mn-cs"/>
              </a:rPr>
              <a:t>Jude spoke of him – </a:t>
            </a:r>
          </a:p>
          <a:p>
            <a:r>
              <a:rPr lang="en-US" sz="1200" kern="1200" dirty="0" smtClean="0">
                <a:solidFill>
                  <a:schemeClr val="tx1"/>
                </a:solidFill>
                <a:effectLst/>
                <a:latin typeface="+mn-lt"/>
                <a:ea typeface="+mn-ea"/>
                <a:cs typeface="+mn-cs"/>
              </a:rPr>
              <a:t> “But Michael the archangel, when he disputed with the devil and argued about the body of Moses, did not dare pronounce against him a railing judgment, but said, “The Lord rebuke you!”” Jude 1:9 NAS95</a:t>
            </a:r>
          </a:p>
          <a:p>
            <a:r>
              <a:rPr lang="en-US" sz="1200" b="1" kern="1200" dirty="0" smtClean="0">
                <a:solidFill>
                  <a:schemeClr val="tx1"/>
                </a:solidFill>
                <a:effectLst/>
                <a:latin typeface="+mn-lt"/>
                <a:ea typeface="+mn-ea"/>
                <a:cs typeface="+mn-cs"/>
              </a:rPr>
              <a:t>Jesus spoke of him as a being –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Hell prepared for him and his angels – </a:t>
            </a:r>
            <a:r>
              <a:rPr lang="en-US" sz="1200" kern="1200" dirty="0" err="1" smtClean="0">
                <a:solidFill>
                  <a:schemeClr val="tx1"/>
                </a:solidFill>
                <a:effectLst/>
                <a:latin typeface="+mn-lt"/>
                <a:ea typeface="+mn-ea"/>
                <a:cs typeface="+mn-cs"/>
              </a:rPr>
              <a:t>Mtt</a:t>
            </a:r>
            <a:r>
              <a:rPr lang="en-US" sz="1200" kern="1200" dirty="0" smtClean="0">
                <a:solidFill>
                  <a:schemeClr val="tx1"/>
                </a:solidFill>
                <a:effectLst/>
                <a:latin typeface="+mn-lt"/>
                <a:ea typeface="+mn-ea"/>
                <a:cs typeface="+mn-cs"/>
              </a:rPr>
              <a:t>. 25:41; </a:t>
            </a:r>
          </a:p>
          <a:p>
            <a:r>
              <a:rPr lang="en-US" sz="1200" kern="1200" dirty="0" smtClean="0">
                <a:solidFill>
                  <a:schemeClr val="tx1"/>
                </a:solidFill>
                <a:effectLst/>
                <a:latin typeface="+mn-lt"/>
                <a:ea typeface="+mn-ea"/>
                <a:cs typeface="+mn-cs"/>
                <a:sym typeface="Wingdings"/>
              </a:rPr>
              <a:t> Devil / accuser / slanderer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327651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kern="1200" dirty="0" smtClean="0">
                <a:solidFill>
                  <a:schemeClr val="tx1"/>
                </a:solidFill>
                <a:effectLst/>
                <a:latin typeface="+mn-lt"/>
                <a:ea typeface="+mn-ea"/>
                <a:cs typeface="+mn-cs"/>
              </a:rPr>
              <a:t>The NT also calls him '</a:t>
            </a:r>
            <a:r>
              <a:rPr lang="en-US" sz="1200" i="1" kern="1200" dirty="0" err="1" smtClean="0">
                <a:solidFill>
                  <a:schemeClr val="tx1"/>
                </a:solidFill>
                <a:effectLst/>
                <a:latin typeface="+mn-lt"/>
                <a:ea typeface="+mn-ea"/>
                <a:cs typeface="+mn-cs"/>
              </a:rPr>
              <a:t>diabolos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means one who accuses or slanders another. </a:t>
            </a:r>
          </a:p>
          <a:p>
            <a:r>
              <a:rPr lang="en-US" sz="1200" kern="1200" dirty="0" smtClean="0">
                <a:solidFill>
                  <a:schemeClr val="tx1"/>
                </a:solidFill>
                <a:effectLst/>
                <a:latin typeface="+mn-lt"/>
                <a:ea typeface="+mn-ea"/>
                <a:cs typeface="+mn-cs"/>
              </a:rPr>
              <a:t>This is usually translated 'the devil' and is found 30 times this way.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Accused JOB – slandered him before God !</a:t>
            </a:r>
          </a:p>
          <a:p>
            <a:r>
              <a:rPr lang="en-US" sz="1200" kern="1200" dirty="0" smtClean="0">
                <a:solidFill>
                  <a:schemeClr val="tx1"/>
                </a:solidFill>
                <a:effectLst/>
                <a:latin typeface="+mn-lt"/>
                <a:ea typeface="+mn-ea"/>
                <a:cs typeface="+mn-cs"/>
              </a:rPr>
              <a:t>   SO thankful that Jesus is our friend, our savior, our mediator, our high-priest – </a:t>
            </a:r>
          </a:p>
          <a:p>
            <a:r>
              <a:rPr lang="en-US" sz="1200" kern="1200" dirty="0" smtClean="0">
                <a:solidFill>
                  <a:schemeClr val="tx1"/>
                </a:solidFill>
                <a:effectLst/>
                <a:latin typeface="+mn-lt"/>
                <a:ea typeface="+mn-ea"/>
                <a:cs typeface="+mn-cs"/>
              </a:rPr>
              <a:t>	Jesus our ‘comforter’ (used of one called alongside as a lawyer</a:t>
            </a:r>
            <a:r>
              <a:rPr lang="is-IS" sz="1200" kern="1200" dirty="0" smtClean="0">
                <a:solidFill>
                  <a:schemeClr val="tx1"/>
                </a:solidFill>
                <a:effectLst/>
                <a:latin typeface="+mn-lt"/>
                <a:ea typeface="+mn-ea"/>
                <a:cs typeface="+mn-cs"/>
              </a:rPr>
              <a:t>… helper)...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NT, we find the corresponding Greek word, </a:t>
            </a:r>
            <a:r>
              <a:rPr lang="en-US" sz="1200" i="1" kern="1200" dirty="0" err="1" smtClean="0">
                <a:solidFill>
                  <a:schemeClr val="tx1"/>
                </a:solidFill>
                <a:effectLst/>
                <a:latin typeface="+mn-lt"/>
                <a:ea typeface="+mn-ea"/>
                <a:cs typeface="+mn-cs"/>
              </a:rPr>
              <a:t>satanas</a:t>
            </a:r>
            <a:r>
              <a:rPr lang="en-US" sz="1200" kern="1200" dirty="0" smtClean="0">
                <a:solidFill>
                  <a:schemeClr val="tx1"/>
                </a:solidFill>
                <a:effectLst/>
                <a:latin typeface="+mn-lt"/>
                <a:ea typeface="+mn-ea"/>
                <a:cs typeface="+mn-cs"/>
              </a:rPr>
              <a:t>, used 33 times and always refers to the devil.</a:t>
            </a:r>
          </a:p>
          <a:p>
            <a:r>
              <a:rPr lang="en-US" sz="1200" b="1" kern="1200" dirty="0" smtClean="0">
                <a:solidFill>
                  <a:schemeClr val="tx1"/>
                </a:solidFill>
                <a:effectLst/>
                <a:latin typeface="+mn-lt"/>
                <a:ea typeface="+mn-ea"/>
                <a:cs typeface="+mn-cs"/>
                <a:sym typeface="Wingdings"/>
              </a:rPr>
              <a:t> The evil one</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Evil one</a:t>
            </a:r>
          </a:p>
          <a:p>
            <a:r>
              <a:rPr lang="en-US" dirty="0" smtClean="0"/>
              <a:t>Eph. 6:16 – stand against the evil one.. .</a:t>
            </a:r>
          </a:p>
          <a:p>
            <a:r>
              <a:rPr lang="en-US" dirty="0" smtClean="0"/>
              <a:t>2 Thess. 3:3,</a:t>
            </a:r>
            <a:r>
              <a:rPr lang="en-US" baseline="0" dirty="0" smtClean="0"/>
              <a:t> </a:t>
            </a:r>
          </a:p>
          <a:p>
            <a:r>
              <a:rPr lang="en-US" baseline="0" dirty="0" smtClean="0"/>
              <a:t>1John 2:13-14; 3:12; 5:18-19.. </a:t>
            </a:r>
          </a:p>
          <a:p>
            <a:endParaRPr lang="en-US" baseline="0" dirty="0" smtClean="0"/>
          </a:p>
          <a:p>
            <a:r>
              <a:rPr lang="en-US" dirty="0" smtClean="0">
                <a:sym typeface="Wingdings"/>
              </a:rPr>
              <a:t> HOW we picture him</a:t>
            </a:r>
            <a:r>
              <a:rPr lang="is-IS" dirty="0" smtClean="0">
                <a:sym typeface="Wingdings"/>
              </a:rPr>
              <a:t>…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Enemy, the evil-one,</a:t>
            </a:r>
            <a:r>
              <a:rPr lang="en-US" baseline="0" dirty="0" smtClean="0"/>
              <a:t> the rule of this world..</a:t>
            </a:r>
          </a:p>
          <a:p>
            <a:r>
              <a:rPr lang="en-US" baseline="0" dirty="0" smtClean="0"/>
              <a:t>OF</a:t>
            </a:r>
          </a:p>
          <a:p>
            <a:endParaRPr lang="en-US" baseline="0" dirty="0" smtClean="0"/>
          </a:p>
          <a:p>
            <a:r>
              <a:rPr lang="en-US" baseline="0" dirty="0" smtClean="0"/>
              <a:t>Picture of ‘cute’ devil </a:t>
            </a:r>
            <a:r>
              <a:rPr lang="en-US" baseline="0" dirty="0" smtClean="0">
                <a:sym typeface="Wingdings"/>
              </a:rPr>
              <a:t>   </a:t>
            </a:r>
          </a:p>
          <a:p>
            <a:endParaRPr lang="en-US" baseline="0" dirty="0" smtClean="0">
              <a:sym typeface="Wingdings"/>
            </a:endParaRPr>
          </a:p>
          <a:p>
            <a:r>
              <a:rPr lang="en-US" baseline="0" dirty="0" smtClean="0">
                <a:sym typeface="Wingdings"/>
              </a:rPr>
              <a:t> A Roaring Lion</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dirty="0" smtClean="0">
                <a:sym typeface="Wingdings"/>
              </a:rPr>
              <a:t> Replace by thinking of him</a:t>
            </a:r>
            <a:r>
              <a:rPr lang="en-US" baseline="0" dirty="0" smtClean="0">
                <a:sym typeface="Wingdings"/>
              </a:rPr>
              <a:t> as a cute kitten</a:t>
            </a:r>
            <a:r>
              <a:rPr lang="is-IS" baseline="0" dirty="0" smtClean="0">
                <a:sym typeface="Wingding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Cute, adorable, controllable..  But NO</a:t>
            </a:r>
            <a:r>
              <a:rPr lang="is-I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adversary, the devil, prowls around like a roaring lion, seeking someone to devour. </a:t>
            </a:r>
          </a:p>
          <a:p>
            <a:endParaRPr lang="en-US" sz="1200" kern="1200" dirty="0" smtClean="0">
              <a:solidFill>
                <a:schemeClr val="tx1"/>
              </a:solidFill>
              <a:effectLst/>
              <a:latin typeface="+mn-lt"/>
              <a:ea typeface="+mn-ea"/>
              <a:cs typeface="+mn-cs"/>
            </a:endParaRPr>
          </a:p>
          <a:p>
            <a:r>
              <a:rPr lang="en-US" dirty="0" smtClean="0"/>
              <a:t>--. Peter’s warning!  Be alert</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189749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1929827" y="1338528"/>
            <a:ext cx="5294654" cy="1446550"/>
          </a:xfrm>
          <a:prstGeom prst="rect">
            <a:avLst/>
          </a:prstGeom>
          <a:solidFill>
            <a:schemeClr val="accent2">
              <a:lumMod val="75000"/>
            </a:schemeClr>
          </a:solidFill>
        </p:spPr>
        <p:txBody>
          <a:bodyPr wrap="square" rtlCol="0">
            <a:spAutoFit/>
          </a:bodyPr>
          <a:lstStyle/>
          <a:p>
            <a:pPr algn="ctr"/>
            <a:r>
              <a:rPr lang="en-US" sz="8800" dirty="0" smtClean="0"/>
              <a:t>Be alert </a:t>
            </a:r>
            <a:endParaRPr lang="en-US" sz="8800" dirty="0"/>
          </a:p>
        </p:txBody>
      </p:sp>
    </p:spTree>
    <p:extLst>
      <p:ext uri="{BB962C8B-B14F-4D97-AF65-F5344CB8AC3E}">
        <p14:creationId xmlns:p14="http://schemas.microsoft.com/office/powerpoint/2010/main" val="25226547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5" name="TextBox 4"/>
          <p:cNvSpPr txBox="1"/>
          <p:nvPr/>
        </p:nvSpPr>
        <p:spPr>
          <a:xfrm>
            <a:off x="1451494" y="3763374"/>
            <a:ext cx="6692357" cy="1446550"/>
          </a:xfrm>
          <a:prstGeom prst="rect">
            <a:avLst/>
          </a:prstGeom>
          <a:solidFill>
            <a:schemeClr val="accent2">
              <a:lumMod val="75000"/>
            </a:schemeClr>
          </a:solidFill>
        </p:spPr>
        <p:txBody>
          <a:bodyPr wrap="none" rtlCol="0">
            <a:spAutoFit/>
          </a:bodyPr>
          <a:lstStyle/>
          <a:p>
            <a:r>
              <a:rPr lang="en-US" sz="8800" dirty="0" smtClean="0"/>
              <a:t>Sober-minded</a:t>
            </a:r>
            <a:endParaRPr lang="en-US" sz="8800" dirty="0"/>
          </a:p>
        </p:txBody>
      </p:sp>
      <p:sp>
        <p:nvSpPr>
          <p:cNvPr id="9" name="TextBox 8"/>
          <p:cNvSpPr txBox="1"/>
          <p:nvPr/>
        </p:nvSpPr>
        <p:spPr>
          <a:xfrm>
            <a:off x="1929827" y="1338528"/>
            <a:ext cx="5294654" cy="1446550"/>
          </a:xfrm>
          <a:prstGeom prst="rect">
            <a:avLst/>
          </a:prstGeom>
          <a:solidFill>
            <a:schemeClr val="accent2">
              <a:lumMod val="75000"/>
            </a:schemeClr>
          </a:solidFill>
        </p:spPr>
        <p:txBody>
          <a:bodyPr wrap="square" rtlCol="0">
            <a:spAutoFit/>
          </a:bodyPr>
          <a:lstStyle/>
          <a:p>
            <a:pPr algn="ctr"/>
            <a:r>
              <a:rPr lang="en-US" sz="8800" dirty="0" smtClean="0"/>
              <a:t>Be alert </a:t>
            </a:r>
            <a:endParaRPr lang="en-US" sz="8800" dirty="0"/>
          </a:p>
        </p:txBody>
      </p:sp>
    </p:spTree>
    <p:extLst>
      <p:ext uri="{BB962C8B-B14F-4D97-AF65-F5344CB8AC3E}">
        <p14:creationId xmlns:p14="http://schemas.microsoft.com/office/powerpoint/2010/main" val="738125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1929827" y="1338528"/>
            <a:ext cx="5294654" cy="1446550"/>
          </a:xfrm>
          <a:prstGeom prst="rect">
            <a:avLst/>
          </a:prstGeom>
          <a:solidFill>
            <a:schemeClr val="accent2">
              <a:lumMod val="75000"/>
            </a:schemeClr>
          </a:solidFill>
        </p:spPr>
        <p:txBody>
          <a:bodyPr wrap="square" rtlCol="0">
            <a:spAutoFit/>
          </a:bodyPr>
          <a:lstStyle/>
          <a:p>
            <a:pPr algn="ctr"/>
            <a:r>
              <a:rPr lang="en-US" sz="8800" dirty="0" smtClean="0"/>
              <a:t>Resist</a:t>
            </a:r>
            <a:endParaRPr lang="en-US" sz="8800" dirty="0"/>
          </a:p>
        </p:txBody>
      </p:sp>
    </p:spTree>
    <p:extLst>
      <p:ext uri="{BB962C8B-B14F-4D97-AF65-F5344CB8AC3E}">
        <p14:creationId xmlns:p14="http://schemas.microsoft.com/office/powerpoint/2010/main" val="444616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2800767"/>
          </a:xfrm>
          <a:prstGeom prst="rect">
            <a:avLst/>
          </a:prstGeom>
          <a:solidFill>
            <a:schemeClr val="accent2">
              <a:lumMod val="75000"/>
            </a:schemeClr>
          </a:solidFill>
        </p:spPr>
        <p:txBody>
          <a:bodyPr wrap="square" rtlCol="0">
            <a:spAutoFit/>
          </a:bodyPr>
          <a:lstStyle/>
          <a:p>
            <a:pPr algn="ctr"/>
            <a:r>
              <a:rPr lang="en-US" sz="8800" dirty="0" smtClean="0"/>
              <a:t>Whole armor of God</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Eph. 6:10-18</a:t>
            </a:r>
            <a:endParaRPr lang="en-US" dirty="0"/>
          </a:p>
        </p:txBody>
      </p:sp>
    </p:spTree>
    <p:extLst>
      <p:ext uri="{BB962C8B-B14F-4D97-AF65-F5344CB8AC3E}">
        <p14:creationId xmlns:p14="http://schemas.microsoft.com/office/powerpoint/2010/main" val="795745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2800767"/>
          </a:xfrm>
          <a:prstGeom prst="rect">
            <a:avLst/>
          </a:prstGeom>
          <a:solidFill>
            <a:schemeClr val="accent2">
              <a:lumMod val="75000"/>
            </a:schemeClr>
          </a:solidFill>
        </p:spPr>
        <p:txBody>
          <a:bodyPr wrap="square" rtlCol="0">
            <a:spAutoFit/>
          </a:bodyPr>
          <a:lstStyle/>
          <a:p>
            <a:pPr algn="ctr"/>
            <a:r>
              <a:rPr lang="en-US" sz="8800" dirty="0" smtClean="0"/>
              <a:t>Word of God</a:t>
            </a:r>
          </a:p>
          <a:p>
            <a:pPr algn="ctr"/>
            <a:r>
              <a:rPr lang="en-US" sz="8800" dirty="0" smtClean="0"/>
              <a:t>Abide in you</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1John 2:14</a:t>
            </a:r>
            <a:endParaRPr lang="en-US" dirty="0"/>
          </a:p>
        </p:txBody>
      </p:sp>
    </p:spTree>
    <p:extLst>
      <p:ext uri="{BB962C8B-B14F-4D97-AF65-F5344CB8AC3E}">
        <p14:creationId xmlns:p14="http://schemas.microsoft.com/office/powerpoint/2010/main" val="2108016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2800767"/>
          </a:xfrm>
          <a:prstGeom prst="rect">
            <a:avLst/>
          </a:prstGeom>
          <a:solidFill>
            <a:schemeClr val="accent2">
              <a:lumMod val="75000"/>
            </a:schemeClr>
          </a:solidFill>
        </p:spPr>
        <p:txBody>
          <a:bodyPr wrap="square" rtlCol="0">
            <a:spAutoFit/>
          </a:bodyPr>
          <a:lstStyle/>
          <a:p>
            <a:pPr algn="ctr"/>
            <a:r>
              <a:rPr lang="en-US" sz="8800" dirty="0" smtClean="0"/>
              <a:t>Not ignorant of</a:t>
            </a:r>
          </a:p>
          <a:p>
            <a:pPr algn="ctr"/>
            <a:r>
              <a:rPr lang="en-US" sz="8800" dirty="0" smtClean="0"/>
              <a:t>His devices..</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2 Cor. 2:11</a:t>
            </a:r>
            <a:endParaRPr lang="en-US" dirty="0"/>
          </a:p>
        </p:txBody>
      </p:sp>
    </p:spTree>
    <p:extLst>
      <p:ext uri="{BB962C8B-B14F-4D97-AF65-F5344CB8AC3E}">
        <p14:creationId xmlns:p14="http://schemas.microsoft.com/office/powerpoint/2010/main" val="9137031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1446550"/>
          </a:xfrm>
          <a:prstGeom prst="rect">
            <a:avLst/>
          </a:prstGeom>
          <a:solidFill>
            <a:schemeClr val="accent2">
              <a:lumMod val="75000"/>
            </a:schemeClr>
          </a:solidFill>
        </p:spPr>
        <p:txBody>
          <a:bodyPr wrap="square" rtlCol="0">
            <a:spAutoFit/>
          </a:bodyPr>
          <a:lstStyle/>
          <a:p>
            <a:pPr algn="ctr"/>
            <a:r>
              <a:rPr lang="en-US" sz="8800" dirty="0" smtClean="0"/>
              <a:t>Deception</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John 8; 2 Cor. 11:3</a:t>
            </a:r>
            <a:endParaRPr lang="en-US" dirty="0"/>
          </a:p>
        </p:txBody>
      </p:sp>
    </p:spTree>
    <p:extLst>
      <p:ext uri="{BB962C8B-B14F-4D97-AF65-F5344CB8AC3E}">
        <p14:creationId xmlns:p14="http://schemas.microsoft.com/office/powerpoint/2010/main" val="1475512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1446550"/>
          </a:xfrm>
          <a:prstGeom prst="rect">
            <a:avLst/>
          </a:prstGeom>
          <a:solidFill>
            <a:schemeClr val="accent2">
              <a:lumMod val="75000"/>
            </a:schemeClr>
          </a:solidFill>
        </p:spPr>
        <p:txBody>
          <a:bodyPr wrap="square" rtlCol="0">
            <a:spAutoFit/>
          </a:bodyPr>
          <a:lstStyle/>
          <a:p>
            <a:pPr algn="ctr"/>
            <a:r>
              <a:rPr lang="en-US" sz="8800" dirty="0" smtClean="0"/>
              <a:t>Temptation</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James 1:13-16</a:t>
            </a:r>
            <a:endParaRPr lang="en-US" dirty="0"/>
          </a:p>
        </p:txBody>
      </p:sp>
    </p:spTree>
    <p:extLst>
      <p:ext uri="{BB962C8B-B14F-4D97-AF65-F5344CB8AC3E}">
        <p14:creationId xmlns:p14="http://schemas.microsoft.com/office/powerpoint/2010/main" val="14755121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1446550"/>
          </a:xfrm>
          <a:prstGeom prst="rect">
            <a:avLst/>
          </a:prstGeom>
          <a:solidFill>
            <a:schemeClr val="accent2">
              <a:lumMod val="75000"/>
            </a:schemeClr>
          </a:solidFill>
        </p:spPr>
        <p:txBody>
          <a:bodyPr wrap="square" rtlCol="0">
            <a:spAutoFit/>
          </a:bodyPr>
          <a:lstStyle/>
          <a:p>
            <a:pPr algn="ctr"/>
            <a:r>
              <a:rPr lang="en-US" sz="8800" dirty="0" smtClean="0"/>
              <a:t>Evil</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Romans 1:24, 26, 28</a:t>
            </a:r>
            <a:endParaRPr lang="en-US" dirty="0"/>
          </a:p>
        </p:txBody>
      </p:sp>
    </p:spTree>
    <p:extLst>
      <p:ext uri="{BB962C8B-B14F-4D97-AF65-F5344CB8AC3E}">
        <p14:creationId xmlns:p14="http://schemas.microsoft.com/office/powerpoint/2010/main" val="14755121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
        <p:nvSpPr>
          <p:cNvPr id="7" name="TextBox 6"/>
          <p:cNvSpPr txBox="1"/>
          <p:nvPr/>
        </p:nvSpPr>
        <p:spPr>
          <a:xfrm>
            <a:off x="685800" y="1338528"/>
            <a:ext cx="7772400" cy="1446550"/>
          </a:xfrm>
          <a:prstGeom prst="rect">
            <a:avLst/>
          </a:prstGeom>
          <a:solidFill>
            <a:schemeClr val="accent2">
              <a:lumMod val="75000"/>
            </a:schemeClr>
          </a:solidFill>
        </p:spPr>
        <p:txBody>
          <a:bodyPr wrap="square" rtlCol="0">
            <a:spAutoFit/>
          </a:bodyPr>
          <a:lstStyle/>
          <a:p>
            <a:pPr algn="ctr"/>
            <a:r>
              <a:rPr lang="en-US" sz="8800" dirty="0" smtClean="0"/>
              <a:t>Persecution</a:t>
            </a:r>
            <a:endParaRPr lang="en-US" sz="8800" dirty="0"/>
          </a:p>
        </p:txBody>
      </p:sp>
      <p:sp>
        <p:nvSpPr>
          <p:cNvPr id="3" name="Subtitle 2"/>
          <p:cNvSpPr>
            <a:spLocks noGrp="1"/>
          </p:cNvSpPr>
          <p:nvPr>
            <p:ph type="subTitle" idx="1"/>
          </p:nvPr>
        </p:nvSpPr>
        <p:spPr>
          <a:xfrm>
            <a:off x="0" y="5785886"/>
            <a:ext cx="9144000" cy="1072114"/>
          </a:xfrm>
        </p:spPr>
        <p:txBody>
          <a:bodyPr/>
          <a:lstStyle/>
          <a:p>
            <a:r>
              <a:rPr lang="en-US" dirty="0" smtClean="0"/>
              <a:t>1 Peter 1:5-7</a:t>
            </a:r>
            <a:endParaRPr lang="en-US" dirty="0"/>
          </a:p>
        </p:txBody>
      </p:sp>
    </p:spTree>
    <p:extLst>
      <p:ext uri="{BB962C8B-B14F-4D97-AF65-F5344CB8AC3E}">
        <p14:creationId xmlns:p14="http://schemas.microsoft.com/office/powerpoint/2010/main" val="1544010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157" y="696313"/>
            <a:ext cx="9369439" cy="5839404"/>
          </a:xfrm>
          <a:prstGeom prst="rect">
            <a:avLst/>
          </a:prstGeom>
        </p:spPr>
      </p:pic>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3" name="Subtitle 2"/>
          <p:cNvSpPr>
            <a:spLocks noGrp="1"/>
          </p:cNvSpPr>
          <p:nvPr>
            <p:ph type="subTitle" idx="1"/>
          </p:nvPr>
        </p:nvSpPr>
        <p:spPr>
          <a:xfrm>
            <a:off x="0" y="4785754"/>
            <a:ext cx="9144000" cy="1381497"/>
          </a:xfrm>
        </p:spPr>
        <p:txBody>
          <a:bodyPr>
            <a:normAutofit fontScale="92500"/>
          </a:bodyPr>
          <a:lstStyle/>
          <a:p>
            <a:r>
              <a:rPr lang="en-US" sz="8000" dirty="0" smtClean="0"/>
              <a:t>Our adversary / Satan</a:t>
            </a:r>
            <a:endParaRPr lang="en-US" sz="8000" dirty="0"/>
          </a:p>
        </p:txBody>
      </p:sp>
      <p:sp>
        <p:nvSpPr>
          <p:cNvPr id="5" name="TextBox 4"/>
          <p:cNvSpPr txBox="1"/>
          <p:nvPr/>
        </p:nvSpPr>
        <p:spPr>
          <a:xfrm>
            <a:off x="1687102" y="120701"/>
            <a:ext cx="6107712" cy="1446550"/>
          </a:xfrm>
          <a:prstGeom prst="rect">
            <a:avLst/>
          </a:prstGeom>
          <a:noFill/>
        </p:spPr>
        <p:txBody>
          <a:bodyPr wrap="none" rtlCol="0">
            <a:spAutoFit/>
          </a:bodyPr>
          <a:lstStyle/>
          <a:p>
            <a:r>
              <a:rPr lang="en-US" sz="8800" dirty="0" smtClean="0"/>
              <a:t>1 Peter 5:8-9</a:t>
            </a:r>
            <a:endParaRPr lang="en-US" sz="8800"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God cares</a:t>
            </a:r>
            <a:br>
              <a:rPr lang="en-US" sz="8000" dirty="0" smtClean="0"/>
            </a:br>
            <a:r>
              <a:rPr lang="en-US" sz="8000" dirty="0" smtClean="0"/>
              <a:t>for you!</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1 Peter 5:6-7</a:t>
            </a:r>
            <a:endParaRPr lang="en-US" dirty="0"/>
          </a:p>
        </p:txBody>
      </p:sp>
    </p:spTree>
    <p:extLst>
      <p:ext uri="{BB962C8B-B14F-4D97-AF65-F5344CB8AC3E}">
        <p14:creationId xmlns:p14="http://schemas.microsoft.com/office/powerpoint/2010/main" val="29057082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9057082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spTree>
    <p:extLst>
      <p:ext uri="{BB962C8B-B14F-4D97-AF65-F5344CB8AC3E}">
        <p14:creationId xmlns:p14="http://schemas.microsoft.com/office/powerpoint/2010/main" val="2905708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REAL ?</a:t>
            </a:r>
            <a:endParaRPr lang="en-US" dirty="0"/>
          </a:p>
        </p:txBody>
      </p:sp>
      <p:sp>
        <p:nvSpPr>
          <p:cNvPr id="3" name="Content Placeholder 2"/>
          <p:cNvSpPr>
            <a:spLocks noGrp="1"/>
          </p:cNvSpPr>
          <p:nvPr>
            <p:ph idx="1"/>
          </p:nvPr>
        </p:nvSpPr>
        <p:spPr/>
        <p:txBody>
          <a:bodyPr>
            <a:normAutofit/>
          </a:bodyPr>
          <a:lstStyle/>
          <a:p>
            <a:r>
              <a:rPr lang="en-US" sz="5400" dirty="0" smtClean="0"/>
              <a:t> Paul – Eph. 4:27; 6:11; etc.</a:t>
            </a:r>
          </a:p>
          <a:p>
            <a:r>
              <a:rPr lang="en-US" sz="5400" dirty="0"/>
              <a:t> </a:t>
            </a:r>
            <a:r>
              <a:rPr lang="en-US" sz="5400" dirty="0" smtClean="0"/>
              <a:t>James – 4:7</a:t>
            </a:r>
          </a:p>
          <a:p>
            <a:r>
              <a:rPr lang="en-US" sz="5400" dirty="0"/>
              <a:t> </a:t>
            </a:r>
            <a:r>
              <a:rPr lang="en-US" sz="5400" dirty="0" smtClean="0"/>
              <a:t>John – 1Jn. 3:8</a:t>
            </a:r>
          </a:p>
          <a:p>
            <a:r>
              <a:rPr lang="en-US" sz="5400" dirty="0"/>
              <a:t> </a:t>
            </a:r>
            <a:r>
              <a:rPr lang="en-US" sz="5400" dirty="0" smtClean="0"/>
              <a:t>Jude – 1:9</a:t>
            </a:r>
          </a:p>
          <a:p>
            <a:r>
              <a:rPr lang="en-US" sz="5400" dirty="0"/>
              <a:t> </a:t>
            </a:r>
            <a:r>
              <a:rPr lang="en-US" sz="5400" dirty="0" smtClean="0"/>
              <a:t>Jesus – </a:t>
            </a:r>
            <a:r>
              <a:rPr lang="en-US" sz="5400" dirty="0" err="1" smtClean="0"/>
              <a:t>Mtt</a:t>
            </a:r>
            <a:r>
              <a:rPr lang="en-US" sz="5400" dirty="0" smtClean="0"/>
              <a:t>. 25:41</a:t>
            </a:r>
            <a:endParaRPr lang="en-US" sz="5400" dirty="0"/>
          </a:p>
        </p:txBody>
      </p:sp>
    </p:spTree>
    <p:extLst>
      <p:ext uri="{BB962C8B-B14F-4D97-AF65-F5344CB8AC3E}">
        <p14:creationId xmlns:p14="http://schemas.microsoft.com/office/powerpoint/2010/main" val="943739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197931" y="1"/>
            <a:ext cx="8626493" cy="5676126"/>
          </a:xfrm>
        </p:spPr>
        <p:txBody>
          <a:bodyPr/>
          <a:lstStyle/>
          <a:p>
            <a:r>
              <a:rPr lang="en-US" sz="8000" dirty="0" smtClean="0"/>
              <a:t>Devil –</a:t>
            </a:r>
            <a:br>
              <a:rPr lang="en-US" sz="8000" dirty="0" smtClean="0"/>
            </a:br>
            <a:r>
              <a:rPr lang="en-US" sz="8000" dirty="0" smtClean="0"/>
              <a:t>Accuser / slanderer</a:t>
            </a:r>
            <a:endParaRPr lang="en-US" sz="8000" dirty="0"/>
          </a:p>
        </p:txBody>
      </p:sp>
      <p:sp>
        <p:nvSpPr>
          <p:cNvPr id="3" name="Subtitle 2"/>
          <p:cNvSpPr>
            <a:spLocks noGrp="1"/>
          </p:cNvSpPr>
          <p:nvPr>
            <p:ph type="subTitle" idx="1"/>
          </p:nvPr>
        </p:nvSpPr>
        <p:spPr>
          <a:xfrm>
            <a:off x="0" y="5182649"/>
            <a:ext cx="9144000" cy="1675351"/>
          </a:xfrm>
        </p:spPr>
        <p:txBody>
          <a:bodyPr>
            <a:noAutofit/>
          </a:bodyPr>
          <a:lstStyle/>
          <a:p>
            <a:r>
              <a:rPr lang="en-US" sz="6600" dirty="0" smtClean="0"/>
              <a:t>Satan – 33 times</a:t>
            </a:r>
            <a:endParaRPr lang="en-US" sz="6600"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r>
              <a:rPr lang="en-US" sz="8000" dirty="0" smtClean="0"/>
              <a:t>Evil one</a:t>
            </a:r>
            <a:endParaRPr lang="en-US" sz="8000" dirty="0"/>
          </a:p>
        </p:txBody>
      </p:sp>
      <p:sp>
        <p:nvSpPr>
          <p:cNvPr id="3" name="Subtitle 2"/>
          <p:cNvSpPr>
            <a:spLocks noGrp="1"/>
          </p:cNvSpPr>
          <p:nvPr>
            <p:ph type="subTitle" idx="1"/>
          </p:nvPr>
        </p:nvSpPr>
        <p:spPr>
          <a:xfrm>
            <a:off x="0" y="5785886"/>
            <a:ext cx="9144000" cy="1072114"/>
          </a:xfrm>
        </p:spPr>
        <p:txBody>
          <a:bodyPr/>
          <a:lstStyle/>
          <a:p>
            <a:r>
              <a:rPr lang="en-US" dirty="0" smtClean="0"/>
              <a:t>Eph. 6:16</a:t>
            </a:r>
            <a:endParaRPr lang="en-US" dirty="0"/>
          </a:p>
        </p:txBody>
      </p:sp>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3480547"/>
          </a:xfrm>
        </p:spPr>
        <p:txBody>
          <a:bodyPr/>
          <a:lstStyle/>
          <a:p>
            <a:r>
              <a:rPr lang="en-US" sz="8000" dirty="0" smtClean="0"/>
              <a:t>Enemy, evil-one</a:t>
            </a:r>
            <a:br>
              <a:rPr lang="en-US" sz="8000" dirty="0" smtClean="0"/>
            </a:br>
            <a:r>
              <a:rPr lang="en-US" sz="8000" dirty="0" smtClean="0"/>
              <a:t>ruler of this world</a:t>
            </a:r>
            <a:br>
              <a:rPr lang="en-US" sz="8000" dirty="0" smtClean="0"/>
            </a:br>
            <a:r>
              <a:rPr lang="en-US" sz="8000" dirty="0" smtClean="0"/>
              <a:t>OR</a:t>
            </a:r>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3237183" y="3765146"/>
            <a:ext cx="2768600" cy="2933700"/>
          </a:xfrm>
          <a:prstGeom prst="rect">
            <a:avLst/>
          </a:prstGeom>
        </p:spPr>
      </p:pic>
    </p:spTree>
    <p:extLst>
      <p:ext uri="{BB962C8B-B14F-4D97-AF65-F5344CB8AC3E}">
        <p14:creationId xmlns:p14="http://schemas.microsoft.com/office/powerpoint/2010/main" val="85927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Tree>
    <p:extLst>
      <p:ext uri="{BB962C8B-B14F-4D97-AF65-F5344CB8AC3E}">
        <p14:creationId xmlns:p14="http://schemas.microsoft.com/office/powerpoint/2010/main" val="1880782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pic>
        <p:nvPicPr>
          <p:cNvPr id="5" name="Picture 4"/>
          <p:cNvPicPr>
            <a:picLocks noChangeAspect="1"/>
          </p:cNvPicPr>
          <p:nvPr/>
        </p:nvPicPr>
        <p:blipFill>
          <a:blip r:embed="rId4"/>
          <a:stretch>
            <a:fillRect/>
          </a:stretch>
        </p:blipFill>
        <p:spPr>
          <a:xfrm>
            <a:off x="2245274" y="0"/>
            <a:ext cx="5397500" cy="5397500"/>
          </a:xfrm>
          <a:prstGeom prst="rect">
            <a:avLst/>
          </a:prstGeom>
        </p:spPr>
      </p:pic>
    </p:spTree>
    <p:extLst>
      <p:ext uri="{BB962C8B-B14F-4D97-AF65-F5344CB8AC3E}">
        <p14:creationId xmlns:p14="http://schemas.microsoft.com/office/powerpoint/2010/main" val="29057082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5676126"/>
          </a:xfrm>
        </p:spPr>
        <p:txBody>
          <a:bodyPr/>
          <a:lstStyle/>
          <a:p>
            <a:endParaRPr lang="en-US" sz="8000" dirty="0"/>
          </a:p>
        </p:txBody>
      </p:sp>
      <p:sp>
        <p:nvSpPr>
          <p:cNvPr id="3" name="Subtitle 2"/>
          <p:cNvSpPr>
            <a:spLocks noGrp="1"/>
          </p:cNvSpPr>
          <p:nvPr>
            <p:ph type="subTitle" idx="1"/>
          </p:nvPr>
        </p:nvSpPr>
        <p:spPr>
          <a:xfrm>
            <a:off x="0" y="5785886"/>
            <a:ext cx="9144000" cy="1072114"/>
          </a:xfrm>
        </p:spPr>
        <p:txBody>
          <a:bodyPr/>
          <a:lstStyle/>
          <a:p>
            <a:endParaRPr lang="en-US" dirty="0"/>
          </a:p>
        </p:txBody>
      </p:sp>
      <p:pic>
        <p:nvPicPr>
          <p:cNvPr id="4" name="Picture 3"/>
          <p:cNvPicPr>
            <a:picLocks noChangeAspect="1"/>
          </p:cNvPicPr>
          <p:nvPr/>
        </p:nvPicPr>
        <p:blipFill>
          <a:blip r:embed="rId3"/>
          <a:stretch>
            <a:fillRect/>
          </a:stretch>
        </p:blipFill>
        <p:spPr>
          <a:xfrm>
            <a:off x="0" y="571500"/>
            <a:ext cx="9144000" cy="5715000"/>
          </a:xfrm>
          <a:prstGeom prst="rect">
            <a:avLst/>
          </a:prstGeom>
        </p:spPr>
      </p:pic>
    </p:spTree>
    <p:extLst>
      <p:ext uri="{BB962C8B-B14F-4D97-AF65-F5344CB8AC3E}">
        <p14:creationId xmlns:p14="http://schemas.microsoft.com/office/powerpoint/2010/main" val="1880782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3384</TotalTime>
  <Words>1265</Words>
  <Application>Microsoft Macintosh PowerPoint</Application>
  <PresentationFormat>On-screen Show (4:3)</PresentationFormat>
  <Paragraphs>217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 Black </vt:lpstr>
      <vt:lpstr>PowerPoint Presentation</vt:lpstr>
      <vt:lpstr>PowerPoint Presentation</vt:lpstr>
      <vt:lpstr>Not REAL ?</vt:lpstr>
      <vt:lpstr>Devil – Accuser / slanderer</vt:lpstr>
      <vt:lpstr>Evil one</vt:lpstr>
      <vt:lpstr>Enemy, evil-one ruler of this world 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cares for you!</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cp:lastModifiedBy>
  <cp:revision>39</cp:revision>
  <dcterms:created xsi:type="dcterms:W3CDTF">2014-01-26T20:19:07Z</dcterms:created>
  <dcterms:modified xsi:type="dcterms:W3CDTF">2015-10-10T20:30:12Z</dcterms:modified>
</cp:coreProperties>
</file>