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8" r:id="rId2"/>
    <p:sldId id="299" r:id="rId3"/>
    <p:sldId id="322" r:id="rId4"/>
    <p:sldId id="300" r:id="rId5"/>
    <p:sldId id="305" r:id="rId6"/>
    <p:sldId id="306" r:id="rId7"/>
    <p:sldId id="307" r:id="rId8"/>
    <p:sldId id="308" r:id="rId9"/>
    <p:sldId id="309" r:id="rId10"/>
    <p:sldId id="301" r:id="rId11"/>
    <p:sldId id="302" r:id="rId12"/>
    <p:sldId id="316" r:id="rId13"/>
    <p:sldId id="303" r:id="rId14"/>
    <p:sldId id="324" r:id="rId15"/>
    <p:sldId id="318" r:id="rId16"/>
    <p:sldId id="304" r:id="rId17"/>
    <p:sldId id="323" r:id="rId18"/>
    <p:sldId id="310" r:id="rId19"/>
    <p:sldId id="319" r:id="rId20"/>
    <p:sldId id="311" r:id="rId21"/>
    <p:sldId id="312" r:id="rId22"/>
    <p:sldId id="320" r:id="rId23"/>
    <p:sldId id="313" r:id="rId24"/>
    <p:sldId id="314" r:id="rId25"/>
    <p:sldId id="315" r:id="rId26"/>
    <p:sldId id="297" r:id="rId27"/>
    <p:sldId id="32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438"/>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33" autoAdjust="0"/>
    <p:restoredTop sz="48608" autoAdjust="0"/>
  </p:normalViewPr>
  <p:slideViewPr>
    <p:cSldViewPr snapToGrid="0" snapToObjects="1">
      <p:cViewPr varScale="1">
        <p:scale>
          <a:sx n="56" d="100"/>
          <a:sy n="56" d="100"/>
        </p:scale>
        <p:origin x="-14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10/25/15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Lessons from Israel</a:t>
            </a:r>
          </a:p>
          <a:p>
            <a:r>
              <a:rPr lang="en-US" b="0" dirty="0" smtClean="0"/>
              <a:t>1Cor. 10:1-</a:t>
            </a:r>
            <a:r>
              <a:rPr lang="en-US" b="0" dirty="0" smtClean="0"/>
              <a:t>6 - </a:t>
            </a:r>
            <a:endParaRPr lang="en-US" b="0" dirty="0" smtClean="0"/>
          </a:p>
          <a:p>
            <a:r>
              <a:rPr lang="en-US" sz="1200" b="0" dirty="0" smtClean="0"/>
              <a:t>6 Now these things took place as examples for us, that we might not desire evil as they did. </a:t>
            </a:r>
            <a:endParaRPr lang="en-US" b="0" dirty="0" smtClean="0"/>
          </a:p>
          <a:p>
            <a:pPr rtl="0"/>
            <a:r>
              <a:rPr lang="en-US" b="0" dirty="0" smtClean="0"/>
              <a:t>Vs. 11-</a:t>
            </a:r>
            <a:r>
              <a:rPr lang="en-US" b="0" dirty="0" smtClean="0"/>
              <a:t>12 </a:t>
            </a:r>
            <a:r>
              <a:rPr lang="en-US" sz="1200" b="0" dirty="0" smtClean="0"/>
              <a:t>Now these things happened to them as an example, but they were written down for our instruction, on whom the end of the ages has come. 12 Therefore let anyone who thinks that he stands take heed lest he fall. </a:t>
            </a:r>
          </a:p>
          <a:p>
            <a:endParaRPr lang="en-US" b="1" dirty="0" smtClean="0"/>
          </a:p>
          <a:p>
            <a:r>
              <a:rPr lang="en-US" b="1" dirty="0" smtClean="0">
                <a:sym typeface="Wingdings"/>
              </a:rPr>
              <a:t> </a:t>
            </a:r>
            <a:r>
              <a:rPr lang="en-US" b="1" dirty="0" err="1" smtClean="0">
                <a:sym typeface="Wingdings"/>
              </a:rPr>
              <a:t>Nadab</a:t>
            </a:r>
            <a:r>
              <a:rPr lang="en-US" b="1" dirty="0" smtClean="0">
                <a:sym typeface="Wingdings"/>
              </a:rPr>
              <a:t> &amp; </a:t>
            </a:r>
            <a:r>
              <a:rPr lang="en-US" b="1" dirty="0" err="1" smtClean="0">
                <a:sym typeface="Wingdings"/>
              </a:rPr>
              <a:t>Abihu</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Nadab</a:t>
            </a:r>
            <a:r>
              <a:rPr lang="en-US" sz="1200" b="1" kern="1200" dirty="0" smtClean="0">
                <a:solidFill>
                  <a:schemeClr val="tx1"/>
                </a:solidFill>
                <a:effectLst/>
                <a:latin typeface="+mn-lt"/>
                <a:ea typeface="+mn-ea"/>
                <a:cs typeface="+mn-cs"/>
              </a:rPr>
              <a:t> and </a:t>
            </a:r>
            <a:r>
              <a:rPr lang="en-US" sz="1200" b="1" kern="1200" dirty="0" err="1" smtClean="0">
                <a:solidFill>
                  <a:schemeClr val="tx1"/>
                </a:solidFill>
                <a:effectLst/>
                <a:latin typeface="+mn-lt"/>
                <a:ea typeface="+mn-ea"/>
                <a:cs typeface="+mn-cs"/>
              </a:rPr>
              <a:t>Abihu</a:t>
            </a:r>
            <a:r>
              <a:rPr lang="en-US" sz="1200" b="1" kern="1200" dirty="0" smtClean="0">
                <a:solidFill>
                  <a:schemeClr val="tx1"/>
                </a:solidFill>
                <a:effectLst/>
                <a:latin typeface="+mn-lt"/>
                <a:ea typeface="+mn-ea"/>
                <a:cs typeface="+mn-cs"/>
              </a:rPr>
              <a:t> – Lev. 10:1-3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Sons of Aaron – priests to God – </a:t>
            </a:r>
          </a:p>
          <a:p>
            <a:r>
              <a:rPr lang="en-US" sz="1200" kern="1200" dirty="0" smtClean="0">
                <a:solidFill>
                  <a:schemeClr val="tx1"/>
                </a:solidFill>
                <a:effectLst/>
                <a:latin typeface="+mn-lt"/>
                <a:ea typeface="+mn-ea"/>
                <a:cs typeface="+mn-cs"/>
              </a:rPr>
              <a:t>Offerings under their control and priesthood service..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sym typeface="Wingdings"/>
              </a:rPr>
              <a:t>  </a:t>
            </a:r>
            <a:r>
              <a:rPr lang="en-US" sz="1200" b="1" kern="1200" dirty="0" smtClean="0">
                <a:solidFill>
                  <a:schemeClr val="tx1"/>
                </a:solidFill>
                <a:effectLst/>
                <a:latin typeface="+mn-lt"/>
                <a:ea typeface="+mn-ea"/>
                <a:cs typeface="+mn-cs"/>
              </a:rPr>
              <a:t>Offering of incense part of their</a:t>
            </a:r>
            <a:r>
              <a:rPr lang="en-US" sz="1200" b="1" kern="1200" baseline="0" dirty="0" smtClean="0">
                <a:solidFill>
                  <a:schemeClr val="tx1"/>
                </a:solidFill>
                <a:effectLst/>
                <a:latin typeface="+mn-lt"/>
                <a:ea typeface="+mn-ea"/>
                <a:cs typeface="+mn-cs"/>
              </a:rPr>
              <a:t> duties</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Correct priests -  Ex. 28:</a:t>
            </a:r>
            <a:r>
              <a:rPr lang="en-US" b="1" dirty="0" smtClean="0"/>
              <a:t>1ff</a:t>
            </a:r>
          </a:p>
          <a:p>
            <a:r>
              <a:rPr lang="en-US" sz="1200" dirty="0" smtClean="0"/>
              <a:t>“Then bring near to you Aaron your brother, and his sons with him, from among the people of Israel, to serve me as priests—Aaron and Aaron’s sons, </a:t>
            </a:r>
            <a:r>
              <a:rPr lang="en-US" sz="1200" dirty="0" err="1" smtClean="0"/>
              <a:t>Nadab</a:t>
            </a:r>
            <a:r>
              <a:rPr lang="en-US" sz="1200" dirty="0" smtClean="0"/>
              <a:t> and </a:t>
            </a:r>
            <a:r>
              <a:rPr lang="en-US" sz="1200" dirty="0" err="1" smtClean="0"/>
              <a:t>Abihu</a:t>
            </a:r>
            <a:r>
              <a:rPr lang="en-US" sz="1200" dirty="0" smtClean="0"/>
              <a:t>, </a:t>
            </a:r>
            <a:r>
              <a:rPr lang="en-US" sz="1200" dirty="0" err="1" smtClean="0"/>
              <a:t>Eleazar</a:t>
            </a:r>
            <a:r>
              <a:rPr lang="en-US" sz="1200" dirty="0" smtClean="0"/>
              <a:t> and </a:t>
            </a:r>
            <a:r>
              <a:rPr lang="en-US" sz="1200" dirty="0" err="1" smtClean="0"/>
              <a:t>Ithamar</a:t>
            </a:r>
            <a:r>
              <a:rPr lang="en-US" sz="1200" dirty="0" smtClean="0"/>
              <a:t>. </a:t>
            </a:r>
            <a:endParaRPr lang="en-US" dirty="0" smtClean="0"/>
          </a:p>
          <a:p>
            <a:r>
              <a:rPr lang="en-US" b="1" dirty="0" smtClean="0"/>
              <a:t>WERE to offer incense..   Lev. 10:1-3</a:t>
            </a:r>
          </a:p>
          <a:p>
            <a:endParaRPr lang="en-US" dirty="0" smtClean="0"/>
          </a:p>
          <a:p>
            <a:r>
              <a:rPr lang="en-US" dirty="0" smtClean="0">
                <a:sym typeface="Wingdings"/>
              </a:rPr>
              <a:t>  </a:t>
            </a:r>
            <a:r>
              <a:rPr lang="en-US" dirty="0" smtClean="0"/>
              <a:t>FROM the altar of burnt offerings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175791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Fire from the altar of burnt offerings</a:t>
            </a:r>
            <a:r>
              <a:rPr lang="is-IS" b="1" dirty="0" smtClean="0"/>
              <a:t>…</a:t>
            </a:r>
          </a:p>
          <a:p>
            <a:pPr rtl="0"/>
            <a:r>
              <a:rPr lang="is-IS" dirty="0" smtClean="0"/>
              <a:t>Lev. 16:11-13   </a:t>
            </a:r>
            <a:r>
              <a:rPr lang="en-US" sz="1200" dirty="0" smtClean="0"/>
              <a:t>	</a:t>
            </a:r>
            <a:r>
              <a:rPr lang="en-US" sz="1200" b="0" dirty="0" smtClean="0"/>
              <a:t>11 “Aaron shall present the bull as a sin offering for himself, and shall make atonement for himself and for his house. He shall kill the bull as a sin offering for himself. </a:t>
            </a:r>
          </a:p>
          <a:p>
            <a:pPr rtl="0"/>
            <a:r>
              <a:rPr lang="en-US" sz="1200" b="1" i="1" u="sng" dirty="0" smtClean="0"/>
              <a:t>12 And he shall take a censer full of coals of fire from the altar before the Lord</a:t>
            </a:r>
            <a:r>
              <a:rPr lang="en-US" sz="1200" b="0" dirty="0" smtClean="0"/>
              <a:t>, and two handfuls of sweet incense beaten small, and he shall bring it inside the veil </a:t>
            </a:r>
          </a:p>
          <a:p>
            <a:pPr rtl="0"/>
            <a:r>
              <a:rPr lang="en-US" sz="1200" b="0" dirty="0" smtClean="0"/>
              <a:t>13 and put the incense on the fire before the Lord, that the cloud of the incense may cover the mercy seat that is over the testimony, so that he does not die. </a:t>
            </a:r>
          </a:p>
          <a:p>
            <a:endParaRPr lang="is-IS" b="1" dirty="0" smtClean="0"/>
          </a:p>
          <a:p>
            <a:r>
              <a:rPr lang="is-IS" b="1" dirty="0" smtClean="0">
                <a:sym typeface="Wingdings"/>
              </a:rPr>
              <a:t> NOW Lev. 10...  </a:t>
            </a:r>
            <a:endParaRPr lang="is-IS" b="1" dirty="0" smtClean="0"/>
          </a:p>
          <a:p>
            <a:endParaRPr lang="is-IS" dirty="0" smtClean="0"/>
          </a:p>
          <a:p>
            <a:endParaRPr lang="is-IS" dirty="0" smtClean="0"/>
          </a:p>
          <a:p>
            <a:endParaRPr lang="is-IS"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Nadab</a:t>
            </a:r>
            <a:r>
              <a:rPr lang="en-US" sz="1200" b="1" kern="1200" dirty="0" smtClean="0">
                <a:solidFill>
                  <a:schemeClr val="tx1"/>
                </a:solidFill>
                <a:effectLst/>
                <a:latin typeface="+mn-lt"/>
                <a:ea typeface="+mn-ea"/>
                <a:cs typeface="+mn-cs"/>
              </a:rPr>
              <a:t> and </a:t>
            </a:r>
            <a:r>
              <a:rPr lang="en-US" sz="1200" b="1" kern="1200" dirty="0" err="1" smtClean="0">
                <a:solidFill>
                  <a:schemeClr val="tx1"/>
                </a:solidFill>
                <a:effectLst/>
                <a:latin typeface="+mn-lt"/>
                <a:ea typeface="+mn-ea"/>
                <a:cs typeface="+mn-cs"/>
              </a:rPr>
              <a:t>Abihu</a:t>
            </a:r>
            <a:r>
              <a:rPr lang="en-US" sz="1200" b="1" kern="1200" dirty="0" smtClean="0">
                <a:solidFill>
                  <a:schemeClr val="tx1"/>
                </a:solidFill>
                <a:effectLst/>
                <a:latin typeface="+mn-lt"/>
                <a:ea typeface="+mn-ea"/>
                <a:cs typeface="+mn-cs"/>
              </a:rPr>
              <a:t> – Lev. 10:1-3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Wrong day – ?</a:t>
            </a:r>
          </a:p>
          <a:p>
            <a:r>
              <a:rPr lang="en-US" sz="1200" kern="1200" dirty="0" smtClean="0">
                <a:solidFill>
                  <a:schemeClr val="tx1"/>
                </a:solidFill>
                <a:effectLst/>
                <a:latin typeface="+mn-lt"/>
                <a:ea typeface="+mn-ea"/>
                <a:cs typeface="+mn-cs"/>
              </a:rPr>
              <a:t>Wrong time –?</a:t>
            </a:r>
          </a:p>
          <a:p>
            <a:r>
              <a:rPr lang="en-US" sz="1200" b="1" kern="1200" dirty="0" smtClean="0">
                <a:solidFill>
                  <a:schemeClr val="tx1"/>
                </a:solidFill>
                <a:effectLst/>
                <a:latin typeface="+mn-lt"/>
                <a:ea typeface="+mn-ea"/>
                <a:cs typeface="+mn-cs"/>
              </a:rPr>
              <a:t>Wrong 'fire' – the most contextual – ESV / NIV – 'unauthorized fire' </a:t>
            </a:r>
          </a:p>
          <a:p>
            <a:r>
              <a:rPr lang="en-US" sz="1200" kern="1200" dirty="0" smtClean="0">
                <a:solidFill>
                  <a:schemeClr val="tx1"/>
                </a:solidFill>
                <a:effectLst/>
                <a:latin typeface="+mn-lt"/>
                <a:ea typeface="+mn-ea"/>
                <a:cs typeface="+mn-cs"/>
              </a:rPr>
              <a:t>    Incense that was not made according to the prescription (Ex. 30:34-36).</a:t>
            </a:r>
          </a:p>
          <a:p>
            <a:r>
              <a:rPr lang="en-US" sz="1200" kern="1200" dirty="0" smtClean="0">
                <a:solidFill>
                  <a:schemeClr val="tx1"/>
                </a:solidFill>
                <a:effectLst/>
                <a:latin typeface="+mn-lt"/>
                <a:ea typeface="+mn-ea"/>
                <a:cs typeface="+mn-cs"/>
              </a:rPr>
              <a:t>     Fire NOT taken from the altar of Burnt-offering (commanded! Num. 16:46; Lev. 16:12).</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Wrong because it was NOT what God commanded.</a:t>
            </a:r>
            <a:r>
              <a:rPr lang="en-US" sz="1200" kern="1200" dirty="0" smtClean="0">
                <a:solidFill>
                  <a:schemeClr val="tx1"/>
                </a:solidFill>
                <a:effectLst/>
                <a:latin typeface="+mn-lt"/>
                <a:ea typeface="+mn-ea"/>
                <a:cs typeface="+mn-cs"/>
              </a:rPr>
              <a:t> . whether wrong fire, wrong incense, wrong ANYTHING…</a:t>
            </a:r>
          </a:p>
          <a:p>
            <a:endParaRPr lang="en-US" dirty="0" smtClean="0"/>
          </a:p>
          <a:p>
            <a:r>
              <a:rPr lang="en-US" dirty="0" smtClean="0">
                <a:sym typeface="Wingdings"/>
              </a:rPr>
              <a:t> </a:t>
            </a:r>
            <a:r>
              <a:rPr lang="en-US" dirty="0" err="1" smtClean="0">
                <a:sym typeface="Wingdings"/>
              </a:rPr>
              <a:t>Korah</a:t>
            </a:r>
            <a:r>
              <a:rPr lang="en-US" dirty="0" smtClean="0">
                <a:sym typeface="Wingdings"/>
              </a:rPr>
              <a:t> – again about the priesthood</a:t>
            </a:r>
            <a:r>
              <a:rPr lang="is-IS" dirty="0" smtClean="0">
                <a:sym typeface="Wingdings"/>
              </a:rPr>
              <a:t>….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And fire came out from the presence of the Lord and consumed them, and they died before the Lord.</a:t>
            </a:r>
          </a:p>
          <a:p>
            <a:pPr rtl="0"/>
            <a:r>
              <a:rPr lang="en-US" sz="1200" dirty="0" smtClean="0"/>
              <a:t>	3	Then Moses said to Aaron, “It is what the Lord spoke, saying,</a:t>
            </a:r>
          </a:p>
          <a:p>
            <a:pPr rtl="0"/>
            <a:r>
              <a:rPr lang="en-US" sz="1200" dirty="0" smtClean="0"/>
              <a:t>‘By those who come near Me I </a:t>
            </a:r>
            <a:r>
              <a:rPr lang="en-US" sz="1200" baseline="30000" dirty="0" err="1" smtClean="0"/>
              <a:t>bwill</a:t>
            </a:r>
            <a:r>
              <a:rPr lang="en-US" sz="1200" baseline="30000" dirty="0" smtClean="0"/>
              <a:t> be treated as holy,</a:t>
            </a:r>
          </a:p>
          <a:p>
            <a:pPr rtl="0"/>
            <a:r>
              <a:rPr lang="en-US" sz="1200" dirty="0" smtClean="0"/>
              <a:t>And before all the people I will be honored.’ ”</a:t>
            </a:r>
          </a:p>
          <a:p>
            <a:pPr rtl="0"/>
            <a:r>
              <a:rPr lang="en-US" sz="1200" dirty="0" smtClean="0"/>
              <a:t>So Aaron, therefore, kept silent.</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174543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Korah's</a:t>
            </a:r>
            <a:r>
              <a:rPr lang="en-US" sz="1200" b="1" kern="1200" dirty="0" smtClean="0">
                <a:solidFill>
                  <a:schemeClr val="tx1"/>
                </a:solidFill>
                <a:effectLst/>
                <a:latin typeface="+mn-lt"/>
                <a:ea typeface="+mn-ea"/>
                <a:cs typeface="+mn-cs"/>
              </a:rPr>
              <a:t> Rebellion – Num. 16</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WHO gets to be priests?  WHO choses?  WHO says so?</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sym typeface="Wingdings"/>
              </a:rPr>
              <a:t> Genealogy of Aaron and </a:t>
            </a:r>
            <a:r>
              <a:rPr lang="en-US" sz="1200" b="1" kern="1200" dirty="0" err="1" smtClean="0">
                <a:solidFill>
                  <a:schemeClr val="tx1"/>
                </a:solidFill>
                <a:effectLst/>
                <a:latin typeface="+mn-lt"/>
                <a:ea typeface="+mn-ea"/>
                <a:cs typeface="+mn-cs"/>
                <a:sym typeface="Wingdings"/>
              </a:rPr>
              <a:t>Korah</a:t>
            </a:r>
            <a:r>
              <a:rPr lang="en-US" sz="1200" b="1" kern="1200" dirty="0" smtClean="0">
                <a:solidFill>
                  <a:schemeClr val="tx1"/>
                </a:solidFill>
                <a:effectLst/>
                <a:latin typeface="+mn-lt"/>
                <a:ea typeface="+mn-ea"/>
                <a:cs typeface="+mn-cs"/>
                <a:sym typeface="Wingdings"/>
              </a:rPr>
              <a:t>!</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Genealogy – Exodus 6: 16, 18, 20 --   21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Levi –</a:t>
            </a:r>
            <a:r>
              <a:rPr lang="en-US" baseline="0" dirty="0" smtClean="0"/>
              <a:t> </a:t>
            </a:r>
            <a:r>
              <a:rPr lang="en-US" baseline="0" dirty="0" err="1" smtClean="0"/>
              <a:t>Kohath</a:t>
            </a:r>
            <a:r>
              <a:rPr lang="en-US" baseline="0" dirty="0" smtClean="0"/>
              <a:t> </a:t>
            </a:r>
            <a:r>
              <a:rPr lang="en-US" dirty="0" smtClean="0"/>
              <a:t> – </a:t>
            </a:r>
            <a:r>
              <a:rPr lang="en-US" dirty="0" err="1" smtClean="0"/>
              <a:t>Amram</a:t>
            </a:r>
            <a:r>
              <a:rPr lang="en-US" dirty="0" smtClean="0"/>
              <a:t> – Aaron    Exod. 6:16,</a:t>
            </a:r>
            <a:r>
              <a:rPr lang="en-US" baseline="0" dirty="0" smtClean="0"/>
              <a:t> 18, 20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Levi – </a:t>
            </a:r>
            <a:r>
              <a:rPr lang="en-US" sz="1200" i="1" dirty="0" err="1" smtClean="0"/>
              <a:t>Kohath</a:t>
            </a:r>
            <a:r>
              <a:rPr lang="en-US" sz="1200" i="1" dirty="0" smtClean="0"/>
              <a:t>  – </a:t>
            </a:r>
            <a:r>
              <a:rPr lang="en-US" sz="1200" i="1" dirty="0" err="1" smtClean="0"/>
              <a:t>Izhar</a:t>
            </a:r>
            <a:r>
              <a:rPr lang="en-US" sz="1200" i="1" dirty="0" smtClean="0"/>
              <a:t>    – </a:t>
            </a:r>
            <a:r>
              <a:rPr lang="en-US" sz="1200" i="1" dirty="0" err="1" smtClean="0"/>
              <a:t>Korah</a:t>
            </a:r>
            <a:r>
              <a:rPr lang="is-IS" sz="1200" i="1" dirty="0" smtClean="0"/>
              <a:t>… Exod. 6:21.</a:t>
            </a:r>
          </a:p>
          <a:p>
            <a:endParaRPr lang="en-US" dirty="0" smtClean="0"/>
          </a:p>
          <a:p>
            <a:r>
              <a:rPr lang="en-US" dirty="0" smtClean="0">
                <a:sym typeface="Wingdings"/>
              </a:rPr>
              <a:t> GOD chose Aaron and sons – Exod. 28:1</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3309501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 28:1   </a:t>
            </a:r>
            <a:r>
              <a:rPr lang="en-US" sz="1200" dirty="0" smtClean="0"/>
              <a:t>“Then bring near to yourself Aaron your brother, and his sons with him, from among the sons of Israel, to minister as priest to Me—Aaron, </a:t>
            </a:r>
            <a:r>
              <a:rPr lang="en-US" sz="1200" dirty="0" err="1" smtClean="0"/>
              <a:t>Nadab</a:t>
            </a:r>
            <a:r>
              <a:rPr lang="en-US" sz="1200" dirty="0" smtClean="0"/>
              <a:t> and </a:t>
            </a:r>
            <a:r>
              <a:rPr lang="en-US" sz="1200" dirty="0" err="1" smtClean="0"/>
              <a:t>Abihu</a:t>
            </a:r>
            <a:r>
              <a:rPr lang="en-US" sz="1200" dirty="0" smtClean="0"/>
              <a:t>, </a:t>
            </a:r>
            <a:r>
              <a:rPr lang="en-US" sz="1200" dirty="0" err="1" smtClean="0"/>
              <a:t>Eleazar</a:t>
            </a:r>
            <a:r>
              <a:rPr lang="en-US" sz="1200" dirty="0" smtClean="0"/>
              <a:t> and </a:t>
            </a:r>
            <a:r>
              <a:rPr lang="en-US" sz="1200" dirty="0" err="1" smtClean="0"/>
              <a:t>Ithamar</a:t>
            </a:r>
            <a:r>
              <a:rPr lang="en-US" sz="1200" dirty="0" smtClean="0"/>
              <a:t>, Aaron’s sons.</a:t>
            </a:r>
          </a:p>
          <a:p>
            <a:endParaRPr lang="en-US" sz="1200" dirty="0" smtClean="0"/>
          </a:p>
          <a:p>
            <a:r>
              <a:rPr lang="en-US" sz="1200" kern="1200" dirty="0" smtClean="0">
                <a:solidFill>
                  <a:schemeClr val="tx1"/>
                </a:solidFill>
                <a:effectLst/>
                <a:latin typeface="+mn-lt"/>
                <a:ea typeface="+mn-ea"/>
                <a:cs typeface="+mn-cs"/>
              </a:rPr>
              <a:t>Ex. 28:1 – Aaron and sons…  </a:t>
            </a:r>
          </a:p>
          <a:p>
            <a:r>
              <a:rPr lang="en-US" sz="1200" kern="1200" dirty="0" err="1" smtClean="0">
                <a:solidFill>
                  <a:schemeClr val="tx1"/>
                </a:solidFill>
                <a:effectLst/>
                <a:latin typeface="+mn-lt"/>
                <a:ea typeface="+mn-ea"/>
                <a:cs typeface="+mn-cs"/>
              </a:rPr>
              <a:t>Korah</a:t>
            </a:r>
            <a:r>
              <a:rPr lang="en-US" sz="1200" kern="1200" dirty="0" smtClean="0">
                <a:solidFill>
                  <a:schemeClr val="tx1"/>
                </a:solidFill>
                <a:effectLst/>
                <a:latin typeface="+mn-lt"/>
                <a:ea typeface="+mn-ea"/>
                <a:cs typeface="+mn-cs"/>
              </a:rPr>
              <a:t> – although out of tribe of Levi, same as Aaron and Moses, NOT a descendant of Aaron!...</a:t>
            </a:r>
          </a:p>
          <a:p>
            <a:r>
              <a:rPr lang="en-US" sz="1200" dirty="0" smtClean="0"/>
              <a:t>Now </a:t>
            </a:r>
            <a:r>
              <a:rPr lang="en-US" sz="1200" dirty="0" err="1" smtClean="0"/>
              <a:t>Korah</a:t>
            </a:r>
            <a:r>
              <a:rPr lang="en-US" sz="1200" dirty="0" smtClean="0"/>
              <a:t> the son of </a:t>
            </a:r>
            <a:r>
              <a:rPr lang="en-US" sz="1200" dirty="0" err="1" smtClean="0"/>
              <a:t>Izhar</a:t>
            </a:r>
            <a:r>
              <a:rPr lang="en-US" sz="1200" dirty="0" smtClean="0"/>
              <a:t>, the son of </a:t>
            </a:r>
            <a:r>
              <a:rPr lang="en-US" sz="1200" dirty="0" err="1" smtClean="0"/>
              <a:t>Kohath</a:t>
            </a:r>
            <a:r>
              <a:rPr lang="en-US" sz="1200" dirty="0" smtClean="0"/>
              <a:t>, the son of Levi, with </a:t>
            </a:r>
            <a:r>
              <a:rPr lang="en-US" sz="1200" dirty="0" err="1" smtClean="0"/>
              <a:t>Dathan</a:t>
            </a:r>
            <a:r>
              <a:rPr lang="en-US" sz="1200" dirty="0" smtClean="0"/>
              <a:t> and </a:t>
            </a:r>
            <a:r>
              <a:rPr lang="en-US" sz="1200" dirty="0" err="1" smtClean="0"/>
              <a:t>Abiram</a:t>
            </a:r>
            <a:r>
              <a:rPr lang="en-US" sz="1200" dirty="0" smtClean="0"/>
              <a:t>, the sons of </a:t>
            </a:r>
            <a:r>
              <a:rPr lang="en-US" sz="1200" dirty="0" err="1" smtClean="0"/>
              <a:t>Eliab</a:t>
            </a:r>
            <a:r>
              <a:rPr lang="en-US" sz="1200" dirty="0" smtClean="0"/>
              <a:t>, and On the son of </a:t>
            </a:r>
            <a:r>
              <a:rPr lang="en-US" sz="1200" dirty="0" err="1" smtClean="0"/>
              <a:t>Peleth</a:t>
            </a:r>
            <a:r>
              <a:rPr lang="en-US" sz="1200" dirty="0" smtClean="0"/>
              <a:t>, sons of Reuben, took </a:t>
            </a:r>
            <a:r>
              <a:rPr lang="en-US" sz="1200" i="1" dirty="0" smtClean="0"/>
              <a:t>action,</a:t>
            </a:r>
          </a:p>
          <a:p>
            <a:endParaRPr lang="en-US" dirty="0" smtClean="0"/>
          </a:p>
          <a:p>
            <a:r>
              <a:rPr lang="en-US" b="1" dirty="0" smtClean="0"/>
              <a:t>Demands that HE and HIS have</a:t>
            </a:r>
            <a:r>
              <a:rPr lang="en-US" b="1" baseline="0" dirty="0" smtClean="0"/>
              <a:t> as much ‘right’ to be priests</a:t>
            </a:r>
            <a:r>
              <a:rPr lang="is-IS" b="1" baseline="0" dirty="0" smtClean="0"/>
              <a:t>…  N. 16:3</a:t>
            </a:r>
          </a:p>
          <a:p>
            <a:r>
              <a:rPr lang="en-US" sz="1200" dirty="0" smtClean="0"/>
              <a:t>They assembled themselves together against Moses and against Aaron and said to them, “You have gone too far! For all in the congregation are holy, every one of them, and the Lord is among them. Why then do you exalt yourselves above the assembly of the Lord?” </a:t>
            </a:r>
            <a:endParaRPr lang="is-IS" baseline="0" dirty="0" smtClean="0"/>
          </a:p>
          <a:p>
            <a:endParaRPr lang="is-IS" baseline="0" dirty="0" smtClean="0"/>
          </a:p>
          <a:p>
            <a:r>
              <a:rPr lang="is-IS" b="1" baseline="0" dirty="0" smtClean="0">
                <a:sym typeface="Wingdings"/>
              </a:rPr>
              <a:t> God’s response is swift and awesome</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Their rebellion against GOD – demanding</a:t>
            </a:r>
            <a:r>
              <a:rPr lang="en-US" b="1" baseline="0" dirty="0" smtClean="0"/>
              <a:t> to be priests EVEN THOUGH God had chosen</a:t>
            </a:r>
            <a:r>
              <a:rPr lang="is-IS" b="1" baseline="0" dirty="0" smtClean="0"/>
              <a:t>…</a:t>
            </a:r>
          </a:p>
          <a:p>
            <a:r>
              <a:rPr lang="is-IS" b="1" baseline="0" dirty="0" smtClean="0"/>
              <a:t>Num. 16: Moses warns:</a:t>
            </a:r>
          </a:p>
          <a:p>
            <a:r>
              <a:rPr lang="is-IS" baseline="0" dirty="0" smtClean="0"/>
              <a:t>Despised what God HAD done for them – 9-11</a:t>
            </a:r>
          </a:p>
          <a:p>
            <a:r>
              <a:rPr lang="is-IS" baseline="0" dirty="0" smtClean="0"/>
              <a:t>Assembled together - 19</a:t>
            </a:r>
          </a:p>
          <a:p>
            <a:r>
              <a:rPr lang="en-US" dirty="0" smtClean="0"/>
              <a:t>The LORD has chosen – 28 –</a:t>
            </a:r>
          </a:p>
          <a:p>
            <a:r>
              <a:rPr lang="en-US" dirty="0" smtClean="0"/>
              <a:t>They DESPISED the LORD – 30</a:t>
            </a:r>
          </a:p>
          <a:p>
            <a:r>
              <a:rPr lang="en-US" dirty="0" smtClean="0"/>
              <a:t>Earth opened up – ‘swallowed’ whole households – 31-33</a:t>
            </a:r>
            <a:r>
              <a:rPr lang="is-IS" dirty="0" smtClean="0"/>
              <a:t>…</a:t>
            </a:r>
          </a:p>
          <a:p>
            <a:endParaRPr lang="is-IS" dirty="0" smtClean="0"/>
          </a:p>
          <a:p>
            <a:r>
              <a:rPr lang="is-IS" b="1" dirty="0" smtClean="0">
                <a:sym typeface="Wingdings"/>
              </a:rPr>
              <a:t> Moses and the Rock</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15025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do what we DO? </a:t>
            </a:r>
          </a:p>
          <a:p>
            <a:r>
              <a:rPr lang="en-US" dirty="0" smtClean="0">
                <a:sym typeface="Wingdings"/>
              </a:rPr>
              <a:t> Scriptures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Moses and the ROCK – Two episodes</a:t>
            </a:r>
            <a:r>
              <a:rPr lang="is-IS" b="1" dirty="0" smtClean="0"/>
              <a:t>…  </a:t>
            </a:r>
          </a:p>
          <a:p>
            <a:r>
              <a:rPr lang="en-US" b="1" dirty="0" smtClean="0"/>
              <a:t>I</a:t>
            </a:r>
            <a:r>
              <a:rPr lang="is-IS" b="1" dirty="0" smtClean="0"/>
              <a:t>n BOTH, Israel in need of WATER in the desert -- </a:t>
            </a:r>
          </a:p>
          <a:p>
            <a:r>
              <a:rPr lang="is-IS" dirty="0" smtClean="0"/>
              <a:t>1st – Exod. 17</a:t>
            </a:r>
          </a:p>
          <a:p>
            <a:r>
              <a:rPr lang="is-IS" dirty="0" smtClean="0"/>
              <a:t>2nd – Num. 10:1-13</a:t>
            </a:r>
          </a:p>
          <a:p>
            <a:endParaRPr lang="is-IS" dirty="0" smtClean="0"/>
          </a:p>
          <a:p>
            <a:r>
              <a:rPr lang="is-IS" dirty="0" smtClean="0">
                <a:sym typeface="Wingdings"/>
              </a:rPr>
              <a:t> The FIRST time – Ex. 17</a:t>
            </a:r>
            <a:endParaRPr lang="is-IS"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Exod. 17:1-7</a:t>
            </a:r>
          </a:p>
          <a:p>
            <a:r>
              <a:rPr lang="en-US" sz="1200" dirty="0" smtClean="0"/>
              <a:t>Vs. 6 Behold, I will stand before you there on the rock at </a:t>
            </a:r>
            <a:r>
              <a:rPr lang="en-US" sz="1200" dirty="0" err="1" smtClean="0"/>
              <a:t>Horeb</a:t>
            </a:r>
            <a:r>
              <a:rPr lang="en-US" sz="1200" dirty="0" smtClean="0"/>
              <a:t>, and you shall strike the rock, and water shall come out of it, and the people will drink.” And Moses did so, in the sight of the elders of Israel. </a:t>
            </a:r>
          </a:p>
          <a:p>
            <a:endParaRPr lang="en-US" sz="1200" dirty="0" smtClean="0"/>
          </a:p>
          <a:p>
            <a:r>
              <a:rPr lang="en-US" sz="1200" b="1" dirty="0" smtClean="0"/>
              <a:t>And MOSES DID SO</a:t>
            </a:r>
            <a:r>
              <a:rPr lang="is-IS" sz="1200" b="1" dirty="0" smtClean="0"/>
              <a:t>….vs. 6</a:t>
            </a:r>
            <a:endParaRPr lang="en-US" sz="1200" b="1" dirty="0" smtClean="0"/>
          </a:p>
          <a:p>
            <a:endParaRPr lang="en-US" sz="1200" dirty="0" smtClean="0"/>
          </a:p>
          <a:p>
            <a:r>
              <a:rPr lang="en-US" sz="1200" b="1" dirty="0" smtClean="0">
                <a:sym typeface="Wingdings"/>
              </a:rPr>
              <a:t>  </a:t>
            </a:r>
            <a:r>
              <a:rPr lang="en-US" sz="1200" b="1" dirty="0" smtClean="0"/>
              <a:t>NOW in Num. 20:1-13</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NOW in Num. 20:8-13</a:t>
            </a:r>
          </a:p>
          <a:p>
            <a:r>
              <a:rPr lang="en-US" sz="1200" dirty="0" smtClean="0"/>
              <a:t>Take the rod; and you and your brother Aaron assemble the congregation and speak to the rock before their eyes, that it may yield its water. You shall thus bring forth water for them out of the rock and let the congregation and their beasts drink.”</a:t>
            </a:r>
          </a:p>
          <a:p>
            <a:endParaRPr lang="en-US" sz="1200" dirty="0" smtClean="0"/>
          </a:p>
          <a:p>
            <a:r>
              <a:rPr lang="en-US" dirty="0" smtClean="0"/>
              <a:t>Vs. 9  </a:t>
            </a:r>
            <a:r>
              <a:rPr lang="en-US" sz="1200" dirty="0" smtClean="0"/>
              <a:t>So Moses took the rod from before the Lord, just as He had commanded him;</a:t>
            </a:r>
          </a:p>
          <a:p>
            <a:pPr rtl="0"/>
            <a:r>
              <a:rPr lang="en-US" sz="1200" dirty="0" smtClean="0"/>
              <a:t>and Moses and Aaron gathered the assembly before the rock. And he said to them, “Listen now, you rebels; shall we bring forth water for you out of this rock?”</a:t>
            </a:r>
          </a:p>
          <a:p>
            <a:pPr rtl="0"/>
            <a:r>
              <a:rPr lang="en-US" sz="1200" dirty="0" smtClean="0"/>
              <a:t>	11	Then Moses lifted up his hand and struck the rock twice with his rod; and water came forth abundantly, and the congregation and their beasts drank.</a:t>
            </a:r>
          </a:p>
          <a:p>
            <a:r>
              <a:rPr lang="en-US" sz="1200" dirty="0" smtClean="0"/>
              <a:t>But the Lord said to Moses and Aaron</a:t>
            </a:r>
            <a:r>
              <a:rPr lang="en-US" sz="1200" b="1" i="1" u="sng" dirty="0" smtClean="0"/>
              <a:t>, “Because you have not believed Me</a:t>
            </a:r>
            <a:r>
              <a:rPr lang="en-US" sz="1200" b="0" i="0" u="none" dirty="0" smtClean="0"/>
              <a:t>, to treat Me as holy in the sight of the sons of Israel, </a:t>
            </a:r>
            <a:r>
              <a:rPr lang="en-US" sz="1200" dirty="0" smtClean="0"/>
              <a:t>therefore you shall not bring this assembly into the land which I have given them.”</a:t>
            </a:r>
          </a:p>
          <a:p>
            <a:endParaRPr lang="en-US" sz="1200" dirty="0" smtClean="0"/>
          </a:p>
          <a:p>
            <a:pPr marL="171450" indent="-171450">
              <a:buFont typeface="Wingdings" charset="0"/>
              <a:buChar char="à"/>
            </a:pPr>
            <a:r>
              <a:rPr lang="en-US" b="1" dirty="0" smtClean="0">
                <a:sym typeface="Wingdings"/>
              </a:rPr>
              <a:t>The ark of the Covenant</a:t>
            </a:r>
          </a:p>
          <a:p>
            <a:pPr marL="171450" indent="-171450">
              <a:buFont typeface="Wingdings" charset="0"/>
              <a:buChar char="à"/>
            </a:pP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Moving the Ark</a:t>
            </a:r>
            <a:r>
              <a:rPr lang="en-US" b="1" baseline="0" dirty="0" smtClean="0"/>
              <a:t> of the Covenant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Exod. 25:12-14  You shall cast four rings of gold for it and put them on its four feet, two rings on the one side of it, and two rings on the other side of it.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13 </a:t>
            </a:r>
            <a:r>
              <a:rPr lang="en-US" sz="1200" kern="1200" dirty="0" smtClean="0">
                <a:solidFill>
                  <a:schemeClr val="tx1"/>
                </a:solidFill>
                <a:effectLst/>
                <a:latin typeface="+mn-lt"/>
                <a:ea typeface="+mn-ea"/>
                <a:cs typeface="+mn-cs"/>
              </a:rPr>
              <a:t>	You shall make poles of acacia wood and overlay them with gold.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14 </a:t>
            </a:r>
            <a:r>
              <a:rPr lang="en-US" sz="1200" kern="1200" dirty="0" smtClean="0">
                <a:solidFill>
                  <a:schemeClr val="tx1"/>
                </a:solidFill>
                <a:effectLst/>
                <a:latin typeface="+mn-lt"/>
                <a:ea typeface="+mn-ea"/>
                <a:cs typeface="+mn-cs"/>
              </a:rPr>
              <a:t>	And you shall put the poles into the rings on the sides of the ark to carry the ark by them.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furniture in the Holy of Holies – blood of sacrifices offered here. </a:t>
            </a:r>
          </a:p>
          <a:p>
            <a:r>
              <a:rPr lang="en-US" sz="1200" kern="1200" dirty="0" smtClean="0">
                <a:solidFill>
                  <a:schemeClr val="tx1"/>
                </a:solidFill>
                <a:effectLst/>
                <a:latin typeface="+mn-lt"/>
                <a:ea typeface="+mn-ea"/>
                <a:cs typeface="+mn-cs"/>
              </a:rPr>
              <a:t>In This they placed tablets of the 10 commandments (Hebrews adds – the golden urn holding the manna, and Aaron’s staff that budded – 9:4)..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 NOT to be touched</a:t>
            </a:r>
            <a:r>
              <a:rPr lang="is-IS" sz="1200" kern="1200" dirty="0" smtClean="0">
                <a:solidFill>
                  <a:schemeClr val="tx1"/>
                </a:solidFill>
                <a:effectLst/>
                <a:latin typeface="+mn-lt"/>
                <a:ea typeface="+mn-ea"/>
                <a:cs typeface="+mn-cs"/>
              </a:rPr>
              <a:t>… </a:t>
            </a:r>
          </a:p>
          <a:p>
            <a:r>
              <a:rPr lang="is-IS" sz="1200" kern="1200" dirty="0" smtClean="0">
                <a:solidFill>
                  <a:schemeClr val="tx1"/>
                </a:solidFill>
                <a:effectLst/>
                <a:latin typeface="+mn-lt"/>
                <a:ea typeface="+mn-ea"/>
                <a:cs typeface="+mn-cs"/>
              </a:rPr>
              <a:t>Hence the POLES were provided, and it was CARRIED .... </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sym typeface="Wingdings"/>
              </a:rPr>
              <a:t> David and the ARK</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Philistines captured the ark – </a:t>
            </a:r>
          </a:p>
          <a:p>
            <a:r>
              <a:rPr lang="en-US" dirty="0" smtClean="0"/>
              <a:t>	took it, then returned it in 1 Sam. 6 / cp. Ps. 132</a:t>
            </a:r>
          </a:p>
          <a:p>
            <a:r>
              <a:rPr lang="en-US" dirty="0" smtClean="0"/>
              <a:t>Lord struck</a:t>
            </a:r>
            <a:r>
              <a:rPr lang="en-US" baseline="0" dirty="0" smtClean="0"/>
              <a:t> men of Beth-</a:t>
            </a:r>
            <a:r>
              <a:rPr lang="en-US" baseline="0" dirty="0" err="1" smtClean="0"/>
              <a:t>shemesh</a:t>
            </a:r>
            <a:r>
              <a:rPr lang="en-US" baseline="0" dirty="0" smtClean="0"/>
              <a:t> for ‘looking upon the ark’ – </a:t>
            </a:r>
          </a:p>
          <a:p>
            <a:r>
              <a:rPr lang="en-US" baseline="0" dirty="0" smtClean="0"/>
              <a:t>Moved to </a:t>
            </a:r>
            <a:r>
              <a:rPr lang="en-US" baseline="0" dirty="0" err="1" smtClean="0"/>
              <a:t>Kiriath-jearim</a:t>
            </a:r>
            <a:r>
              <a:rPr lang="en-US" baseline="0" dirty="0" smtClean="0"/>
              <a:t>, - the house of </a:t>
            </a:r>
            <a:r>
              <a:rPr lang="en-US" baseline="0" dirty="0" err="1" smtClean="0"/>
              <a:t>Abinadab</a:t>
            </a:r>
            <a:r>
              <a:rPr lang="en-US" baseline="0" dirty="0" smtClean="0"/>
              <a:t>  (6:20- 7:2)   for 20 years</a:t>
            </a:r>
            <a:r>
              <a:rPr lang="is-IS" baseline="0" dirty="0" smtClean="0"/>
              <a:t>… </a:t>
            </a:r>
            <a:endParaRPr lang="en-US" dirty="0" smtClean="0"/>
          </a:p>
          <a:p>
            <a:endParaRPr lang="en-US" dirty="0" smtClean="0"/>
          </a:p>
          <a:p>
            <a:r>
              <a:rPr lang="en-US" dirty="0" smtClean="0"/>
              <a:t>David defeated the Philistines – </a:t>
            </a:r>
          </a:p>
          <a:p>
            <a:r>
              <a:rPr lang="en-US" dirty="0" smtClean="0"/>
              <a:t>David captured Jerusalem –</a:t>
            </a:r>
          </a:p>
          <a:p>
            <a:r>
              <a:rPr lang="en-US" b="1" i="1" u="sng" dirty="0" smtClean="0"/>
              <a:t>2Samuel 6:6-7</a:t>
            </a:r>
          </a:p>
          <a:p>
            <a:r>
              <a:rPr lang="en-US" dirty="0" smtClean="0"/>
              <a:t>David moves ark to Jerusalem</a:t>
            </a:r>
          </a:p>
          <a:p>
            <a:r>
              <a:rPr lang="en-US" dirty="0" smtClean="0"/>
              <a:t>B</a:t>
            </a:r>
            <a:r>
              <a:rPr lang="is-IS" dirty="0" smtClean="0"/>
              <a:t>ut... ON A CART... …  that WAS how the Philistines returned it! – 1S 6:11...</a:t>
            </a:r>
          </a:p>
          <a:p>
            <a:r>
              <a:rPr lang="en-US" dirty="0" smtClean="0"/>
              <a:t>S</a:t>
            </a:r>
            <a:r>
              <a:rPr lang="is-IS" dirty="0" smtClean="0"/>
              <a:t>ons of Abinadab driving – Uzzah &amp; Ahio... </a:t>
            </a:r>
            <a:r>
              <a:rPr lang="en-US" dirty="0" smtClean="0"/>
              <a:t>V</a:t>
            </a:r>
            <a:r>
              <a:rPr lang="is-IS" dirty="0" smtClean="0"/>
              <a:t>s. 3</a:t>
            </a:r>
          </a:p>
          <a:p>
            <a:r>
              <a:rPr lang="en-US" dirty="0" err="1" smtClean="0"/>
              <a:t>Uzzah</a:t>
            </a:r>
            <a:r>
              <a:rPr lang="en-US" dirty="0" smtClean="0"/>
              <a:t> reached out and TOUCHED – and was struck DEAD immediately </a:t>
            </a:r>
            <a:r>
              <a:rPr lang="is-IS" dirty="0" smtClean="0"/>
              <a:t>… 2Sam. 6:6-7</a:t>
            </a:r>
          </a:p>
          <a:p>
            <a:r>
              <a:rPr lang="is-IS" b="1" dirty="0" smtClean="0">
                <a:sym typeface="Wingdings"/>
              </a:rPr>
              <a:t> David’s understanding...  1Chron. 15:12-15</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24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said to them, “You are the heads of the fathers’ houses of the Levites. Consecrate yourselves, you and your brothers, so that you may bring up the ark of the Lord, the God of Israel, to the place that I have prepared for it. </a:t>
            </a:r>
          </a:p>
          <a:p>
            <a:pPr rtl="0"/>
            <a:r>
              <a:rPr lang="en-US" sz="1200" dirty="0" smtClean="0"/>
              <a:t>	</a:t>
            </a:r>
            <a:r>
              <a:rPr lang="en-US" sz="1200" b="1" dirty="0" smtClean="0"/>
              <a:t>13 	Because you did not carry it the first time, the Lord our God broke out against us, because we did not seek him according to the rule.” </a:t>
            </a:r>
          </a:p>
          <a:p>
            <a:pPr rtl="0"/>
            <a:r>
              <a:rPr lang="en-US" sz="1200" dirty="0" smtClean="0"/>
              <a:t>	</a:t>
            </a:r>
            <a:r>
              <a:rPr lang="en-US" sz="1200" b="1" dirty="0" smtClean="0"/>
              <a:t>14 	So the priests and the Levites consecrated themselves to bring up the ark of the Lord, the God of Israel. </a:t>
            </a:r>
          </a:p>
          <a:p>
            <a:endParaRPr lang="en-US" dirty="0" smtClean="0"/>
          </a:p>
          <a:p>
            <a:pPr marL="171450" indent="-171450">
              <a:buFont typeface="Wingdings" charset="0"/>
              <a:buChar char="à"/>
            </a:pPr>
            <a:r>
              <a:rPr lang="en-US" dirty="0" smtClean="0">
                <a:sym typeface="Wingdings"/>
              </a:rPr>
              <a:t>Application – our morning Bible Study</a:t>
            </a:r>
            <a:r>
              <a:rPr lang="is-IS" dirty="0" smtClean="0">
                <a:sym typeface="Wingdings"/>
              </a:rPr>
              <a:t>…   </a:t>
            </a:r>
          </a:p>
          <a:p>
            <a:pPr marL="171450" indent="-171450">
              <a:buFont typeface="Wingdings" charset="0"/>
              <a:buChar char="à"/>
            </a:pP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‘Advertisement’ – </a:t>
            </a:r>
          </a:p>
          <a:p>
            <a:r>
              <a:rPr lang="en-US" dirty="0" smtClean="0"/>
              <a:t>Our study on Authority – </a:t>
            </a:r>
          </a:p>
          <a:p>
            <a:r>
              <a:rPr lang="en-US" dirty="0" smtClean="0"/>
              <a:t>How we learn, know,</a:t>
            </a:r>
            <a:r>
              <a:rPr lang="en-US" baseline="0" dirty="0" smtClean="0"/>
              <a:t> show, and follow the teaching of the Scripture</a:t>
            </a:r>
            <a:r>
              <a:rPr lang="is-IS" baseline="0" dirty="0" smtClean="0"/>
              <a:t>…</a:t>
            </a:r>
          </a:p>
          <a:p>
            <a:endParaRPr lang="is-IS" baseline="0" dirty="0" smtClean="0"/>
          </a:p>
          <a:p>
            <a:r>
              <a:rPr lang="is-IS" baseline="0" dirty="0" smtClean="0"/>
              <a:t>Matt. 28:18-20...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26</a:t>
            </a:fld>
            <a:endParaRPr lang="en-US"/>
          </a:p>
        </p:txBody>
      </p:sp>
    </p:spTree>
    <p:extLst>
      <p:ext uri="{BB962C8B-B14F-4D97-AF65-F5344CB8AC3E}">
        <p14:creationId xmlns:p14="http://schemas.microsoft.com/office/powerpoint/2010/main" val="137495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	16	All Scripture is inspired by God and profitable for teaching, for reproof, for correction, for training in righteousness;</a:t>
            </a:r>
          </a:p>
          <a:p>
            <a:pPr rtl="0"/>
            <a:r>
              <a:rPr lang="en-US" sz="1200" dirty="0" smtClean="0"/>
              <a:t>	17	so that the man of God may be adequate, equipped for every good work.</a:t>
            </a:r>
          </a:p>
          <a:p>
            <a:endParaRPr lang="en-US" dirty="0" smtClean="0"/>
          </a:p>
          <a:p>
            <a:r>
              <a:rPr lang="en-US" dirty="0" smtClean="0"/>
              <a:t>We then must find our teaching and instruction from the</a:t>
            </a:r>
            <a:r>
              <a:rPr lang="en-US" baseline="0" dirty="0" smtClean="0"/>
              <a:t> scriptures.</a:t>
            </a:r>
          </a:p>
          <a:p>
            <a:r>
              <a:rPr lang="en-US" baseline="0" dirty="0" smtClean="0"/>
              <a:t>An age old teaching that began in the Old Covenant time</a:t>
            </a:r>
            <a:r>
              <a:rPr lang="is-IS" baseline="0" dirty="0" smtClean="0"/>
              <a:t>… with </a:t>
            </a:r>
          </a:p>
          <a:p>
            <a:endParaRPr lang="is-IS" baseline="0" dirty="0" smtClean="0"/>
          </a:p>
          <a:p>
            <a:r>
              <a:rPr lang="is-IS" b="1" baseline="0" dirty="0" smtClean="0">
                <a:sym typeface="Wingdings"/>
              </a:rPr>
              <a:t>  Deut. 4:1-2</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Deuteronomy 4:1–2</a:t>
            </a:r>
            <a:r>
              <a:rPr lang="en-US" sz="1200" kern="1200" dirty="0" smtClean="0">
                <a:solidFill>
                  <a:schemeClr val="tx1"/>
                </a:solidFill>
                <a:effectLst/>
                <a:latin typeface="+mn-lt"/>
                <a:ea typeface="+mn-ea"/>
                <a:cs typeface="+mn-cs"/>
              </a:rPr>
              <a:t> ““Now, O Israel, listen to the statutes and the judgments which I am teaching you to perform, so that you may live and go in and take possession of the land which the Lord, the God of your fathers, is giving you. “You shall not add to the word which I am commanding you, nor take away from it, that you may keep the commandments of the Lord your God which I command you.”</a:t>
            </a:r>
          </a:p>
          <a:p>
            <a:endParaRPr lang="en-US" dirty="0" smtClean="0"/>
          </a:p>
          <a:p>
            <a:r>
              <a:rPr lang="en-US" b="1" dirty="0" smtClean="0">
                <a:sym typeface="Wingdings"/>
              </a:rPr>
              <a:t> Deut. 12:32</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Deuteronomy 12:32</a:t>
            </a:r>
            <a:r>
              <a:rPr lang="en-US" sz="1200" kern="1200" dirty="0" smtClean="0">
                <a:solidFill>
                  <a:schemeClr val="tx1"/>
                </a:solidFill>
                <a:effectLst/>
                <a:latin typeface="+mn-lt"/>
                <a:ea typeface="+mn-ea"/>
                <a:cs typeface="+mn-cs"/>
              </a:rPr>
              <a:t> ““Whatever I command you, you shall be careful to do; you shall not add to nor take away from it.”</a:t>
            </a:r>
          </a:p>
          <a:p>
            <a:endParaRPr lang="en-US" dirty="0" smtClean="0"/>
          </a:p>
          <a:p>
            <a:r>
              <a:rPr lang="en-US" b="1" dirty="0" smtClean="0">
                <a:sym typeface="Wingdings"/>
              </a:rPr>
              <a:t> </a:t>
            </a:r>
            <a:r>
              <a:rPr lang="en-US" b="1" dirty="0" smtClean="0"/>
              <a:t>Prov. 30:5-6</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Proverbs 30:5–6</a:t>
            </a:r>
            <a:r>
              <a:rPr lang="en-US" sz="1200" kern="1200" dirty="0" smtClean="0">
                <a:solidFill>
                  <a:schemeClr val="tx1"/>
                </a:solidFill>
                <a:effectLst/>
                <a:latin typeface="+mn-lt"/>
                <a:ea typeface="+mn-ea"/>
                <a:cs typeface="+mn-cs"/>
              </a:rPr>
              <a:t> “Every word of God is tested; He is a shield to those who take refuge in Him. Do not add to His words Or He will reprove you, and you will be proved a liar.”</a:t>
            </a:r>
          </a:p>
          <a:p>
            <a:endParaRPr lang="en-US" dirty="0" smtClean="0"/>
          </a:p>
          <a:p>
            <a:r>
              <a:rPr lang="en-US" b="1" dirty="0" smtClean="0">
                <a:sym typeface="Wingdings"/>
              </a:rPr>
              <a:t> Isa. 55:8-9  WE not have the mind of God</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Isaiah 55:8–9</a:t>
            </a:r>
            <a:r>
              <a:rPr lang="en-US" sz="1200" kern="1200" dirty="0" smtClean="0">
                <a:solidFill>
                  <a:schemeClr val="tx1"/>
                </a:solidFill>
                <a:effectLst/>
                <a:latin typeface="+mn-lt"/>
                <a:ea typeface="+mn-ea"/>
                <a:cs typeface="+mn-cs"/>
              </a:rPr>
              <a:t> ““For My thoughts are not your thoughts, Nor are your ways My ways,” declares the Lord. “For as the heavens are higher than the earth, So are My ways higher than your ways And My thoughts than your thoughts.”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sym typeface="Wingdings"/>
              </a:rPr>
              <a:t> Prov. 14:12</a:t>
            </a:r>
            <a:r>
              <a:rPr lang="is-IS" sz="1200" b="1" kern="1200" dirty="0" smtClean="0">
                <a:solidFill>
                  <a:schemeClr val="tx1"/>
                </a:solidFill>
                <a:effectLst/>
                <a:latin typeface="+mn-lt"/>
                <a:ea typeface="+mn-ea"/>
                <a:cs typeface="+mn-cs"/>
                <a:sym typeface="Wingdings"/>
              </a:rPr>
              <a: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Proverbs 14:12</a:t>
            </a:r>
            <a:r>
              <a:rPr lang="en-US" sz="1200" kern="1200" dirty="0" smtClean="0">
                <a:solidFill>
                  <a:schemeClr val="tx1"/>
                </a:solidFill>
                <a:effectLst/>
                <a:latin typeface="+mn-lt"/>
                <a:ea typeface="+mn-ea"/>
                <a:cs typeface="+mn-cs"/>
              </a:rPr>
              <a:t> “There is a way which seems right to a man, But its end is the way of death.”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sym typeface="Wingdings"/>
              </a:rPr>
              <a:t> Jer. 10:23</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Jeremiah 10:23</a:t>
            </a:r>
            <a:r>
              <a:rPr lang="en-US" sz="1200" kern="1200" dirty="0" smtClean="0">
                <a:solidFill>
                  <a:schemeClr val="tx1"/>
                </a:solidFill>
                <a:effectLst/>
                <a:latin typeface="+mn-lt"/>
                <a:ea typeface="+mn-ea"/>
                <a:cs typeface="+mn-cs"/>
              </a:rPr>
              <a:t> “I know, O Lord, that a man’s way is not in himself, Nor is it in a man who walks to direct his steps.”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sym typeface="Wingdings"/>
              </a:rPr>
              <a:t> 1 Cor. 10:    LESSONS for US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329842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Lessons</a:t>
            </a:r>
            <a:br>
              <a:rPr lang="en-US" sz="8000" dirty="0" smtClean="0"/>
            </a:br>
            <a:r>
              <a:rPr lang="en-US" sz="8000" dirty="0" smtClean="0"/>
              <a:t>from</a:t>
            </a:r>
            <a:br>
              <a:rPr lang="en-US" sz="8000" dirty="0" smtClean="0"/>
            </a:br>
            <a:r>
              <a:rPr lang="en-US" sz="8000" dirty="0" smtClean="0"/>
              <a:t>Israel</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Cor. 10:1-6, 11-12</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118617"/>
          </a:xfrm>
        </p:spPr>
        <p:txBody>
          <a:bodyPr/>
          <a:lstStyle/>
          <a:p>
            <a:r>
              <a:rPr lang="en-US" sz="8000" dirty="0" err="1" smtClean="0"/>
              <a:t>Nadab</a:t>
            </a:r>
            <a:r>
              <a:rPr lang="en-US" sz="8000" dirty="0" smtClean="0"/>
              <a:t/>
            </a:r>
            <a:br>
              <a:rPr lang="en-US" sz="8000" dirty="0" smtClean="0"/>
            </a:br>
            <a:r>
              <a:rPr lang="en-US" sz="8000" dirty="0" smtClean="0"/>
              <a:t>and</a:t>
            </a:r>
            <a:br>
              <a:rPr lang="en-US" sz="8000" dirty="0" smtClean="0"/>
            </a:br>
            <a:r>
              <a:rPr lang="en-US" sz="8000" dirty="0" err="1" smtClean="0"/>
              <a:t>Abihu</a:t>
            </a:r>
            <a:endParaRPr lang="en-US" sz="8000" dirty="0"/>
          </a:p>
        </p:txBody>
      </p:sp>
      <p:sp>
        <p:nvSpPr>
          <p:cNvPr id="3" name="Subtitle 2"/>
          <p:cNvSpPr>
            <a:spLocks noGrp="1"/>
          </p:cNvSpPr>
          <p:nvPr>
            <p:ph type="subTitle" idx="1"/>
          </p:nvPr>
        </p:nvSpPr>
        <p:spPr>
          <a:xfrm>
            <a:off x="0" y="5365070"/>
            <a:ext cx="9144000" cy="1492930"/>
          </a:xfrm>
        </p:spPr>
        <p:txBody>
          <a:bodyPr>
            <a:noAutofit/>
          </a:bodyPr>
          <a:lstStyle/>
          <a:p>
            <a:r>
              <a:rPr lang="en-US" sz="7200" dirty="0" smtClean="0"/>
              <a:t>Leviticus 10:1-3</a:t>
            </a:r>
            <a:endParaRPr lang="en-US" sz="7200"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2314" r="2314"/>
          <a:stretch>
            <a:fillRect/>
          </a:stretch>
        </p:blipFill>
        <p:spPr/>
      </p:pic>
    </p:spTree>
    <p:extLst>
      <p:ext uri="{BB962C8B-B14F-4D97-AF65-F5344CB8AC3E}">
        <p14:creationId xmlns:p14="http://schemas.microsoft.com/office/powerpoint/2010/main" val="383502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Numbers 16:46;  Lev. 16:12</a:t>
            </a:r>
            <a:endParaRPr lang="en-US" dirty="0"/>
          </a:p>
        </p:txBody>
      </p:sp>
      <p:pic>
        <p:nvPicPr>
          <p:cNvPr id="7" name="Content Placeholder 3"/>
          <p:cNvPicPr>
            <a:picLocks noChangeAspect="1"/>
          </p:cNvPicPr>
          <p:nvPr/>
        </p:nvPicPr>
        <p:blipFill>
          <a:blip r:embed="rId3"/>
          <a:srcRect t="9588" b="9588"/>
          <a:stretch>
            <a:fillRect/>
          </a:stretch>
        </p:blipFill>
        <p:spPr>
          <a:xfrm>
            <a:off x="1211375" y="774778"/>
            <a:ext cx="6712320" cy="4069871"/>
          </a:xfrm>
          <a:prstGeom prst="rect">
            <a:avLst/>
          </a:prstGeom>
        </p:spPr>
      </p:pic>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118617"/>
          </a:xfrm>
        </p:spPr>
        <p:txBody>
          <a:bodyPr/>
          <a:lstStyle/>
          <a:p>
            <a:r>
              <a:rPr lang="en-US" sz="8000" dirty="0" smtClean="0"/>
              <a:t>Strange fire</a:t>
            </a:r>
            <a:br>
              <a:rPr lang="en-US" sz="8000" dirty="0" smtClean="0"/>
            </a:br>
            <a:r>
              <a:rPr lang="en-US" sz="8000" dirty="0" smtClean="0"/>
              <a:t>“unauthorized”</a:t>
            </a:r>
            <a:endParaRPr lang="en-US" sz="8000" dirty="0"/>
          </a:p>
        </p:txBody>
      </p:sp>
      <p:sp>
        <p:nvSpPr>
          <p:cNvPr id="3" name="Subtitle 2"/>
          <p:cNvSpPr>
            <a:spLocks noGrp="1"/>
          </p:cNvSpPr>
          <p:nvPr>
            <p:ph type="subTitle" idx="1"/>
          </p:nvPr>
        </p:nvSpPr>
        <p:spPr>
          <a:xfrm>
            <a:off x="0" y="5365070"/>
            <a:ext cx="9144000" cy="1492930"/>
          </a:xfrm>
        </p:spPr>
        <p:txBody>
          <a:bodyPr>
            <a:noAutofit/>
          </a:bodyPr>
          <a:lstStyle/>
          <a:p>
            <a:r>
              <a:rPr lang="en-US" sz="7200" dirty="0" smtClean="0"/>
              <a:t>Leviticus 10:1-3</a:t>
            </a:r>
            <a:endParaRPr lang="en-US" sz="7200" dirty="0"/>
          </a:p>
        </p:txBody>
      </p:sp>
      <p:sp>
        <p:nvSpPr>
          <p:cNvPr id="4" name="TextBox 3"/>
          <p:cNvSpPr txBox="1"/>
          <p:nvPr/>
        </p:nvSpPr>
        <p:spPr>
          <a:xfrm>
            <a:off x="1130803" y="1510955"/>
            <a:ext cx="7327397" cy="3416320"/>
          </a:xfrm>
          <a:prstGeom prst="rect">
            <a:avLst/>
          </a:prstGeom>
          <a:solidFill>
            <a:srgbClr val="BC0438"/>
          </a:solidFill>
        </p:spPr>
        <p:txBody>
          <a:bodyPr wrap="none" rtlCol="0">
            <a:spAutoFit/>
          </a:bodyPr>
          <a:lstStyle/>
          <a:p>
            <a:pPr algn="ctr"/>
            <a:r>
              <a:rPr lang="en-US" sz="7200" dirty="0"/>
              <a:t>which he had </a:t>
            </a:r>
            <a:endParaRPr lang="en-US" sz="7200" dirty="0" smtClean="0"/>
          </a:p>
          <a:p>
            <a:pPr algn="ctr"/>
            <a:r>
              <a:rPr lang="en-US" sz="7200" dirty="0" smtClean="0"/>
              <a:t>not </a:t>
            </a:r>
          </a:p>
          <a:p>
            <a:pPr algn="ctr"/>
            <a:r>
              <a:rPr lang="en-US" sz="7200" dirty="0" smtClean="0"/>
              <a:t>commanded </a:t>
            </a:r>
            <a:r>
              <a:rPr lang="en-US" sz="7200" dirty="0"/>
              <a:t>them. </a:t>
            </a:r>
          </a:p>
        </p:txBody>
      </p:sp>
    </p:spTree>
    <p:extLst>
      <p:ext uri="{BB962C8B-B14F-4D97-AF65-F5344CB8AC3E}">
        <p14:creationId xmlns:p14="http://schemas.microsoft.com/office/powerpoint/2010/main" val="2188241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1013809" y="188569"/>
            <a:ext cx="7199085" cy="6360638"/>
          </a:xfrm>
          <a:prstGeom prst="rect">
            <a:avLst/>
          </a:prstGeom>
        </p:spPr>
      </p:pic>
      <p:sp>
        <p:nvSpPr>
          <p:cNvPr id="7" name="TextBox 6"/>
          <p:cNvSpPr txBox="1"/>
          <p:nvPr/>
        </p:nvSpPr>
        <p:spPr>
          <a:xfrm>
            <a:off x="-84165" y="1172487"/>
            <a:ext cx="9318025" cy="3785652"/>
          </a:xfrm>
          <a:prstGeom prst="rect">
            <a:avLst/>
          </a:prstGeom>
          <a:solidFill>
            <a:schemeClr val="bg2"/>
          </a:solidFill>
        </p:spPr>
        <p:txBody>
          <a:bodyPr wrap="none" rtlCol="0">
            <a:spAutoFit/>
          </a:bodyPr>
          <a:lstStyle/>
          <a:p>
            <a:pPr algn="ctr"/>
            <a:r>
              <a:rPr lang="en-US" sz="6000" dirty="0" smtClean="0"/>
              <a:t>By </a:t>
            </a:r>
            <a:r>
              <a:rPr lang="en-US" sz="6000" dirty="0"/>
              <a:t>those who come near </a:t>
            </a:r>
            <a:r>
              <a:rPr lang="en-US" sz="6000" dirty="0" smtClean="0"/>
              <a:t>Me</a:t>
            </a:r>
          </a:p>
          <a:p>
            <a:pPr algn="ctr"/>
            <a:r>
              <a:rPr lang="en-US" sz="6000" dirty="0" smtClean="0"/>
              <a:t> </a:t>
            </a:r>
            <a:r>
              <a:rPr lang="en-US" sz="6000" dirty="0"/>
              <a:t>I </a:t>
            </a:r>
            <a:r>
              <a:rPr lang="en-US" sz="6000" dirty="0" smtClean="0"/>
              <a:t>will </a:t>
            </a:r>
            <a:r>
              <a:rPr lang="en-US" sz="6000" dirty="0"/>
              <a:t>be treated as holy,</a:t>
            </a:r>
          </a:p>
          <a:p>
            <a:pPr algn="ctr"/>
            <a:r>
              <a:rPr lang="en-US" sz="6000" dirty="0"/>
              <a:t>And before all the </a:t>
            </a:r>
            <a:r>
              <a:rPr lang="en-US" sz="6000" dirty="0" smtClean="0"/>
              <a:t>people</a:t>
            </a:r>
          </a:p>
          <a:p>
            <a:pPr algn="ctr"/>
            <a:r>
              <a:rPr lang="en-US" sz="6000" dirty="0" smtClean="0"/>
              <a:t> </a:t>
            </a:r>
            <a:r>
              <a:rPr lang="en-US" sz="6000" dirty="0"/>
              <a:t>I will be honored</a:t>
            </a:r>
            <a:r>
              <a:rPr lang="en-US" sz="6000" dirty="0" smtClean="0"/>
              <a:t>.</a:t>
            </a:r>
            <a:endParaRPr lang="en-US" sz="6000" dirty="0"/>
          </a:p>
        </p:txBody>
      </p:sp>
    </p:spTree>
    <p:extLst>
      <p:ext uri="{BB962C8B-B14F-4D97-AF65-F5344CB8AC3E}">
        <p14:creationId xmlns:p14="http://schemas.microsoft.com/office/powerpoint/2010/main" val="23055978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err="1" smtClean="0"/>
              <a:t>Korah’s</a:t>
            </a:r>
            <a:r>
              <a:rPr lang="en-US" sz="8000" dirty="0" smtClean="0"/>
              <a:t> Rebellion</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Numbers 16</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Genealogy </a:t>
            </a:r>
            <a:endParaRPr lang="en-US" dirty="0"/>
          </a:p>
        </p:txBody>
      </p:sp>
      <p:sp>
        <p:nvSpPr>
          <p:cNvPr id="5" name="TextBox 4"/>
          <p:cNvSpPr txBox="1"/>
          <p:nvPr/>
        </p:nvSpPr>
        <p:spPr>
          <a:xfrm>
            <a:off x="3737428" y="1192824"/>
            <a:ext cx="1538139" cy="1107996"/>
          </a:xfrm>
          <a:prstGeom prst="rect">
            <a:avLst/>
          </a:prstGeom>
          <a:noFill/>
        </p:spPr>
        <p:txBody>
          <a:bodyPr wrap="none" rtlCol="0">
            <a:spAutoFit/>
          </a:bodyPr>
          <a:lstStyle/>
          <a:p>
            <a:r>
              <a:rPr lang="en-US" sz="6600" dirty="0" smtClean="0">
                <a:solidFill>
                  <a:srgbClr val="FFFF00"/>
                </a:solidFill>
              </a:rPr>
              <a:t>Levi</a:t>
            </a:r>
            <a:endParaRPr lang="en-US" sz="6600" dirty="0">
              <a:solidFill>
                <a:srgbClr val="FFFF00"/>
              </a:solidFill>
            </a:endParaRPr>
          </a:p>
        </p:txBody>
      </p:sp>
      <p:sp>
        <p:nvSpPr>
          <p:cNvPr id="6" name="TextBox 5"/>
          <p:cNvSpPr txBox="1"/>
          <p:nvPr/>
        </p:nvSpPr>
        <p:spPr>
          <a:xfrm>
            <a:off x="3200409" y="2457154"/>
            <a:ext cx="2649020" cy="1107996"/>
          </a:xfrm>
          <a:prstGeom prst="rect">
            <a:avLst/>
          </a:prstGeom>
          <a:noFill/>
        </p:spPr>
        <p:txBody>
          <a:bodyPr wrap="none" rtlCol="0">
            <a:spAutoFit/>
          </a:bodyPr>
          <a:lstStyle/>
          <a:p>
            <a:r>
              <a:rPr lang="en-US" sz="6600" dirty="0" err="1" smtClean="0">
                <a:solidFill>
                  <a:srgbClr val="FFFF00"/>
                </a:solidFill>
              </a:rPr>
              <a:t>Kohath</a:t>
            </a:r>
            <a:endParaRPr lang="en-US" sz="6600" dirty="0">
              <a:solidFill>
                <a:srgbClr val="FFFF00"/>
              </a:solidFill>
            </a:endParaRPr>
          </a:p>
        </p:txBody>
      </p:sp>
      <p:sp>
        <p:nvSpPr>
          <p:cNvPr id="7" name="TextBox 6"/>
          <p:cNvSpPr txBox="1"/>
          <p:nvPr/>
        </p:nvSpPr>
        <p:spPr>
          <a:xfrm>
            <a:off x="716395" y="3630405"/>
            <a:ext cx="2727129" cy="1107996"/>
          </a:xfrm>
          <a:prstGeom prst="rect">
            <a:avLst/>
          </a:prstGeom>
          <a:noFill/>
        </p:spPr>
        <p:txBody>
          <a:bodyPr wrap="none" rtlCol="0">
            <a:spAutoFit/>
          </a:bodyPr>
          <a:lstStyle/>
          <a:p>
            <a:r>
              <a:rPr lang="en-US" sz="6600" dirty="0" err="1" smtClean="0">
                <a:solidFill>
                  <a:srgbClr val="FFFF00"/>
                </a:solidFill>
              </a:rPr>
              <a:t>Amram</a:t>
            </a:r>
            <a:endParaRPr lang="en-US" sz="6600" dirty="0">
              <a:solidFill>
                <a:srgbClr val="FFFF00"/>
              </a:solidFill>
            </a:endParaRPr>
          </a:p>
        </p:txBody>
      </p:sp>
      <p:sp>
        <p:nvSpPr>
          <p:cNvPr id="8" name="TextBox 7"/>
          <p:cNvSpPr txBox="1"/>
          <p:nvPr/>
        </p:nvSpPr>
        <p:spPr>
          <a:xfrm>
            <a:off x="5959671" y="3624992"/>
            <a:ext cx="1877437" cy="1107996"/>
          </a:xfrm>
          <a:prstGeom prst="rect">
            <a:avLst/>
          </a:prstGeom>
          <a:noFill/>
        </p:spPr>
        <p:txBody>
          <a:bodyPr wrap="none" rtlCol="0">
            <a:spAutoFit/>
          </a:bodyPr>
          <a:lstStyle/>
          <a:p>
            <a:r>
              <a:rPr lang="en-US" sz="6600" dirty="0" err="1" smtClean="0">
                <a:solidFill>
                  <a:schemeClr val="accent6"/>
                </a:solidFill>
              </a:rPr>
              <a:t>Izhar</a:t>
            </a:r>
            <a:endParaRPr lang="en-US" sz="6600" dirty="0">
              <a:solidFill>
                <a:schemeClr val="accent6"/>
              </a:solidFill>
            </a:endParaRPr>
          </a:p>
        </p:txBody>
      </p:sp>
      <p:sp>
        <p:nvSpPr>
          <p:cNvPr id="9" name="TextBox 8"/>
          <p:cNvSpPr txBox="1"/>
          <p:nvPr/>
        </p:nvSpPr>
        <p:spPr>
          <a:xfrm>
            <a:off x="716395" y="4971091"/>
            <a:ext cx="2265915" cy="1107996"/>
          </a:xfrm>
          <a:prstGeom prst="rect">
            <a:avLst/>
          </a:prstGeom>
          <a:noFill/>
        </p:spPr>
        <p:txBody>
          <a:bodyPr wrap="none" rtlCol="0">
            <a:spAutoFit/>
          </a:bodyPr>
          <a:lstStyle/>
          <a:p>
            <a:r>
              <a:rPr lang="en-US" sz="6600" dirty="0" smtClean="0">
                <a:solidFill>
                  <a:srgbClr val="FFFF00"/>
                </a:solidFill>
              </a:rPr>
              <a:t>Aaron</a:t>
            </a:r>
            <a:endParaRPr lang="en-US" sz="6600" dirty="0">
              <a:solidFill>
                <a:srgbClr val="FFFF00"/>
              </a:solidFill>
            </a:endParaRPr>
          </a:p>
        </p:txBody>
      </p:sp>
      <p:sp>
        <p:nvSpPr>
          <p:cNvPr id="10" name="TextBox 9"/>
          <p:cNvSpPr txBox="1"/>
          <p:nvPr/>
        </p:nvSpPr>
        <p:spPr>
          <a:xfrm>
            <a:off x="5849429" y="4971091"/>
            <a:ext cx="2215909" cy="1107996"/>
          </a:xfrm>
          <a:prstGeom prst="rect">
            <a:avLst/>
          </a:prstGeom>
          <a:noFill/>
        </p:spPr>
        <p:txBody>
          <a:bodyPr wrap="none" rtlCol="0">
            <a:spAutoFit/>
          </a:bodyPr>
          <a:lstStyle/>
          <a:p>
            <a:r>
              <a:rPr lang="en-US" sz="6600" dirty="0" err="1" smtClean="0">
                <a:solidFill>
                  <a:srgbClr val="F79646"/>
                </a:solidFill>
              </a:rPr>
              <a:t>Korah</a:t>
            </a:r>
            <a:endParaRPr lang="en-US" sz="6600" dirty="0">
              <a:solidFill>
                <a:srgbClr val="F79646"/>
              </a:solidFill>
            </a:endParaRPr>
          </a:p>
        </p:txBody>
      </p:sp>
      <p:sp>
        <p:nvSpPr>
          <p:cNvPr id="11" name="Bent-Up Arrow 10"/>
          <p:cNvSpPr/>
          <p:nvPr/>
        </p:nvSpPr>
        <p:spPr>
          <a:xfrm rot="10800000">
            <a:off x="1587500" y="2810482"/>
            <a:ext cx="1251858" cy="1019323"/>
          </a:xfrm>
          <a:prstGeom prst="ben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Bent-Up Arrow 11"/>
          <p:cNvSpPr/>
          <p:nvPr/>
        </p:nvSpPr>
        <p:spPr>
          <a:xfrm rot="10800000" flipH="1">
            <a:off x="6099629" y="2810482"/>
            <a:ext cx="1130300" cy="1019323"/>
          </a:xfrm>
          <a:prstGeom prst="ben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808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a:xfrm>
            <a:off x="457200" y="31681"/>
            <a:ext cx="4812625" cy="5314432"/>
          </a:xfrm>
        </p:spPr>
        <p:txBody>
          <a:bodyPr/>
          <a:lstStyle/>
          <a:p>
            <a:r>
              <a:rPr lang="en-US" dirty="0" smtClean="0"/>
              <a:t>Aaron and</a:t>
            </a:r>
            <a:br>
              <a:rPr lang="en-US" dirty="0" smtClean="0"/>
            </a:br>
            <a:r>
              <a:rPr lang="en-US" dirty="0" smtClean="0"/>
              <a:t>sons</a:t>
            </a:r>
            <a:br>
              <a:rPr lang="en-US" dirty="0" smtClean="0"/>
            </a:br>
            <a:r>
              <a:rPr lang="en-US" dirty="0" smtClean="0"/>
              <a:t>Exod. 28:1</a:t>
            </a:r>
            <a:endParaRPr lang="en-US" dirty="0"/>
          </a:p>
        </p:txBody>
      </p:sp>
      <p:pic>
        <p:nvPicPr>
          <p:cNvPr id="5" name="Picture 4"/>
          <p:cNvPicPr>
            <a:picLocks noChangeAspect="1"/>
          </p:cNvPicPr>
          <p:nvPr/>
        </p:nvPicPr>
        <p:blipFill>
          <a:blip r:embed="rId3"/>
          <a:stretch>
            <a:fillRect/>
          </a:stretch>
        </p:blipFill>
        <p:spPr>
          <a:xfrm>
            <a:off x="6100755" y="31681"/>
            <a:ext cx="2413000" cy="5346700"/>
          </a:xfrm>
          <a:prstGeom prst="rect">
            <a:avLst/>
          </a:prstGeom>
        </p:spPr>
      </p:pic>
    </p:spTree>
    <p:extLst>
      <p:ext uri="{BB962C8B-B14F-4D97-AF65-F5344CB8AC3E}">
        <p14:creationId xmlns:p14="http://schemas.microsoft.com/office/powerpoint/2010/main" val="26265300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203200"/>
            <a:ext cx="9144000" cy="6450124"/>
          </a:xfrm>
          <a:prstGeom prst="rect">
            <a:avLst/>
          </a:prstGeom>
        </p:spPr>
      </p:pic>
    </p:spTree>
    <p:extLst>
      <p:ext uri="{BB962C8B-B14F-4D97-AF65-F5344CB8AC3E}">
        <p14:creationId xmlns:p14="http://schemas.microsoft.com/office/powerpoint/2010/main" val="2363570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Authority</a:t>
            </a:r>
            <a:br>
              <a:rPr lang="en-US" sz="8000" dirty="0" smtClean="0"/>
            </a:br>
            <a:r>
              <a:rPr lang="en-US" sz="8000" dirty="0" smtClean="0"/>
              <a:t>in</a:t>
            </a:r>
            <a:br>
              <a:rPr lang="en-US" sz="8000" dirty="0" smtClean="0"/>
            </a:br>
            <a:r>
              <a:rPr lang="en-US" sz="8000" dirty="0" smtClean="0"/>
              <a:t>Religion</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Moses </a:t>
            </a:r>
            <a:br>
              <a:rPr lang="en-US" sz="8000" dirty="0" smtClean="0"/>
            </a:br>
            <a:r>
              <a:rPr lang="en-US" sz="8000" dirty="0" smtClean="0"/>
              <a:t>and the Rock</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626530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a:xfrm>
            <a:off x="4985482" y="31681"/>
            <a:ext cx="3701318" cy="6395028"/>
          </a:xfrm>
        </p:spPr>
        <p:txBody>
          <a:bodyPr/>
          <a:lstStyle/>
          <a:p>
            <a:r>
              <a:rPr lang="en-US" dirty="0" smtClean="0"/>
              <a:t>Strike</a:t>
            </a:r>
            <a:br>
              <a:rPr lang="en-US" dirty="0" smtClean="0"/>
            </a:br>
            <a:r>
              <a:rPr lang="en-US" dirty="0" smtClean="0"/>
              <a:t>the rock</a:t>
            </a:r>
            <a:br>
              <a:rPr lang="en-US" dirty="0" smtClean="0"/>
            </a:br>
            <a:r>
              <a:rPr lang="en-US" dirty="0" smtClean="0"/>
              <a:t>Exod. 17</a:t>
            </a:r>
            <a:endParaRPr lang="en-US" dirty="0"/>
          </a:p>
        </p:txBody>
      </p:sp>
      <p:pic>
        <p:nvPicPr>
          <p:cNvPr id="5" name="Picture 4"/>
          <p:cNvPicPr>
            <a:picLocks noChangeAspect="1"/>
          </p:cNvPicPr>
          <p:nvPr/>
        </p:nvPicPr>
        <p:blipFill>
          <a:blip r:embed="rId3"/>
          <a:stretch>
            <a:fillRect/>
          </a:stretch>
        </p:blipFill>
        <p:spPr>
          <a:xfrm>
            <a:off x="838200" y="889000"/>
            <a:ext cx="3733800" cy="5080000"/>
          </a:xfrm>
          <a:prstGeom prst="rect">
            <a:avLst/>
          </a:prstGeom>
        </p:spPr>
      </p:pic>
    </p:spTree>
    <p:extLst>
      <p:ext uri="{BB962C8B-B14F-4D97-AF65-F5344CB8AC3E}">
        <p14:creationId xmlns:p14="http://schemas.microsoft.com/office/powerpoint/2010/main" val="26265300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a:xfrm>
            <a:off x="4985482" y="31681"/>
            <a:ext cx="3701318" cy="6395028"/>
          </a:xfrm>
        </p:spPr>
        <p:txBody>
          <a:bodyPr/>
          <a:lstStyle/>
          <a:p>
            <a:r>
              <a:rPr lang="en-US" dirty="0" smtClean="0"/>
              <a:t>Speak to</a:t>
            </a:r>
            <a:br>
              <a:rPr lang="en-US" dirty="0" smtClean="0"/>
            </a:br>
            <a:r>
              <a:rPr lang="en-US" dirty="0" smtClean="0"/>
              <a:t>the rock</a:t>
            </a:r>
            <a:br>
              <a:rPr lang="en-US" dirty="0" smtClean="0"/>
            </a:br>
            <a:r>
              <a:rPr lang="en-US" dirty="0" smtClean="0"/>
              <a:t>Num. 20</a:t>
            </a:r>
            <a:endParaRPr lang="en-US" dirty="0"/>
          </a:p>
        </p:txBody>
      </p:sp>
      <p:pic>
        <p:nvPicPr>
          <p:cNvPr id="5" name="Picture 4"/>
          <p:cNvPicPr>
            <a:picLocks noChangeAspect="1"/>
          </p:cNvPicPr>
          <p:nvPr/>
        </p:nvPicPr>
        <p:blipFill>
          <a:blip r:embed="rId3"/>
          <a:stretch>
            <a:fillRect/>
          </a:stretch>
        </p:blipFill>
        <p:spPr>
          <a:xfrm>
            <a:off x="838200" y="889000"/>
            <a:ext cx="3733800" cy="5080000"/>
          </a:xfrm>
          <a:prstGeom prst="rect">
            <a:avLst/>
          </a:prstGeom>
        </p:spPr>
      </p:pic>
      <p:sp>
        <p:nvSpPr>
          <p:cNvPr id="2" name="TextBox 1"/>
          <p:cNvSpPr txBox="1"/>
          <p:nvPr/>
        </p:nvSpPr>
        <p:spPr>
          <a:xfrm rot="20518241">
            <a:off x="698086" y="1061640"/>
            <a:ext cx="3950971" cy="2800767"/>
          </a:xfrm>
          <a:prstGeom prst="rect">
            <a:avLst/>
          </a:prstGeom>
          <a:solidFill>
            <a:schemeClr val="bg2">
              <a:lumMod val="75000"/>
            </a:schemeClr>
          </a:solidFill>
        </p:spPr>
        <p:txBody>
          <a:bodyPr wrap="none" rtlCol="0">
            <a:spAutoFit/>
          </a:bodyPr>
          <a:lstStyle/>
          <a:p>
            <a:pPr algn="ctr"/>
            <a:r>
              <a:rPr lang="en-US" sz="8800" dirty="0" smtClean="0">
                <a:solidFill>
                  <a:srgbClr val="FFFF00"/>
                </a:solidFill>
              </a:rPr>
              <a:t>Struck </a:t>
            </a:r>
          </a:p>
          <a:p>
            <a:pPr algn="ctr"/>
            <a:r>
              <a:rPr lang="en-US" sz="8800" dirty="0" smtClean="0">
                <a:solidFill>
                  <a:srgbClr val="FFFF00"/>
                </a:solidFill>
              </a:rPr>
              <a:t>the rock</a:t>
            </a:r>
            <a:endParaRPr lang="en-US" sz="8800" dirty="0">
              <a:solidFill>
                <a:srgbClr val="FFFF00"/>
              </a:solidFill>
            </a:endParaRPr>
          </a:p>
        </p:txBody>
      </p:sp>
      <p:sp>
        <p:nvSpPr>
          <p:cNvPr id="3" name="Donut 2"/>
          <p:cNvSpPr/>
          <p:nvPr/>
        </p:nvSpPr>
        <p:spPr>
          <a:xfrm>
            <a:off x="4739052" y="1486997"/>
            <a:ext cx="3298380" cy="1990573"/>
          </a:xfrm>
          <a:prstGeom prst="donut">
            <a:avLst>
              <a:gd name="adj" fmla="val 18453"/>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2626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406400"/>
            <a:ext cx="9144000" cy="6023610"/>
          </a:xfrm>
          <a:prstGeom prst="rect">
            <a:avLst/>
          </a:prstGeom>
        </p:spPr>
      </p:pic>
    </p:spTree>
    <p:extLst>
      <p:ext uri="{BB962C8B-B14F-4D97-AF65-F5344CB8AC3E}">
        <p14:creationId xmlns:p14="http://schemas.microsoft.com/office/powerpoint/2010/main" val="26265300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p:cNvSpPr>
            <a:spLocks noGrp="1"/>
          </p:cNvSpPr>
          <p:nvPr>
            <p:ph type="title"/>
          </p:nvPr>
        </p:nvSpPr>
        <p:spPr/>
        <p:txBody>
          <a:bodyPr/>
          <a:lstStyle/>
          <a:p>
            <a:r>
              <a:rPr lang="en-US" dirty="0" err="1" smtClean="0"/>
              <a:t>Uzzah</a:t>
            </a:r>
            <a:r>
              <a:rPr lang="en-US" dirty="0" smtClean="0"/>
              <a:t> – 2 Sam. 6:6-7</a:t>
            </a:r>
            <a:endParaRPr lang="en-US" dirty="0"/>
          </a:p>
        </p:txBody>
      </p:sp>
      <p:pic>
        <p:nvPicPr>
          <p:cNvPr id="5" name="Picture 4"/>
          <p:cNvPicPr>
            <a:picLocks noChangeAspect="1"/>
          </p:cNvPicPr>
          <p:nvPr/>
        </p:nvPicPr>
        <p:blipFill>
          <a:blip r:embed="rId3"/>
          <a:stretch>
            <a:fillRect/>
          </a:stretch>
        </p:blipFill>
        <p:spPr>
          <a:xfrm>
            <a:off x="1006311" y="1800562"/>
            <a:ext cx="6940512" cy="4294952"/>
          </a:xfrm>
          <a:prstGeom prst="rect">
            <a:avLst/>
          </a:prstGeom>
        </p:spPr>
      </p:pic>
    </p:spTree>
    <p:extLst>
      <p:ext uri="{BB962C8B-B14F-4D97-AF65-F5344CB8AC3E}">
        <p14:creationId xmlns:p14="http://schemas.microsoft.com/office/powerpoint/2010/main" val="26265300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“because </a:t>
            </a:r>
            <a:r>
              <a:rPr lang="en-US" sz="8000" dirty="0"/>
              <a:t>we did not seek him according to the rule</a:t>
            </a:r>
            <a:r>
              <a:rPr lang="en-US" sz="8000" dirty="0" smtClean="0"/>
              <a:t>.”</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Chron. 15:12-15</a:t>
            </a:r>
            <a:endParaRPr lang="en-US" dirty="0"/>
          </a:p>
        </p:txBody>
      </p:sp>
    </p:spTree>
    <p:extLst>
      <p:ext uri="{BB962C8B-B14F-4D97-AF65-F5344CB8AC3E}">
        <p14:creationId xmlns:p14="http://schemas.microsoft.com/office/powerpoint/2010/main" val="26265300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800" dirty="0" smtClean="0"/>
              <a:t>9am Bible Study</a:t>
            </a:r>
          </a:p>
          <a:p>
            <a:pPr marL="0" indent="0" algn="ctr">
              <a:spcBef>
                <a:spcPts val="5712"/>
              </a:spcBef>
              <a:buNone/>
            </a:pPr>
            <a:r>
              <a:rPr lang="en-US" sz="8800" i="1" u="sng" dirty="0" smtClean="0">
                <a:solidFill>
                  <a:srgbClr val="FFFF00"/>
                </a:solidFill>
              </a:rPr>
              <a:t>Authority</a:t>
            </a:r>
            <a:endParaRPr lang="en-US" sz="8800" i="1" u="sng" dirty="0">
              <a:solidFill>
                <a:srgbClr val="FFFF00"/>
              </a:solidFill>
            </a:endParaRPr>
          </a:p>
        </p:txBody>
      </p:sp>
    </p:spTree>
    <p:extLst>
      <p:ext uri="{BB962C8B-B14F-4D97-AF65-F5344CB8AC3E}">
        <p14:creationId xmlns:p14="http://schemas.microsoft.com/office/powerpoint/2010/main" val="2711100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29457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7" name="Title 6"/>
          <p:cNvSpPr>
            <a:spLocks noGrp="1"/>
          </p:cNvSpPr>
          <p:nvPr>
            <p:ph type="title"/>
          </p:nvPr>
        </p:nvSpPr>
        <p:spPr>
          <a:xfrm>
            <a:off x="457200" y="31681"/>
            <a:ext cx="8229600" cy="1826188"/>
          </a:xfrm>
        </p:spPr>
        <p:txBody>
          <a:bodyPr/>
          <a:lstStyle/>
          <a:p>
            <a:r>
              <a:rPr lang="en-US" dirty="0" smtClean="0"/>
              <a:t>Scripture / Bible</a:t>
            </a:r>
            <a:br>
              <a:rPr lang="en-US" dirty="0" smtClean="0"/>
            </a:br>
            <a:r>
              <a:rPr lang="en-US" dirty="0" smtClean="0"/>
              <a:t>2 Tim. 3:16-17</a:t>
            </a:r>
            <a:endParaRPr lang="en-US" dirty="0"/>
          </a:p>
        </p:txBody>
      </p:sp>
      <p:pic>
        <p:nvPicPr>
          <p:cNvPr id="9" name="Picture 8"/>
          <p:cNvPicPr>
            <a:picLocks noChangeAspect="1"/>
          </p:cNvPicPr>
          <p:nvPr/>
        </p:nvPicPr>
        <p:blipFill>
          <a:blip r:embed="rId3"/>
          <a:stretch>
            <a:fillRect/>
          </a:stretch>
        </p:blipFill>
        <p:spPr>
          <a:xfrm>
            <a:off x="1754636" y="2588224"/>
            <a:ext cx="5738363" cy="2682061"/>
          </a:xfrm>
          <a:prstGeom prst="rect">
            <a:avLst/>
          </a:prstGeom>
        </p:spPr>
      </p:pic>
      <p:sp>
        <p:nvSpPr>
          <p:cNvPr id="10" name="TextBox 9"/>
          <p:cNvSpPr txBox="1"/>
          <p:nvPr/>
        </p:nvSpPr>
        <p:spPr>
          <a:xfrm rot="20700429">
            <a:off x="315253" y="2152193"/>
            <a:ext cx="2703760" cy="923330"/>
          </a:xfrm>
          <a:prstGeom prst="rect">
            <a:avLst/>
          </a:prstGeom>
          <a:noFill/>
        </p:spPr>
        <p:txBody>
          <a:bodyPr wrap="none" rtlCol="0">
            <a:spAutoFit/>
          </a:bodyPr>
          <a:lstStyle/>
          <a:p>
            <a:r>
              <a:rPr lang="en-US" sz="5400" dirty="0" smtClean="0">
                <a:solidFill>
                  <a:srgbClr val="FFFF00"/>
                </a:solidFill>
              </a:rPr>
              <a:t>Teaching</a:t>
            </a:r>
            <a:endParaRPr lang="en-US" sz="5400" dirty="0">
              <a:solidFill>
                <a:srgbClr val="FFFF00"/>
              </a:solidFill>
            </a:endParaRPr>
          </a:p>
        </p:txBody>
      </p:sp>
      <p:sp>
        <p:nvSpPr>
          <p:cNvPr id="11" name="TextBox 10"/>
          <p:cNvSpPr txBox="1"/>
          <p:nvPr/>
        </p:nvSpPr>
        <p:spPr>
          <a:xfrm rot="750600">
            <a:off x="6040921" y="2100050"/>
            <a:ext cx="2452189" cy="923330"/>
          </a:xfrm>
          <a:prstGeom prst="rect">
            <a:avLst/>
          </a:prstGeom>
          <a:noFill/>
        </p:spPr>
        <p:txBody>
          <a:bodyPr wrap="none" rtlCol="0">
            <a:spAutoFit/>
          </a:bodyPr>
          <a:lstStyle/>
          <a:p>
            <a:r>
              <a:rPr lang="en-US" sz="5400" dirty="0" smtClean="0">
                <a:solidFill>
                  <a:srgbClr val="FFFF00"/>
                </a:solidFill>
              </a:rPr>
              <a:t>Reproof</a:t>
            </a:r>
            <a:endParaRPr lang="en-US" sz="5400" dirty="0">
              <a:solidFill>
                <a:srgbClr val="FFFF00"/>
              </a:solidFill>
            </a:endParaRPr>
          </a:p>
        </p:txBody>
      </p:sp>
      <p:sp>
        <p:nvSpPr>
          <p:cNvPr id="12" name="TextBox 11"/>
          <p:cNvSpPr txBox="1"/>
          <p:nvPr/>
        </p:nvSpPr>
        <p:spPr>
          <a:xfrm rot="750600">
            <a:off x="177110" y="5001336"/>
            <a:ext cx="3154154" cy="923330"/>
          </a:xfrm>
          <a:prstGeom prst="rect">
            <a:avLst/>
          </a:prstGeom>
          <a:noFill/>
        </p:spPr>
        <p:txBody>
          <a:bodyPr wrap="none" rtlCol="0">
            <a:spAutoFit/>
          </a:bodyPr>
          <a:lstStyle/>
          <a:p>
            <a:r>
              <a:rPr lang="en-US" sz="5400" dirty="0" smtClean="0">
                <a:solidFill>
                  <a:srgbClr val="FFFF00"/>
                </a:solidFill>
              </a:rPr>
              <a:t>Correction</a:t>
            </a:r>
            <a:endParaRPr lang="en-US" sz="5400" dirty="0">
              <a:solidFill>
                <a:srgbClr val="FFFF00"/>
              </a:solidFill>
            </a:endParaRPr>
          </a:p>
        </p:txBody>
      </p:sp>
      <p:sp>
        <p:nvSpPr>
          <p:cNvPr id="13" name="TextBox 12"/>
          <p:cNvSpPr txBox="1"/>
          <p:nvPr/>
        </p:nvSpPr>
        <p:spPr>
          <a:xfrm rot="20700429">
            <a:off x="5642166" y="4901813"/>
            <a:ext cx="3238687" cy="923330"/>
          </a:xfrm>
          <a:prstGeom prst="rect">
            <a:avLst/>
          </a:prstGeom>
          <a:noFill/>
        </p:spPr>
        <p:txBody>
          <a:bodyPr wrap="none" rtlCol="0">
            <a:spAutoFit/>
          </a:bodyPr>
          <a:lstStyle/>
          <a:p>
            <a:r>
              <a:rPr lang="en-US" sz="5400" dirty="0" smtClean="0">
                <a:solidFill>
                  <a:srgbClr val="FFFF00"/>
                </a:solidFill>
              </a:rPr>
              <a:t>Instruction</a:t>
            </a:r>
            <a:endParaRPr lang="en-US" sz="5400" dirty="0">
              <a:solidFill>
                <a:srgbClr val="FFFF00"/>
              </a:solidFill>
            </a:endParaRPr>
          </a:p>
        </p:txBody>
      </p:sp>
    </p:spTree>
    <p:extLst>
      <p:ext uri="{BB962C8B-B14F-4D97-AF65-F5344CB8AC3E}">
        <p14:creationId xmlns:p14="http://schemas.microsoft.com/office/powerpoint/2010/main" val="3909108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2199109"/>
          </a:xfrm>
        </p:spPr>
        <p:txBody>
          <a:bodyPr/>
          <a:lstStyle/>
          <a:p>
            <a:r>
              <a:rPr lang="en-US" sz="8000" dirty="0" smtClean="0"/>
              <a:t>Deut. 4:1-2</a:t>
            </a:r>
            <a:endParaRPr lang="en-US" sz="8000" dirty="0"/>
          </a:p>
        </p:txBody>
      </p:sp>
      <p:sp>
        <p:nvSpPr>
          <p:cNvPr id="3" name="Subtitle 2"/>
          <p:cNvSpPr>
            <a:spLocks noGrp="1"/>
          </p:cNvSpPr>
          <p:nvPr>
            <p:ph type="subTitle" idx="1"/>
          </p:nvPr>
        </p:nvSpPr>
        <p:spPr>
          <a:xfrm>
            <a:off x="0" y="2407646"/>
            <a:ext cx="9144000" cy="4450354"/>
          </a:xfrm>
        </p:spPr>
        <p:txBody>
          <a:bodyPr>
            <a:normAutofit/>
          </a:bodyPr>
          <a:lstStyle/>
          <a:p>
            <a:r>
              <a:rPr lang="en-US" sz="8000" dirty="0" smtClean="0">
                <a:solidFill>
                  <a:srgbClr val="FFFF00"/>
                </a:solidFill>
              </a:rPr>
              <a:t>Not ADD or Subtract</a:t>
            </a:r>
            <a:endParaRPr lang="en-US" sz="8000" dirty="0">
              <a:solidFill>
                <a:srgbClr val="FFFF00"/>
              </a:solidFill>
            </a:endParaRPr>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2199109"/>
          </a:xfrm>
        </p:spPr>
        <p:txBody>
          <a:bodyPr/>
          <a:lstStyle/>
          <a:p>
            <a:r>
              <a:rPr lang="en-US" sz="8000" dirty="0" smtClean="0"/>
              <a:t>Deut. 12:32</a:t>
            </a:r>
            <a:endParaRPr lang="en-US" sz="8000" dirty="0"/>
          </a:p>
        </p:txBody>
      </p:sp>
      <p:sp>
        <p:nvSpPr>
          <p:cNvPr id="3" name="Subtitle 2"/>
          <p:cNvSpPr>
            <a:spLocks noGrp="1"/>
          </p:cNvSpPr>
          <p:nvPr>
            <p:ph type="subTitle" idx="1"/>
          </p:nvPr>
        </p:nvSpPr>
        <p:spPr>
          <a:xfrm>
            <a:off x="0" y="2407646"/>
            <a:ext cx="9144000" cy="4450354"/>
          </a:xfrm>
        </p:spPr>
        <p:txBody>
          <a:bodyPr>
            <a:normAutofit/>
          </a:bodyPr>
          <a:lstStyle/>
          <a:p>
            <a:r>
              <a:rPr lang="en-US" sz="8000" dirty="0" smtClean="0">
                <a:solidFill>
                  <a:srgbClr val="FFFF00"/>
                </a:solidFill>
              </a:rPr>
              <a:t>Not ADD or Subtract</a:t>
            </a:r>
            <a:endParaRPr lang="en-US" sz="8000" dirty="0">
              <a:solidFill>
                <a:srgbClr val="FFFF00"/>
              </a:solidFill>
            </a:endParaRPr>
          </a:p>
        </p:txBody>
      </p:sp>
    </p:spTree>
    <p:extLst>
      <p:ext uri="{BB962C8B-B14F-4D97-AF65-F5344CB8AC3E}">
        <p14:creationId xmlns:p14="http://schemas.microsoft.com/office/powerpoint/2010/main" val="16264947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2199109"/>
          </a:xfrm>
        </p:spPr>
        <p:txBody>
          <a:bodyPr/>
          <a:lstStyle/>
          <a:p>
            <a:r>
              <a:rPr lang="en-US" sz="8000" dirty="0" smtClean="0"/>
              <a:t>Prov. 30:5-6</a:t>
            </a:r>
            <a:endParaRPr lang="en-US" sz="8000" dirty="0"/>
          </a:p>
        </p:txBody>
      </p:sp>
      <p:sp>
        <p:nvSpPr>
          <p:cNvPr id="3" name="Subtitle 2"/>
          <p:cNvSpPr>
            <a:spLocks noGrp="1"/>
          </p:cNvSpPr>
          <p:nvPr>
            <p:ph type="subTitle" idx="1"/>
          </p:nvPr>
        </p:nvSpPr>
        <p:spPr>
          <a:xfrm>
            <a:off x="0" y="2407646"/>
            <a:ext cx="9144000" cy="4450354"/>
          </a:xfrm>
        </p:spPr>
        <p:txBody>
          <a:bodyPr>
            <a:normAutofit/>
          </a:bodyPr>
          <a:lstStyle/>
          <a:p>
            <a:r>
              <a:rPr lang="en-US" sz="8000" dirty="0" smtClean="0">
                <a:solidFill>
                  <a:srgbClr val="FFFF00"/>
                </a:solidFill>
              </a:rPr>
              <a:t>Not ADD or Subtract</a:t>
            </a:r>
            <a:endParaRPr lang="en-US" sz="8000" dirty="0">
              <a:solidFill>
                <a:srgbClr val="FFFF00"/>
              </a:solidFill>
            </a:endParaRPr>
          </a:p>
        </p:txBody>
      </p:sp>
    </p:spTree>
    <p:extLst>
      <p:ext uri="{BB962C8B-B14F-4D97-AF65-F5344CB8AC3E}">
        <p14:creationId xmlns:p14="http://schemas.microsoft.com/office/powerpoint/2010/main" val="30100463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2199109"/>
          </a:xfrm>
        </p:spPr>
        <p:txBody>
          <a:bodyPr/>
          <a:lstStyle/>
          <a:p>
            <a:r>
              <a:rPr lang="en-US" sz="8000" dirty="0" smtClean="0"/>
              <a:t>Isa. 55:8-9</a:t>
            </a:r>
            <a:endParaRPr lang="en-US" sz="8000" dirty="0"/>
          </a:p>
        </p:txBody>
      </p:sp>
      <p:sp>
        <p:nvSpPr>
          <p:cNvPr id="3" name="Subtitle 2"/>
          <p:cNvSpPr>
            <a:spLocks noGrp="1"/>
          </p:cNvSpPr>
          <p:nvPr>
            <p:ph type="subTitle" idx="1"/>
          </p:nvPr>
        </p:nvSpPr>
        <p:spPr>
          <a:xfrm>
            <a:off x="0" y="2407646"/>
            <a:ext cx="9144000" cy="4450354"/>
          </a:xfrm>
        </p:spPr>
        <p:txBody>
          <a:bodyPr>
            <a:normAutofit/>
          </a:bodyPr>
          <a:lstStyle/>
          <a:p>
            <a:r>
              <a:rPr lang="en-US" sz="8000" dirty="0" smtClean="0">
                <a:solidFill>
                  <a:srgbClr val="FFFF00"/>
                </a:solidFill>
              </a:rPr>
              <a:t>WE not have or</a:t>
            </a:r>
          </a:p>
          <a:p>
            <a:r>
              <a:rPr lang="en-US" sz="8000" dirty="0" smtClean="0">
                <a:solidFill>
                  <a:srgbClr val="FFFF00"/>
                </a:solidFill>
              </a:rPr>
              <a:t>KNOW the mind</a:t>
            </a:r>
          </a:p>
          <a:p>
            <a:r>
              <a:rPr lang="en-US" sz="8000" dirty="0" smtClean="0">
                <a:solidFill>
                  <a:srgbClr val="FFFF00"/>
                </a:solidFill>
              </a:rPr>
              <a:t>Of God.</a:t>
            </a:r>
            <a:endParaRPr lang="en-US" sz="8000" dirty="0">
              <a:solidFill>
                <a:srgbClr val="FFFF00"/>
              </a:solidFill>
            </a:endParaRPr>
          </a:p>
        </p:txBody>
      </p:sp>
    </p:spTree>
    <p:extLst>
      <p:ext uri="{BB962C8B-B14F-4D97-AF65-F5344CB8AC3E}">
        <p14:creationId xmlns:p14="http://schemas.microsoft.com/office/powerpoint/2010/main" val="25984242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2199109"/>
          </a:xfrm>
        </p:spPr>
        <p:txBody>
          <a:bodyPr/>
          <a:lstStyle/>
          <a:p>
            <a:r>
              <a:rPr lang="en-US" sz="8000" dirty="0" smtClean="0"/>
              <a:t>Prov. 14:12</a:t>
            </a:r>
            <a:endParaRPr lang="en-US" sz="8000" dirty="0"/>
          </a:p>
        </p:txBody>
      </p:sp>
      <p:sp>
        <p:nvSpPr>
          <p:cNvPr id="3" name="Subtitle 2"/>
          <p:cNvSpPr>
            <a:spLocks noGrp="1"/>
          </p:cNvSpPr>
          <p:nvPr>
            <p:ph type="subTitle" idx="1"/>
          </p:nvPr>
        </p:nvSpPr>
        <p:spPr>
          <a:xfrm>
            <a:off x="0" y="2407646"/>
            <a:ext cx="9144000" cy="4450354"/>
          </a:xfrm>
        </p:spPr>
        <p:txBody>
          <a:bodyPr>
            <a:normAutofit/>
          </a:bodyPr>
          <a:lstStyle/>
          <a:p>
            <a:r>
              <a:rPr lang="en-US" sz="8000" dirty="0" smtClean="0">
                <a:solidFill>
                  <a:srgbClr val="FFFF00"/>
                </a:solidFill>
              </a:rPr>
              <a:t>WE not have or</a:t>
            </a:r>
          </a:p>
          <a:p>
            <a:r>
              <a:rPr lang="en-US" sz="8000" dirty="0" smtClean="0">
                <a:solidFill>
                  <a:srgbClr val="FFFF00"/>
                </a:solidFill>
              </a:rPr>
              <a:t>KNOW the mind</a:t>
            </a:r>
          </a:p>
          <a:p>
            <a:r>
              <a:rPr lang="en-US" sz="8000" dirty="0" smtClean="0">
                <a:solidFill>
                  <a:srgbClr val="FFFF00"/>
                </a:solidFill>
              </a:rPr>
              <a:t>Of God.</a:t>
            </a:r>
            <a:endParaRPr lang="en-US" sz="8000" dirty="0">
              <a:solidFill>
                <a:srgbClr val="FFFF00"/>
              </a:solidFill>
            </a:endParaRPr>
          </a:p>
        </p:txBody>
      </p:sp>
    </p:spTree>
    <p:extLst>
      <p:ext uri="{BB962C8B-B14F-4D97-AF65-F5344CB8AC3E}">
        <p14:creationId xmlns:p14="http://schemas.microsoft.com/office/powerpoint/2010/main" val="17719938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2199109"/>
          </a:xfrm>
        </p:spPr>
        <p:txBody>
          <a:bodyPr/>
          <a:lstStyle/>
          <a:p>
            <a:r>
              <a:rPr lang="en-US" sz="8000" dirty="0" smtClean="0"/>
              <a:t>Jeremiah 10:23</a:t>
            </a:r>
            <a:endParaRPr lang="en-US" sz="8000" dirty="0"/>
          </a:p>
        </p:txBody>
      </p:sp>
      <p:sp>
        <p:nvSpPr>
          <p:cNvPr id="3" name="Subtitle 2"/>
          <p:cNvSpPr>
            <a:spLocks noGrp="1"/>
          </p:cNvSpPr>
          <p:nvPr>
            <p:ph type="subTitle" idx="1"/>
          </p:nvPr>
        </p:nvSpPr>
        <p:spPr>
          <a:xfrm>
            <a:off x="0" y="2407646"/>
            <a:ext cx="9144000" cy="4450354"/>
          </a:xfrm>
        </p:spPr>
        <p:txBody>
          <a:bodyPr>
            <a:normAutofit/>
          </a:bodyPr>
          <a:lstStyle/>
          <a:p>
            <a:r>
              <a:rPr lang="en-US" sz="8000" dirty="0" smtClean="0">
                <a:solidFill>
                  <a:srgbClr val="FFFF00"/>
                </a:solidFill>
              </a:rPr>
              <a:t>WE not have or</a:t>
            </a:r>
          </a:p>
          <a:p>
            <a:r>
              <a:rPr lang="en-US" sz="8000" dirty="0" smtClean="0">
                <a:solidFill>
                  <a:srgbClr val="FFFF00"/>
                </a:solidFill>
              </a:rPr>
              <a:t>KNOW the mind</a:t>
            </a:r>
          </a:p>
          <a:p>
            <a:r>
              <a:rPr lang="en-US" sz="8000" dirty="0" smtClean="0">
                <a:solidFill>
                  <a:srgbClr val="FFFF00"/>
                </a:solidFill>
              </a:rPr>
              <a:t>Of God.</a:t>
            </a:r>
            <a:endParaRPr lang="en-US" sz="8000" dirty="0">
              <a:solidFill>
                <a:srgbClr val="FFFF00"/>
              </a:solidFill>
            </a:endParaRPr>
          </a:p>
        </p:txBody>
      </p:sp>
    </p:spTree>
    <p:extLst>
      <p:ext uri="{BB962C8B-B14F-4D97-AF65-F5344CB8AC3E}">
        <p14:creationId xmlns:p14="http://schemas.microsoft.com/office/powerpoint/2010/main" val="26972693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4446</TotalTime>
  <Words>1670</Words>
  <Application>Microsoft Macintosh PowerPoint</Application>
  <PresentationFormat>On-screen Show (4:3)</PresentationFormat>
  <Paragraphs>279</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 Black </vt:lpstr>
      <vt:lpstr>PowerPoint Presentation</vt:lpstr>
      <vt:lpstr>Authority in Religion</vt:lpstr>
      <vt:lpstr>Scripture / Bible 2 Tim. 3:16-17</vt:lpstr>
      <vt:lpstr>Deut. 4:1-2</vt:lpstr>
      <vt:lpstr>Deut. 12:32</vt:lpstr>
      <vt:lpstr>Prov. 30:5-6</vt:lpstr>
      <vt:lpstr>Isa. 55:8-9</vt:lpstr>
      <vt:lpstr>Prov. 14:12</vt:lpstr>
      <vt:lpstr>Jeremiah 10:23</vt:lpstr>
      <vt:lpstr>Lessons from Israel</vt:lpstr>
      <vt:lpstr>Nadab and Abihu</vt:lpstr>
      <vt:lpstr>PowerPoint Presentation</vt:lpstr>
      <vt:lpstr>PowerPoint Presentation</vt:lpstr>
      <vt:lpstr>Strange fire “unauthorized”</vt:lpstr>
      <vt:lpstr>PowerPoint Presentation</vt:lpstr>
      <vt:lpstr>Korah’s Rebellion</vt:lpstr>
      <vt:lpstr>Genealogy </vt:lpstr>
      <vt:lpstr>Aaron and sons Exod. 28:1</vt:lpstr>
      <vt:lpstr>PowerPoint Presentation</vt:lpstr>
      <vt:lpstr>Moses  and the Rock</vt:lpstr>
      <vt:lpstr>Strike the rock Exod. 17</vt:lpstr>
      <vt:lpstr>Speak to the rock Num. 20</vt:lpstr>
      <vt:lpstr>PowerPoint Presentation</vt:lpstr>
      <vt:lpstr>Uzzah – 2 Sam. 6:6-7</vt:lpstr>
      <vt:lpstr>“because we did not seek him according to the rule.”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Hugh</cp:lastModifiedBy>
  <cp:revision>46</cp:revision>
  <dcterms:created xsi:type="dcterms:W3CDTF">2014-01-26T20:19:07Z</dcterms:created>
  <dcterms:modified xsi:type="dcterms:W3CDTF">2015-10-25T12:31:46Z</dcterms:modified>
</cp:coreProperties>
</file>