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8" r:id="rId2"/>
    <p:sldId id="323" r:id="rId3"/>
    <p:sldId id="299" r:id="rId4"/>
    <p:sldId id="305" r:id="rId5"/>
    <p:sldId id="306" r:id="rId6"/>
    <p:sldId id="300" r:id="rId7"/>
    <p:sldId id="307" r:id="rId8"/>
    <p:sldId id="308" r:id="rId9"/>
    <p:sldId id="301" r:id="rId10"/>
    <p:sldId id="302" r:id="rId11"/>
    <p:sldId id="303" r:id="rId12"/>
    <p:sldId id="320" r:id="rId13"/>
    <p:sldId id="304" r:id="rId14"/>
    <p:sldId id="309" r:id="rId15"/>
    <p:sldId id="310" r:id="rId16"/>
    <p:sldId id="311" r:id="rId17"/>
    <p:sldId id="312" r:id="rId18"/>
    <p:sldId id="313" r:id="rId19"/>
    <p:sldId id="314" r:id="rId20"/>
    <p:sldId id="321" r:id="rId21"/>
    <p:sldId id="297" r:id="rId22"/>
    <p:sldId id="315" r:id="rId23"/>
    <p:sldId id="316" r:id="rId24"/>
    <p:sldId id="317" r:id="rId25"/>
    <p:sldId id="322" r:id="rId26"/>
    <p:sldId id="318" r:id="rId27"/>
    <p:sldId id="31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4" autoAdjust="0"/>
    <p:restoredTop sz="69368" autoAdjust="0"/>
  </p:normalViewPr>
  <p:slideViewPr>
    <p:cSldViewPr snapToGrid="0" snapToObjects="1">
      <p:cViewPr varScale="1">
        <p:scale>
          <a:sx n="67" d="100"/>
          <a:sy n="67" d="100"/>
        </p:scale>
        <p:origin x="-20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John 6 – the bread of life</a:t>
            </a:r>
          </a:p>
          <a:p>
            <a:r>
              <a:rPr lang="en-US" b="1" dirty="0" smtClean="0"/>
              <a:t>One</a:t>
            </a:r>
            <a:r>
              <a:rPr lang="en-US" b="1" baseline="0" dirty="0" smtClean="0"/>
              <a:t> of the great dialogues of Jesus with the Jewish people.</a:t>
            </a:r>
          </a:p>
          <a:p>
            <a:r>
              <a:rPr lang="en-US" b="1" baseline="0" dirty="0" smtClean="0"/>
              <a:t>The setting – 1-21</a:t>
            </a:r>
          </a:p>
          <a:p>
            <a:endParaRPr lang="en-US" b="1" baseline="0" dirty="0" smtClean="0"/>
          </a:p>
          <a:p>
            <a:r>
              <a:rPr lang="en-US" b="1" baseline="0" dirty="0" smtClean="0">
                <a:sym typeface="Wingdings"/>
              </a:rPr>
              <a:t> The signs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smtClean="0"/>
              <a:t>Misunderstood – </a:t>
            </a:r>
          </a:p>
          <a:p>
            <a:r>
              <a:rPr lang="en-US" sz="1200" dirty="0" smtClean="0"/>
              <a:t>Destroy this temple – </a:t>
            </a:r>
            <a:r>
              <a:rPr lang="en-US" sz="1200" dirty="0" err="1" smtClean="0"/>
              <a:t>ch.</a:t>
            </a:r>
            <a:r>
              <a:rPr lang="en-US" sz="1200" dirty="0" smtClean="0"/>
              <a:t> 2</a:t>
            </a:r>
          </a:p>
          <a:p>
            <a:r>
              <a:rPr lang="en-US" sz="1200" dirty="0" smtClean="0"/>
              <a:t> Born again – </a:t>
            </a:r>
            <a:r>
              <a:rPr lang="en-US" sz="1200" dirty="0" err="1" smtClean="0"/>
              <a:t>ch.</a:t>
            </a:r>
            <a:r>
              <a:rPr lang="en-US" sz="1200" dirty="0" smtClean="0"/>
              <a:t> 3</a:t>
            </a:r>
          </a:p>
          <a:p>
            <a:r>
              <a:rPr lang="en-US" sz="1200" dirty="0" smtClean="0"/>
              <a:t> living water – </a:t>
            </a:r>
            <a:r>
              <a:rPr lang="en-US" sz="1200" dirty="0" err="1" smtClean="0"/>
              <a:t>ch.</a:t>
            </a:r>
            <a:r>
              <a:rPr lang="en-US" sz="1200" dirty="0" smtClean="0"/>
              <a:t> 4</a:t>
            </a:r>
          </a:p>
          <a:p>
            <a:r>
              <a:rPr lang="en-US" sz="1200" dirty="0" smtClean="0"/>
              <a:t> bread you know not of – </a:t>
            </a:r>
            <a:r>
              <a:rPr lang="en-US" sz="1200" dirty="0" err="1" smtClean="0"/>
              <a:t>ch.</a:t>
            </a:r>
            <a:r>
              <a:rPr lang="en-US" sz="1200" dirty="0" smtClean="0"/>
              <a:t> 4</a:t>
            </a:r>
          </a:p>
          <a:p>
            <a:endParaRPr lang="en-US" dirty="0" smtClean="0"/>
          </a:p>
          <a:p>
            <a:r>
              <a:rPr lang="en-US" b="1" i="1" u="sng" dirty="0" smtClean="0"/>
              <a:t>NOW yet again – what is this BREAD.</a:t>
            </a:r>
          </a:p>
          <a:p>
            <a:endParaRPr lang="en-US" b="1" i="1" u="sng" dirty="0" smtClean="0"/>
          </a:p>
          <a:p>
            <a:r>
              <a:rPr lang="en-US" b="1" i="1" u="sng" dirty="0" smtClean="0">
                <a:sym typeface="Wingdings"/>
              </a:rPr>
              <a:t>   Bread of life?</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Must </a:t>
            </a:r>
            <a:r>
              <a:rPr lang="en-US" sz="1200" b="1" i="1" u="sng" kern="1200" dirty="0" smtClean="0">
                <a:solidFill>
                  <a:schemeClr val="tx1"/>
                </a:solidFill>
                <a:effectLst/>
                <a:latin typeface="+mn-lt"/>
                <a:ea typeface="+mn-ea"/>
                <a:cs typeface="+mn-cs"/>
              </a:rPr>
              <a:t>'eat this bread'</a:t>
            </a:r>
            <a:r>
              <a:rPr lang="en-US" sz="1200" kern="1200" dirty="0" smtClean="0">
                <a:solidFill>
                  <a:schemeClr val="tx1"/>
                </a:solidFill>
                <a:effectLst/>
                <a:latin typeface="+mn-lt"/>
                <a:ea typeface="+mn-ea"/>
                <a:cs typeface="+mn-cs"/>
              </a:rPr>
              <a:t> - 51</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Unless you </a:t>
            </a:r>
            <a:r>
              <a:rPr lang="en-US" sz="1200" b="1" i="1" u="sng" kern="1200" dirty="0" smtClean="0">
                <a:solidFill>
                  <a:schemeClr val="tx1"/>
                </a:solidFill>
                <a:effectLst/>
                <a:latin typeface="+mn-lt"/>
                <a:ea typeface="+mn-ea"/>
                <a:cs typeface="+mn-cs"/>
              </a:rPr>
              <a:t>eat the flesh</a:t>
            </a:r>
            <a:r>
              <a:rPr lang="en-US" sz="1200" kern="1200" dirty="0" smtClean="0">
                <a:solidFill>
                  <a:schemeClr val="tx1"/>
                </a:solidFill>
                <a:effectLst/>
                <a:latin typeface="+mn-lt"/>
                <a:ea typeface="+mn-ea"/>
                <a:cs typeface="+mn-cs"/>
              </a:rPr>
              <a:t> of the Son of Man and </a:t>
            </a:r>
            <a:r>
              <a:rPr lang="en-US" sz="1200" b="1" i="1" u="sng" kern="1200" dirty="0" smtClean="0">
                <a:solidFill>
                  <a:schemeClr val="tx1"/>
                </a:solidFill>
                <a:effectLst/>
                <a:latin typeface="+mn-lt"/>
                <a:ea typeface="+mn-ea"/>
                <a:cs typeface="+mn-cs"/>
              </a:rPr>
              <a:t>drink his blood</a:t>
            </a:r>
            <a:r>
              <a:rPr lang="en-US" sz="1200" kern="1200" dirty="0" smtClean="0">
                <a:solidFill>
                  <a:schemeClr val="tx1"/>
                </a:solidFill>
                <a:effectLst/>
                <a:latin typeface="+mn-lt"/>
                <a:ea typeface="+mn-ea"/>
                <a:cs typeface="+mn-cs"/>
              </a:rPr>
              <a:t>, you have no life in you - 53</a:t>
            </a:r>
          </a:p>
          <a:p>
            <a:r>
              <a:rPr lang="en-US" sz="1200" kern="1200" dirty="0" smtClean="0">
                <a:solidFill>
                  <a:schemeClr val="tx1"/>
                </a:solidFill>
                <a:effectLst/>
                <a:latin typeface="+mn-lt"/>
                <a:ea typeface="+mn-ea"/>
                <a:cs typeface="+mn-cs"/>
              </a:rPr>
              <a:t> </a:t>
            </a:r>
          </a:p>
          <a:p>
            <a:r>
              <a:rPr lang="en-US" sz="1200" b="1" i="1" u="sng" kern="1200" dirty="0" smtClean="0">
                <a:solidFill>
                  <a:schemeClr val="tx1"/>
                </a:solidFill>
                <a:effectLst/>
                <a:latin typeface="+mn-lt"/>
                <a:ea typeface="+mn-ea"/>
                <a:cs typeface="+mn-cs"/>
              </a:rPr>
              <a:t>Feed on the 'Flesh</a:t>
            </a:r>
            <a:r>
              <a:rPr lang="en-US" sz="1200" kern="1200" dirty="0" smtClean="0">
                <a:solidFill>
                  <a:schemeClr val="tx1"/>
                </a:solidFill>
                <a:effectLst/>
                <a:latin typeface="+mn-lt"/>
                <a:ea typeface="+mn-ea"/>
                <a:cs typeface="+mn-cs"/>
              </a:rPr>
              <a:t> of the Son of Man and drink His blood  54</a:t>
            </a:r>
          </a:p>
          <a:p>
            <a:r>
              <a:rPr lang="en-US" sz="1200" kern="1200" dirty="0" smtClean="0">
                <a:solidFill>
                  <a:schemeClr val="tx1"/>
                </a:solidFill>
                <a:effectLst/>
                <a:latin typeface="+mn-lt"/>
                <a:ea typeface="+mn-ea"/>
                <a:cs typeface="+mn-cs"/>
              </a:rPr>
              <a:t>Whoever </a:t>
            </a:r>
            <a:r>
              <a:rPr lang="en-US" sz="1200" b="1" i="1" u="sng" kern="1200" dirty="0" smtClean="0">
                <a:solidFill>
                  <a:schemeClr val="tx1"/>
                </a:solidFill>
                <a:effectLst/>
                <a:latin typeface="+mn-lt"/>
                <a:ea typeface="+mn-ea"/>
                <a:cs typeface="+mn-cs"/>
              </a:rPr>
              <a:t>FEEDS on my flesh</a:t>
            </a:r>
            <a:r>
              <a:rPr lang="en-US" sz="1200" kern="1200" dirty="0" smtClean="0">
                <a:solidFill>
                  <a:schemeClr val="tx1"/>
                </a:solidFill>
                <a:effectLst/>
                <a:latin typeface="+mn-lt"/>
                <a:ea typeface="+mn-ea"/>
                <a:cs typeface="+mn-cs"/>
              </a:rPr>
              <a:t> and </a:t>
            </a:r>
            <a:r>
              <a:rPr lang="en-US" sz="1200" b="1" i="1" u="sng" kern="1200" dirty="0" smtClean="0">
                <a:solidFill>
                  <a:schemeClr val="tx1"/>
                </a:solidFill>
                <a:effectLst/>
                <a:latin typeface="+mn-lt"/>
                <a:ea typeface="+mn-ea"/>
                <a:cs typeface="+mn-cs"/>
              </a:rPr>
              <a:t>drinks my blood</a:t>
            </a:r>
            <a:r>
              <a:rPr lang="en-US" sz="1200" kern="1200" dirty="0" smtClean="0">
                <a:solidFill>
                  <a:schemeClr val="tx1"/>
                </a:solidFill>
                <a:effectLst/>
                <a:latin typeface="+mn-lt"/>
                <a:ea typeface="+mn-ea"/>
                <a:cs typeface="+mn-cs"/>
              </a:rPr>
              <a:t> abides in me, and I in him 56</a:t>
            </a:r>
          </a:p>
          <a:p>
            <a:r>
              <a:rPr lang="en-US" sz="1200" kern="1200" dirty="0" smtClean="0">
                <a:solidFill>
                  <a:schemeClr val="tx1"/>
                </a:solidFill>
                <a:effectLst/>
                <a:latin typeface="+mn-lt"/>
                <a:ea typeface="+mn-ea"/>
                <a:cs typeface="+mn-cs"/>
              </a:rPr>
              <a:t>As one who had just fed the people physically, He was calling them to see in His life, His sacrifice, and ultimately in His words the true source of spiritual life.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  What does He mean? WHAT is the ‘bread’? HOW ‘eat His flesh?</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they </a:t>
            </a:r>
            <a:r>
              <a:rPr lang="en-US" sz="1200" kern="1200" dirty="0" err="1" smtClean="0">
                <a:solidFill>
                  <a:schemeClr val="tx1"/>
                </a:solidFill>
                <a:effectLst/>
                <a:latin typeface="+mn-lt"/>
                <a:ea typeface="+mn-ea"/>
                <a:cs typeface="+mn-cs"/>
              </a:rPr>
              <a:t>MISunderstood</a:t>
            </a:r>
            <a:r>
              <a:rPr lang="en-US" sz="1200" kern="1200" dirty="0" smtClean="0">
                <a:solidFill>
                  <a:schemeClr val="tx1"/>
                </a:solidFill>
                <a:effectLst/>
                <a:latin typeface="+mn-lt"/>
                <a:ea typeface="+mn-ea"/>
                <a:cs typeface="+mn-cs"/>
              </a:rPr>
              <a:t> so many things before –</a:t>
            </a:r>
          </a:p>
          <a:p>
            <a:r>
              <a:rPr lang="en-US" sz="1200" kern="1200" dirty="0" smtClean="0">
                <a:solidFill>
                  <a:schemeClr val="tx1"/>
                </a:solidFill>
                <a:effectLst/>
                <a:latin typeface="+mn-lt"/>
                <a:ea typeface="+mn-ea"/>
                <a:cs typeface="+mn-cs"/>
              </a:rPr>
              <a:t>Taking a spiritual</a:t>
            </a:r>
            <a:r>
              <a:rPr lang="en-US" sz="1200" kern="1200" baseline="0" dirty="0" smtClean="0">
                <a:solidFill>
                  <a:schemeClr val="tx1"/>
                </a:solidFill>
                <a:effectLst/>
                <a:latin typeface="+mn-lt"/>
                <a:ea typeface="+mn-ea"/>
                <a:cs typeface="+mn-cs"/>
              </a:rPr>
              <a:t> figure and making it literal ..</a:t>
            </a:r>
          </a:p>
          <a:p>
            <a:r>
              <a:rPr lang="en-US" sz="1200" kern="1200" baseline="0" dirty="0" smtClean="0">
                <a:solidFill>
                  <a:schemeClr val="tx1"/>
                </a:solidFill>
                <a:effectLst/>
                <a:latin typeface="+mn-lt"/>
                <a:ea typeface="+mn-ea"/>
                <a:cs typeface="+mn-cs"/>
              </a:rPr>
              <a:t>SO they do again</a:t>
            </a:r>
            <a:r>
              <a:rPr lang="is-IS" sz="1200" kern="1200" baseline="0" dirty="0" smtClean="0">
                <a:solidFill>
                  <a:schemeClr val="tx1"/>
                </a:solidFill>
                <a:effectLst/>
                <a:latin typeface="+mn-lt"/>
                <a:ea typeface="+mn-ea"/>
                <a:cs typeface="+mn-cs"/>
              </a:rPr>
              <a:t>… </a:t>
            </a:r>
          </a:p>
          <a:p>
            <a:endParaRPr lang="is-IS" sz="1200" kern="1200" baseline="0" dirty="0" smtClean="0">
              <a:solidFill>
                <a:schemeClr val="tx1"/>
              </a:solidFill>
              <a:effectLst/>
              <a:latin typeface="+mn-lt"/>
              <a:ea typeface="+mn-ea"/>
              <a:cs typeface="+mn-cs"/>
            </a:endParaRPr>
          </a:p>
          <a:p>
            <a:r>
              <a:rPr lang="is-IS" sz="1200" kern="1200" baseline="0" dirty="0" smtClean="0">
                <a:solidFill>
                  <a:schemeClr val="tx1"/>
                </a:solidFill>
                <a:effectLst/>
                <a:latin typeface="+mn-lt"/>
                <a:ea typeface="+mn-ea"/>
                <a:cs typeface="+mn-cs"/>
              </a:rPr>
              <a:t>52 --  </a:t>
            </a:r>
            <a:r>
              <a:rPr lang="en-US" sz="1200" dirty="0" smtClean="0"/>
              <a:t>The Jews then disputed among themselves, saying, “How can this man give us his flesh to eat?” </a:t>
            </a:r>
          </a:p>
          <a:p>
            <a:endParaRPr lang="en-US" sz="1200" dirty="0" smtClean="0"/>
          </a:p>
          <a:p>
            <a:r>
              <a:rPr lang="en-US" sz="1200" dirty="0" smtClean="0">
                <a:sym typeface="Wingdings"/>
              </a:rPr>
              <a:t> 57 AS</a:t>
            </a:r>
            <a:r>
              <a:rPr lang="is-IS" sz="1200" dirty="0" smtClean="0">
                <a:sym typeface="Wingdings"/>
              </a:rPr>
              <a:t>… SO</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the living Father sent me, and I live because of the Father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 did Jesus LIVE because of the FATHER ?  (as)</a:t>
            </a:r>
            <a:r>
              <a:rPr lang="is-I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rPr>
              <a:t>John 4:34</a:t>
            </a:r>
            <a:r>
              <a:rPr lang="en-US" sz="1200" kern="1200" dirty="0" smtClean="0">
                <a:solidFill>
                  <a:schemeClr val="tx1"/>
                </a:solidFill>
                <a:effectLst/>
                <a:latin typeface="+mn-lt"/>
                <a:ea typeface="+mn-ea"/>
                <a:cs typeface="+mn-cs"/>
              </a:rPr>
              <a:t> 'my food is to do the will of him who sent me and to accomplish his work (4:34)… </a:t>
            </a: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John 5:30 — 30</a:t>
            </a:r>
            <a:r>
              <a:rPr lang="en-US" sz="1200" kern="1200" dirty="0" smtClean="0">
                <a:solidFill>
                  <a:schemeClr val="tx1"/>
                </a:solidFill>
                <a:effectLst/>
                <a:latin typeface="+mn-lt"/>
                <a:ea typeface="+mn-ea"/>
                <a:cs typeface="+mn-cs"/>
              </a:rPr>
              <a:t> “I can do nothing on my own. As I hear, I judge, and my judgment is just, because I seek not my own will but the will of him who sent me.</a:t>
            </a:r>
          </a:p>
          <a:p>
            <a:r>
              <a:rPr lang="en-US" sz="1200" b="1" kern="1200" dirty="0" smtClean="0">
                <a:solidFill>
                  <a:schemeClr val="tx1"/>
                </a:solidFill>
                <a:effectLst/>
                <a:latin typeface="+mn-lt"/>
                <a:ea typeface="+mn-ea"/>
                <a:cs typeface="+mn-cs"/>
              </a:rPr>
              <a:t>John 6:38 — 38</a:t>
            </a:r>
            <a:r>
              <a:rPr lang="en-US" sz="1200" kern="1200" dirty="0" smtClean="0">
                <a:solidFill>
                  <a:schemeClr val="tx1"/>
                </a:solidFill>
                <a:effectLst/>
                <a:latin typeface="+mn-lt"/>
                <a:ea typeface="+mn-ea"/>
                <a:cs typeface="+mn-cs"/>
              </a:rPr>
              <a:t> For I have come down from heaven, not to do my own will but the will of him who sent me.</a:t>
            </a:r>
          </a:p>
          <a:p>
            <a:r>
              <a:rPr lang="en-US" sz="1200" b="1" kern="1200" dirty="0" smtClean="0">
                <a:solidFill>
                  <a:schemeClr val="tx1"/>
                </a:solidFill>
                <a:effectLst/>
                <a:latin typeface="+mn-lt"/>
                <a:ea typeface="+mn-ea"/>
                <a:cs typeface="+mn-cs"/>
              </a:rPr>
              <a:t>John 14:31 — 31</a:t>
            </a:r>
            <a:r>
              <a:rPr lang="en-US" sz="1200" kern="1200" dirty="0" smtClean="0">
                <a:solidFill>
                  <a:schemeClr val="tx1"/>
                </a:solidFill>
                <a:effectLst/>
                <a:latin typeface="+mn-lt"/>
                <a:ea typeface="+mn-ea"/>
                <a:cs typeface="+mn-cs"/>
              </a:rPr>
              <a:t> but I do as the Father has commanded me, so that the world may know that I love the Father. Rise, let us go from here.</a:t>
            </a:r>
          </a:p>
          <a:p>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Whoever feeds on THIS bread will live forever - 58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the living Father sent me, and I live because of the Father</a:t>
            </a:r>
          </a:p>
          <a:p>
            <a:r>
              <a:rPr lang="en-US" sz="1200" b="1" kern="1200" dirty="0" smtClean="0">
                <a:solidFill>
                  <a:schemeClr val="tx1"/>
                </a:solidFill>
                <a:effectLst/>
                <a:latin typeface="+mn-lt"/>
                <a:ea typeface="+mn-ea"/>
                <a:cs typeface="+mn-cs"/>
              </a:rPr>
              <a:t>John 4:34</a:t>
            </a:r>
            <a:r>
              <a:rPr lang="en-US" sz="1200" kern="1200" dirty="0" smtClean="0">
                <a:solidFill>
                  <a:schemeClr val="tx1"/>
                </a:solidFill>
                <a:effectLst/>
                <a:latin typeface="+mn-lt"/>
                <a:ea typeface="+mn-ea"/>
                <a:cs typeface="+mn-cs"/>
              </a:rPr>
              <a:t> 'my food is to do the will of him who sent me and to accomplish his work (4:34)… </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rPr>
              <a:t>John 5:30 — 30</a:t>
            </a:r>
            <a:r>
              <a:rPr lang="en-US" sz="1200" kern="1200" dirty="0" smtClean="0">
                <a:solidFill>
                  <a:schemeClr val="tx1"/>
                </a:solidFill>
                <a:effectLst/>
                <a:latin typeface="+mn-lt"/>
                <a:ea typeface="+mn-ea"/>
                <a:cs typeface="+mn-cs"/>
              </a:rPr>
              <a:t> “I can do nothing on my own. As I hear, I judge, and my judgment is just, because I seek not my own will but the will of him who sent me.</a:t>
            </a: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John 6:38 — 38</a:t>
            </a:r>
            <a:r>
              <a:rPr lang="en-US" sz="1200" kern="1200" dirty="0" smtClean="0">
                <a:solidFill>
                  <a:schemeClr val="tx1"/>
                </a:solidFill>
                <a:effectLst/>
                <a:latin typeface="+mn-lt"/>
                <a:ea typeface="+mn-ea"/>
                <a:cs typeface="+mn-cs"/>
              </a:rPr>
              <a:t> For I have come down from heaven, not to do my own will but the will of him who sent me.</a:t>
            </a:r>
          </a:p>
          <a:p>
            <a:r>
              <a:rPr lang="en-US" sz="1200" b="1" kern="1200" dirty="0" smtClean="0">
                <a:solidFill>
                  <a:schemeClr val="tx1"/>
                </a:solidFill>
                <a:effectLst/>
                <a:latin typeface="+mn-lt"/>
                <a:ea typeface="+mn-ea"/>
                <a:cs typeface="+mn-cs"/>
              </a:rPr>
              <a:t>John 14:31 — 31</a:t>
            </a:r>
            <a:r>
              <a:rPr lang="en-US" sz="1200" kern="1200" dirty="0" smtClean="0">
                <a:solidFill>
                  <a:schemeClr val="tx1"/>
                </a:solidFill>
                <a:effectLst/>
                <a:latin typeface="+mn-lt"/>
                <a:ea typeface="+mn-ea"/>
                <a:cs typeface="+mn-cs"/>
              </a:rPr>
              <a:t> but I do as the Father has commanded me, so that the world may know that I love the Father. Rise, let us go from here.</a:t>
            </a:r>
          </a:p>
          <a:p>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Whoever feeds on THIS bread will live forever - 58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the living Father sent me, and I live because of the Father</a:t>
            </a:r>
          </a:p>
          <a:p>
            <a:r>
              <a:rPr lang="en-US" sz="1200" b="1" kern="1200" dirty="0" smtClean="0">
                <a:solidFill>
                  <a:schemeClr val="tx1"/>
                </a:solidFill>
                <a:effectLst/>
                <a:latin typeface="+mn-lt"/>
                <a:ea typeface="+mn-ea"/>
                <a:cs typeface="+mn-cs"/>
              </a:rPr>
              <a:t>John 5:30 — 30</a:t>
            </a:r>
            <a:r>
              <a:rPr lang="en-US" sz="1200" kern="1200" dirty="0" smtClean="0">
                <a:solidFill>
                  <a:schemeClr val="tx1"/>
                </a:solidFill>
                <a:effectLst/>
                <a:latin typeface="+mn-lt"/>
                <a:ea typeface="+mn-ea"/>
                <a:cs typeface="+mn-cs"/>
              </a:rPr>
              <a:t> “I can do nothing on my own. As I hear, I judge, and my judgment is just, because I seek not my own will but the will of him who sent me.</a:t>
            </a:r>
          </a:p>
          <a:p>
            <a:endParaRPr lang="en-US" sz="1200" b="1"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rPr>
              <a:t>John 6:38 — 38</a:t>
            </a:r>
            <a:r>
              <a:rPr lang="en-US" sz="1200" kern="1200" dirty="0" smtClean="0">
                <a:solidFill>
                  <a:schemeClr val="tx1"/>
                </a:solidFill>
                <a:effectLst/>
                <a:latin typeface="+mn-lt"/>
                <a:ea typeface="+mn-ea"/>
                <a:cs typeface="+mn-cs"/>
              </a:rPr>
              <a:t> For I have come down from heaven, not to do my own will but the will of him who sent me.</a:t>
            </a: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John 14:31 — 31</a:t>
            </a:r>
            <a:r>
              <a:rPr lang="en-US" sz="1200" kern="1200" dirty="0" smtClean="0">
                <a:solidFill>
                  <a:schemeClr val="tx1"/>
                </a:solidFill>
                <a:effectLst/>
                <a:latin typeface="+mn-lt"/>
                <a:ea typeface="+mn-ea"/>
                <a:cs typeface="+mn-cs"/>
              </a:rPr>
              <a:t> but I do as the Father has commanded me, so that the world may know that I love the Father. Rise, let us go from here.</a:t>
            </a:r>
          </a:p>
          <a:p>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Whoever feeds on THIS bread will live forever - 58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the living Father sent me, and I live because of the Father</a:t>
            </a:r>
          </a:p>
          <a:p>
            <a:r>
              <a:rPr lang="en-US" sz="1200" b="1" kern="1200" dirty="0" smtClean="0">
                <a:solidFill>
                  <a:schemeClr val="tx1"/>
                </a:solidFill>
                <a:effectLst/>
                <a:latin typeface="+mn-lt"/>
                <a:ea typeface="+mn-ea"/>
                <a:cs typeface="+mn-cs"/>
              </a:rPr>
              <a:t>John 6:38 — 38</a:t>
            </a:r>
            <a:r>
              <a:rPr lang="en-US" sz="1200" kern="1200" dirty="0" smtClean="0">
                <a:solidFill>
                  <a:schemeClr val="tx1"/>
                </a:solidFill>
                <a:effectLst/>
                <a:latin typeface="+mn-lt"/>
                <a:ea typeface="+mn-ea"/>
                <a:cs typeface="+mn-cs"/>
              </a:rPr>
              <a:t> For I have come down from heaven, not to do my own will but the will of him who sent me.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John 14:31 — 31</a:t>
            </a:r>
            <a:r>
              <a:rPr lang="en-US" sz="1200" kern="1200" dirty="0" smtClean="0">
                <a:solidFill>
                  <a:schemeClr val="tx1"/>
                </a:solidFill>
                <a:effectLst/>
                <a:latin typeface="+mn-lt"/>
                <a:ea typeface="+mn-ea"/>
                <a:cs typeface="+mn-cs"/>
              </a:rPr>
              <a:t> but I do as the Father has commanded me, so that the world may know that I love the Father. Rise, let us go from here.</a:t>
            </a:r>
          </a:p>
          <a:p>
            <a:endParaRPr lang="en-US" sz="1200" b="1" i="1" u="sng" kern="1200" dirty="0" smtClean="0">
              <a:solidFill>
                <a:schemeClr val="tx1"/>
              </a:solidFill>
              <a:effectLst/>
              <a:latin typeface="+mn-lt"/>
              <a:ea typeface="+mn-ea"/>
              <a:cs typeface="+mn-cs"/>
            </a:endParaRPr>
          </a:p>
          <a:p>
            <a:endParaRPr lang="en-US" sz="1200" b="1" i="1" u="sng" kern="1200" dirty="0" smtClean="0">
              <a:solidFill>
                <a:schemeClr val="tx1"/>
              </a:solidFill>
              <a:effectLst/>
              <a:latin typeface="+mn-lt"/>
              <a:ea typeface="+mn-ea"/>
              <a:cs typeface="+mn-cs"/>
            </a:endParaRPr>
          </a:p>
          <a:p>
            <a:endParaRPr lang="en-US" sz="1200" b="1" i="1" u="sng" kern="1200" dirty="0" smtClean="0">
              <a:solidFill>
                <a:schemeClr val="tx1"/>
              </a:solidFill>
              <a:effectLst/>
              <a:latin typeface="+mn-lt"/>
              <a:ea typeface="+mn-ea"/>
              <a:cs typeface="+mn-cs"/>
            </a:endParaRPr>
          </a:p>
          <a:p>
            <a:endParaRPr lang="en-US" sz="1200" b="1" i="1" u="sng" kern="1200" dirty="0" smtClean="0">
              <a:solidFill>
                <a:schemeClr val="tx1"/>
              </a:solidFill>
              <a:effectLst/>
              <a:latin typeface="+mn-lt"/>
              <a:ea typeface="+mn-ea"/>
              <a:cs typeface="+mn-cs"/>
            </a:endParaRPr>
          </a:p>
          <a:p>
            <a:endParaRPr lang="en-US" sz="1200" b="1" i="1" u="sng" kern="1200" dirty="0" smtClean="0">
              <a:solidFill>
                <a:schemeClr val="tx1"/>
              </a:solidFill>
              <a:effectLst/>
              <a:latin typeface="+mn-lt"/>
              <a:ea typeface="+mn-ea"/>
              <a:cs typeface="+mn-cs"/>
            </a:endParaRPr>
          </a:p>
          <a:p>
            <a:endParaRPr lang="en-US" sz="1200" b="1" i="1" u="sng" kern="1200" dirty="0" smtClean="0">
              <a:solidFill>
                <a:schemeClr val="tx1"/>
              </a:solidFill>
              <a:effectLst/>
              <a:latin typeface="+mn-lt"/>
              <a:ea typeface="+mn-ea"/>
              <a:cs typeface="+mn-cs"/>
            </a:endParaRPr>
          </a:p>
          <a:p>
            <a:endParaRPr lang="en-US" sz="1200" b="1" i="1" u="sng"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Whoever feeds on THIS bread will live forever - 58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the living Father sent me, and I live because of the Father</a:t>
            </a:r>
          </a:p>
          <a:p>
            <a:r>
              <a:rPr lang="en-US" sz="1200" b="1" kern="1200" dirty="0" smtClean="0">
                <a:solidFill>
                  <a:schemeClr val="tx1"/>
                </a:solidFill>
                <a:effectLst/>
                <a:latin typeface="+mn-lt"/>
                <a:ea typeface="+mn-ea"/>
                <a:cs typeface="+mn-cs"/>
              </a:rPr>
              <a:t>John 14:31 — 31</a:t>
            </a:r>
            <a:r>
              <a:rPr lang="en-US" sz="1200" kern="1200" dirty="0" smtClean="0">
                <a:solidFill>
                  <a:schemeClr val="tx1"/>
                </a:solidFill>
                <a:effectLst/>
                <a:latin typeface="+mn-lt"/>
                <a:ea typeface="+mn-ea"/>
                <a:cs typeface="+mn-cs"/>
              </a:rPr>
              <a:t> but I do as the Father has commanded me, so that the world may know that I love the Father. Rise, let us go from here.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Whoever feeds on THIS bread will live forever - 58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the living Father sent me, and I live because of the Father</a:t>
            </a:r>
          </a:p>
          <a:p>
            <a:endParaRPr lang="en-US" sz="1200"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rPr>
              <a:t>SO</a:t>
            </a:r>
            <a:r>
              <a:rPr lang="en-US" sz="1200" kern="1200" dirty="0" smtClean="0">
                <a:solidFill>
                  <a:schemeClr val="tx1"/>
                </a:solidFill>
                <a:effectLst/>
                <a:latin typeface="+mn-lt"/>
                <a:ea typeface="+mn-ea"/>
                <a:cs typeface="+mn-cs"/>
              </a:rPr>
              <a:t> – whoever 'feeds on me,' he will live because of me – 57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Whoever feeds on THIS bread will live forever - 58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Whoever feeds on THIS bread will live forever – 58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 do we feed on Jesus?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Jesus – DO THE WILL of the Father</a:t>
            </a:r>
          </a:p>
          <a:p>
            <a:r>
              <a:rPr lang="en-US" sz="1200" kern="1200" dirty="0" smtClean="0">
                <a:solidFill>
                  <a:schemeClr val="tx1"/>
                </a:solidFill>
                <a:effectLst/>
                <a:latin typeface="+mn-lt"/>
                <a:ea typeface="+mn-ea"/>
                <a:cs typeface="+mn-cs"/>
              </a:rPr>
              <a:t>ME – DO the Will of Jesus </a:t>
            </a:r>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2</a:t>
            </a:fld>
            <a:endParaRPr lang="en-US"/>
          </a:p>
        </p:txBody>
      </p:sp>
    </p:spTree>
    <p:extLst>
      <p:ext uri="{BB962C8B-B14F-4D97-AF65-F5344CB8AC3E}">
        <p14:creationId xmlns:p14="http://schemas.microsoft.com/office/powerpoint/2010/main" val="1733435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Whoever feeds on THIS bread will live forever – 58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Jesus – DO THE WILL of the Father</a:t>
            </a:r>
          </a:p>
          <a:p>
            <a:r>
              <a:rPr lang="en-US" sz="1200" b="1" i="1" u="sng" kern="1200" dirty="0" smtClean="0">
                <a:solidFill>
                  <a:schemeClr val="tx1"/>
                </a:solidFill>
                <a:effectLst/>
                <a:latin typeface="+mn-lt"/>
                <a:ea typeface="+mn-ea"/>
                <a:cs typeface="+mn-cs"/>
              </a:rPr>
              <a:t>ME – DO the Will of Jesus</a:t>
            </a:r>
          </a:p>
          <a:p>
            <a:endParaRPr lang="en-US" sz="1200" b="1" i="1" u="sng"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sym typeface="Wingdings"/>
              </a:rPr>
              <a:t> Jesus WORDS / teaching - 45</a:t>
            </a:r>
            <a:endParaRPr lang="en-US" sz="1200" b="1" i="1" u="sng"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They all shall be taught by God …  45</a:t>
            </a:r>
          </a:p>
          <a:p>
            <a:endParaRPr lang="en-US" sz="1200" b="0" kern="1200" dirty="0" smtClean="0">
              <a:solidFill>
                <a:schemeClr val="tx1"/>
              </a:solidFill>
              <a:effectLst/>
              <a:latin typeface="+mn-lt"/>
              <a:ea typeface="+mn-ea"/>
              <a:cs typeface="+mn-cs"/>
            </a:endParaRPr>
          </a:p>
          <a:p>
            <a:pPr marL="171450" indent="-171450">
              <a:buFont typeface="Wingdings" charset="0"/>
              <a:buChar char="à"/>
            </a:pPr>
            <a:r>
              <a:rPr lang="en-US" sz="1200" b="0" kern="1200" dirty="0" smtClean="0">
                <a:solidFill>
                  <a:schemeClr val="tx1"/>
                </a:solidFill>
                <a:effectLst/>
                <a:latin typeface="+mn-lt"/>
                <a:ea typeface="+mn-ea"/>
                <a:cs typeface="+mn-cs"/>
              </a:rPr>
              <a:t>Everyone that has heard and learned from the Father come to me – 45b</a:t>
            </a: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MY WORDS are spirit and life…   63</a:t>
            </a:r>
          </a:p>
          <a:p>
            <a:r>
              <a:rPr lang="en-US" sz="1200" b="0" kern="1200" dirty="0" smtClean="0">
                <a:solidFill>
                  <a:schemeClr val="tx1"/>
                </a:solidFill>
                <a:effectLst/>
                <a:latin typeface="+mn-lt"/>
                <a:ea typeface="+mn-ea"/>
                <a:cs typeface="+mn-cs"/>
              </a:rPr>
              <a:t>'You have the words of life" - 68</a:t>
            </a:r>
          </a:p>
          <a:p>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2055633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Everyone that has heard and learned from the Father come to me – 45b</a:t>
            </a:r>
          </a:p>
          <a:p>
            <a:endParaRPr lang="en-US" sz="1200" b="0" kern="1200" dirty="0" smtClean="0">
              <a:solidFill>
                <a:schemeClr val="tx1"/>
              </a:solidFill>
              <a:effectLst/>
              <a:latin typeface="+mn-lt"/>
              <a:ea typeface="+mn-ea"/>
              <a:cs typeface="+mn-cs"/>
            </a:endParaRPr>
          </a:p>
          <a:p>
            <a:pPr marL="171450" indent="-171450">
              <a:buFont typeface="Wingdings" charset="0"/>
              <a:buChar char="à"/>
            </a:pPr>
            <a:r>
              <a:rPr lang="en-US" sz="1200" b="0" kern="1200" dirty="0" smtClean="0">
                <a:solidFill>
                  <a:schemeClr val="tx1"/>
                </a:solidFill>
                <a:effectLst/>
                <a:latin typeface="+mn-lt"/>
                <a:ea typeface="+mn-ea"/>
                <a:cs typeface="+mn-cs"/>
              </a:rPr>
              <a:t>MY WORDS are spirit and life…   63</a:t>
            </a: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pPr marL="171450" indent="-171450">
              <a:buFont typeface="Wingdings" charset="0"/>
              <a:buChar char="à"/>
            </a:pPr>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'You have the words of life" - 68</a:t>
            </a:r>
          </a:p>
          <a:p>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2055633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MY WORDS are spirit and life…   63</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sym typeface="Wingdings"/>
              </a:rPr>
              <a:t>  </a:t>
            </a:r>
            <a:r>
              <a:rPr lang="en-US" sz="1200" b="0" kern="1200" dirty="0" smtClean="0">
                <a:solidFill>
                  <a:schemeClr val="tx1"/>
                </a:solidFill>
                <a:effectLst/>
                <a:latin typeface="+mn-lt"/>
                <a:ea typeface="+mn-ea"/>
                <a:cs typeface="+mn-cs"/>
              </a:rPr>
              <a:t>'You have the words of life" - 68</a:t>
            </a:r>
          </a:p>
          <a:p>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2055633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'You have the words of life" – 68</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sym typeface="Wingdings"/>
              </a:rPr>
              <a:t> Conclusion</a:t>
            </a:r>
            <a:endParaRPr lang="en-US" sz="1200" b="0" kern="1200" dirty="0" smtClean="0">
              <a:solidFill>
                <a:schemeClr val="tx1"/>
              </a:solidFill>
              <a:effectLst/>
              <a:latin typeface="+mn-lt"/>
              <a:ea typeface="+mn-ea"/>
              <a:cs typeface="+mn-cs"/>
            </a:endParaRPr>
          </a:p>
          <a:p>
            <a:endParaRPr lang="en-US" b="0" dirty="0" smtClean="0"/>
          </a:p>
          <a:p>
            <a:r>
              <a:rPr lang="en-US" b="0" dirty="0" smtClean="0">
                <a:sym typeface="Wingdings"/>
              </a:rPr>
              <a:t> Great Commission – Matt. 28:18-19</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2055633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b="1" i="1" u="sng" dirty="0" smtClean="0"/>
              <a:t>Conclusion</a:t>
            </a:r>
            <a:r>
              <a:rPr lang="en-US" dirty="0" smtClean="0"/>
              <a:t/>
            </a:r>
            <a:br>
              <a:rPr lang="en-US" dirty="0" smtClean="0"/>
            </a:br>
            <a:r>
              <a:rPr lang="en-US" dirty="0" smtClean="0"/>
              <a:t>TO  ‘</a:t>
            </a:r>
            <a:r>
              <a:rPr lang="en-US" sz="1200" dirty="0" smtClean="0">
                <a:solidFill>
                  <a:srgbClr val="FFFF00"/>
                </a:solidFill>
              </a:rPr>
              <a:t>Eat HIS flesh’</a:t>
            </a:r>
          </a:p>
          <a:p>
            <a:pPr marL="0" indent="0" algn="l">
              <a:buNone/>
            </a:pPr>
            <a:r>
              <a:rPr lang="en-US" sz="1200" dirty="0" smtClean="0">
                <a:solidFill>
                  <a:srgbClr val="FFFF00"/>
                </a:solidFill>
              </a:rPr>
              <a:t>Is to KNOW and DO</a:t>
            </a:r>
          </a:p>
          <a:p>
            <a:pPr marL="0" indent="0" algn="l">
              <a:buNone/>
            </a:pPr>
            <a:r>
              <a:rPr lang="en-US" sz="1200" dirty="0" smtClean="0">
                <a:solidFill>
                  <a:srgbClr val="FFFF00"/>
                </a:solidFill>
              </a:rPr>
              <a:t>His will</a:t>
            </a:r>
          </a:p>
          <a:p>
            <a:pPr algn="l"/>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57651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Make disciples</a:t>
            </a:r>
          </a:p>
          <a:p>
            <a:r>
              <a:rPr lang="en-US" sz="1200" dirty="0" smtClean="0"/>
              <a:t> baptizing them</a:t>
            </a:r>
          </a:p>
          <a:p>
            <a:r>
              <a:rPr lang="en-US" sz="1200" dirty="0" smtClean="0"/>
              <a:t> TEACHING them to observe all I have commanded</a:t>
            </a:r>
            <a:r>
              <a:rPr lang="is-IS" sz="1200" dirty="0" smtClean="0"/>
              <a:t>…</a:t>
            </a:r>
            <a:endParaRPr lang="en-US" sz="1200" dirty="0" smtClean="0"/>
          </a:p>
          <a:p>
            <a:endParaRPr lang="en-US" dirty="0" smtClean="0"/>
          </a:p>
          <a:p>
            <a:r>
              <a:rPr lang="en-US" dirty="0" smtClean="0"/>
              <a:t>Will you ‘feed on His flesh’ ?</a:t>
            </a:r>
          </a:p>
          <a:p>
            <a:r>
              <a:rPr lang="en-US" dirty="0" smtClean="0"/>
              <a:t>Will you seek the food that produces ETERNAL LIFE ?</a:t>
            </a:r>
          </a:p>
          <a:p>
            <a:r>
              <a:rPr lang="en-US" dirty="0" smtClean="0"/>
              <a:t>Come to Jesus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131381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SETTING / context – 1-21</a:t>
            </a:r>
          </a:p>
          <a:p>
            <a:r>
              <a:rPr lang="en-US" dirty="0" smtClean="0"/>
              <a:t>Signs – that you may believe</a:t>
            </a:r>
          </a:p>
          <a:p>
            <a:r>
              <a:rPr lang="en-US" sz="1200" dirty="0" smtClean="0"/>
              <a:t>Healed the Sick (3)</a:t>
            </a:r>
          </a:p>
          <a:p>
            <a:r>
              <a:rPr lang="en-US" sz="1200" dirty="0" smtClean="0"/>
              <a:t>Feed 5000</a:t>
            </a:r>
          </a:p>
          <a:p>
            <a:r>
              <a:rPr lang="en-US" sz="1200" dirty="0" smtClean="0"/>
              <a:t>Walked on Water</a:t>
            </a:r>
          </a:p>
          <a:p>
            <a:endParaRPr lang="en-US" dirty="0" smtClean="0"/>
          </a:p>
          <a:p>
            <a:r>
              <a:rPr lang="en-US" dirty="0" smtClean="0">
                <a:sym typeface="Wingdings"/>
              </a:rPr>
              <a:t> RESULT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prophet – vs. 14</a:t>
            </a:r>
          </a:p>
          <a:p>
            <a:r>
              <a:rPr lang="en-US" dirty="0" smtClean="0"/>
              <a:t>Make</a:t>
            </a:r>
            <a:r>
              <a:rPr lang="en-US" baseline="0" dirty="0" smtClean="0"/>
              <a:t> him King – 15</a:t>
            </a:r>
          </a:p>
          <a:p>
            <a:endParaRPr lang="en-US" baseline="0" dirty="0" smtClean="0"/>
          </a:p>
          <a:p>
            <a:r>
              <a:rPr lang="en-US" dirty="0" smtClean="0">
                <a:sym typeface="Wingdings"/>
              </a:rPr>
              <a:t>  </a:t>
            </a:r>
            <a:r>
              <a:rPr lang="en-US" dirty="0" smtClean="0"/>
              <a:t>WRONG reason for seeking Jesus BECAUSE were FILLED  vs. 26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Jesus answered them and said, “Truly, truly, I say to you, you seek Me, not because you saw signs, but because you ate of the loaves and were filled.  26</a:t>
            </a:r>
          </a:p>
          <a:p>
            <a:endParaRPr lang="en-US" sz="1200" dirty="0"/>
          </a:p>
          <a:p>
            <a:r>
              <a:rPr lang="en-US" sz="1200" dirty="0" smtClean="0">
                <a:sym typeface="Wingdings"/>
              </a:rPr>
              <a:t> Response – the BREAD of LIFE sermon</a:t>
            </a:r>
            <a:endParaRPr lang="en-US" sz="120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“Do not work for the food which perishes, but for the food which endures to eternal life, which the Son of Man will give to you, for on Him the Father, God, has set His seal.”  27</a:t>
            </a:r>
          </a:p>
          <a:p>
            <a:endParaRPr lang="en-US" sz="1200" dirty="0" smtClean="0"/>
          </a:p>
          <a:p>
            <a:r>
              <a:rPr lang="en-US" dirty="0" smtClean="0">
                <a:sym typeface="Wingdings"/>
              </a:rPr>
              <a:t>  </a:t>
            </a:r>
            <a:r>
              <a:rPr lang="en-US" dirty="0" smtClean="0"/>
              <a:t>HOW they KNEW Moses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did they KNOW Moses was the ‘man of God’?</a:t>
            </a:r>
          </a:p>
          <a:p>
            <a:r>
              <a:rPr lang="en-US" sz="1200" kern="1200" dirty="0" smtClean="0">
                <a:solidFill>
                  <a:schemeClr val="tx1"/>
                </a:solidFill>
                <a:effectLst/>
                <a:latin typeface="+mn-lt"/>
                <a:ea typeface="+mn-ea"/>
                <a:cs typeface="+mn-cs"/>
              </a:rPr>
              <a:t>Manna –</a:t>
            </a:r>
            <a:r>
              <a:rPr lang="en-US" sz="1200" kern="1200" baseline="0" dirty="0" smtClean="0">
                <a:solidFill>
                  <a:schemeClr val="tx1"/>
                </a:solidFill>
                <a:effectLst/>
                <a:latin typeface="+mn-lt"/>
                <a:ea typeface="+mn-ea"/>
                <a:cs typeface="+mn-cs"/>
              </a:rPr>
              <a:t> 30-31</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 could they KNOW Jesus was the SON of God ?</a:t>
            </a:r>
          </a:p>
          <a:p>
            <a:r>
              <a:rPr lang="en-US" sz="1200" kern="1200" dirty="0" smtClean="0">
                <a:solidFill>
                  <a:schemeClr val="tx1"/>
                </a:solidFill>
                <a:effectLst/>
                <a:latin typeface="+mn-lt"/>
                <a:ea typeface="+mn-ea"/>
                <a:cs typeface="+mn-cs"/>
              </a:rPr>
              <a:t>BREAD from heaven</a:t>
            </a:r>
            <a:r>
              <a:rPr lang="is-IS" sz="1200" kern="1200" dirty="0" smtClean="0">
                <a:solidFill>
                  <a:schemeClr val="tx1"/>
                </a:solidFill>
                <a:effectLst/>
                <a:latin typeface="+mn-lt"/>
                <a:ea typeface="+mn-ea"/>
                <a:cs typeface="+mn-cs"/>
              </a:rPr>
              <a:t>…   32-33</a:t>
            </a:r>
          </a:p>
          <a:p>
            <a:endParaRPr lang="is-IS" sz="1200" kern="1200" dirty="0" smtClean="0">
              <a:solidFill>
                <a:schemeClr val="tx1"/>
              </a:solidFill>
              <a:effectLst/>
              <a:latin typeface="+mn-lt"/>
              <a:ea typeface="+mn-ea"/>
              <a:cs typeface="+mn-cs"/>
            </a:endParaRPr>
          </a:p>
          <a:p>
            <a:r>
              <a:rPr lang="is-IS" sz="1200" kern="1200" dirty="0" smtClean="0">
                <a:solidFill>
                  <a:schemeClr val="tx1"/>
                </a:solidFill>
                <a:effectLst/>
                <a:latin typeface="+mn-lt"/>
                <a:ea typeface="+mn-ea"/>
                <a:cs typeface="+mn-cs"/>
              </a:rPr>
              <a:t>GIVES US THIS BREAD... 34</a:t>
            </a:r>
          </a:p>
          <a:p>
            <a:r>
              <a:rPr lang="is-IS" sz="1200" kern="1200" dirty="0" smtClean="0">
                <a:solidFill>
                  <a:schemeClr val="tx1"/>
                </a:solidFill>
                <a:effectLst/>
                <a:latin typeface="+mn-lt"/>
                <a:ea typeface="+mn-ea"/>
                <a:cs typeface="+mn-cs"/>
                <a:sym typeface="Wingdings"/>
              </a:rPr>
              <a:t> I</a:t>
            </a:r>
            <a:r>
              <a:rPr lang="is-IS" sz="1200" kern="1200" baseline="0" dirty="0" smtClean="0">
                <a:solidFill>
                  <a:schemeClr val="tx1"/>
                </a:solidFill>
                <a:effectLst/>
                <a:latin typeface="+mn-lt"/>
                <a:ea typeface="+mn-ea"/>
                <a:cs typeface="+mn-cs"/>
                <a:sym typeface="Wingdings"/>
              </a:rPr>
              <a:t> AM THE BREAD</a:t>
            </a:r>
            <a:endParaRPr lang="is-I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425995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True bread</a:t>
            </a:r>
            <a:r>
              <a:rPr lang="en-US" sz="1200" kern="1200" dirty="0" smtClean="0">
                <a:solidFill>
                  <a:schemeClr val="tx1"/>
                </a:solidFill>
                <a:effectLst/>
                <a:latin typeface="+mn-lt"/>
                <a:ea typeface="+mn-ea"/>
                <a:cs typeface="+mn-cs"/>
              </a:rPr>
              <a:t> from heaven  32</a:t>
            </a:r>
          </a:p>
          <a:p>
            <a:r>
              <a:rPr lang="en-US" sz="1200" b="1" i="1" u="sng" kern="1200" dirty="0" smtClean="0">
                <a:solidFill>
                  <a:schemeClr val="tx1"/>
                </a:solidFill>
                <a:effectLst/>
                <a:latin typeface="+mn-lt"/>
                <a:ea typeface="+mn-ea"/>
                <a:cs typeface="+mn-cs"/>
              </a:rPr>
              <a:t>Bread of God</a:t>
            </a:r>
            <a:r>
              <a:rPr lang="en-US" sz="1200" kern="1200" dirty="0" smtClean="0">
                <a:solidFill>
                  <a:schemeClr val="tx1"/>
                </a:solidFill>
                <a:effectLst/>
                <a:latin typeface="+mn-lt"/>
                <a:ea typeface="+mn-ea"/>
                <a:cs typeface="+mn-cs"/>
              </a:rPr>
              <a:t> is HE who comes down from heaven  33</a:t>
            </a:r>
          </a:p>
          <a:p>
            <a:r>
              <a:rPr lang="en-US" sz="1200" b="1" i="1" u="sng" kern="1200" dirty="0" smtClean="0">
                <a:solidFill>
                  <a:schemeClr val="tx1"/>
                </a:solidFill>
                <a:effectLst/>
                <a:latin typeface="+mn-lt"/>
                <a:ea typeface="+mn-ea"/>
                <a:cs typeface="+mn-cs"/>
              </a:rPr>
              <a:t>I AM the Bread of life</a:t>
            </a:r>
            <a:r>
              <a:rPr lang="en-US" sz="1200" kern="1200" dirty="0" smtClean="0">
                <a:solidFill>
                  <a:schemeClr val="tx1"/>
                </a:solidFill>
                <a:effectLst/>
                <a:latin typeface="+mn-lt"/>
                <a:ea typeface="+mn-ea"/>
                <a:cs typeface="+mn-cs"/>
              </a:rPr>
              <a:t>  35, 48</a:t>
            </a:r>
          </a:p>
          <a:p>
            <a:r>
              <a:rPr lang="en-US" sz="1200" kern="1200" dirty="0" smtClean="0">
                <a:solidFill>
                  <a:schemeClr val="tx1"/>
                </a:solidFill>
                <a:effectLst/>
                <a:latin typeface="+mn-lt"/>
                <a:ea typeface="+mn-ea"/>
                <a:cs typeface="+mn-cs"/>
              </a:rPr>
              <a:t>	Come to ME - never hunger or thirst.. 35</a:t>
            </a:r>
          </a:p>
          <a:p>
            <a:r>
              <a:rPr lang="en-US" sz="1200" b="1" i="1" u="sng" kern="1200" dirty="0" smtClean="0">
                <a:solidFill>
                  <a:schemeClr val="tx1"/>
                </a:solidFill>
                <a:effectLst/>
                <a:latin typeface="+mn-lt"/>
                <a:ea typeface="+mn-ea"/>
                <a:cs typeface="+mn-cs"/>
              </a:rPr>
              <a:t>I am the bread</a:t>
            </a:r>
            <a:r>
              <a:rPr lang="en-US" sz="1200" kern="1200" dirty="0" smtClean="0">
                <a:solidFill>
                  <a:schemeClr val="tx1"/>
                </a:solidFill>
                <a:effectLst/>
                <a:latin typeface="+mn-lt"/>
                <a:ea typeface="+mn-ea"/>
                <a:cs typeface="+mn-cs"/>
              </a:rPr>
              <a:t> that came down from heaven  41</a:t>
            </a:r>
          </a:p>
          <a:p>
            <a:r>
              <a:rPr lang="en-US" sz="1200" kern="1200" dirty="0" smtClean="0">
                <a:solidFill>
                  <a:schemeClr val="tx1"/>
                </a:solidFill>
                <a:effectLst/>
                <a:latin typeface="+mn-lt"/>
                <a:ea typeface="+mn-ea"/>
                <a:cs typeface="+mn-cs"/>
              </a:rPr>
              <a:t>This is the bread that comes down from heaven  50, 58</a:t>
            </a:r>
          </a:p>
          <a:p>
            <a:r>
              <a:rPr lang="en-US" sz="1200" b="1" i="1" u="sng" kern="1200" dirty="0" smtClean="0">
                <a:solidFill>
                  <a:schemeClr val="tx1"/>
                </a:solidFill>
                <a:effectLst/>
                <a:latin typeface="+mn-lt"/>
                <a:ea typeface="+mn-ea"/>
                <a:cs typeface="+mn-cs"/>
              </a:rPr>
              <a:t>I am the living bread</a:t>
            </a:r>
            <a:r>
              <a:rPr lang="en-US" sz="1200" kern="1200" dirty="0" smtClean="0">
                <a:solidFill>
                  <a:schemeClr val="tx1"/>
                </a:solidFill>
                <a:effectLst/>
                <a:latin typeface="+mn-lt"/>
                <a:ea typeface="+mn-ea"/>
                <a:cs typeface="+mn-cs"/>
              </a:rPr>
              <a:t> that came down from heaven  51</a:t>
            </a:r>
          </a:p>
          <a:p>
            <a:endParaRPr lang="en-US" sz="1200"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sym typeface="Wingdings"/>
              </a:rPr>
              <a:t>    </a:t>
            </a:r>
            <a:r>
              <a:rPr lang="en-US" sz="1200" b="1" i="1" u="sng" kern="1200" dirty="0" smtClean="0">
                <a:solidFill>
                  <a:schemeClr val="tx1"/>
                </a:solidFill>
                <a:effectLst/>
                <a:latin typeface="+mn-lt"/>
                <a:ea typeface="+mn-ea"/>
                <a:cs typeface="+mn-cs"/>
              </a:rPr>
              <a:t>The bread that I will give… is my flesh</a:t>
            </a:r>
            <a:r>
              <a:rPr lang="en-US" sz="1200" kern="1200" dirty="0" smtClean="0">
                <a:solidFill>
                  <a:schemeClr val="tx1"/>
                </a:solidFill>
                <a:effectLst/>
                <a:latin typeface="+mn-lt"/>
                <a:ea typeface="+mn-ea"/>
                <a:cs typeface="+mn-cs"/>
              </a:rPr>
              <a:t>.. --  the sacrifice of himself   vs. 51</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The bread that I will give… is my flesh</a:t>
            </a:r>
            <a:r>
              <a:rPr lang="en-US" sz="1200" kern="1200" dirty="0" smtClean="0">
                <a:solidFill>
                  <a:schemeClr val="tx1"/>
                </a:solidFill>
                <a:effectLst/>
                <a:latin typeface="+mn-lt"/>
                <a:ea typeface="+mn-ea"/>
                <a:cs typeface="+mn-cs"/>
              </a:rPr>
              <a:t>.. --  the sacrifice of himself   vs. 51</a:t>
            </a:r>
          </a:p>
          <a:p>
            <a:endParaRPr lang="en-US" dirty="0" smtClean="0"/>
          </a:p>
          <a:p>
            <a:r>
              <a:rPr lang="en-US" dirty="0" smtClean="0"/>
              <a:t>They MISUNDERSTAND</a:t>
            </a:r>
            <a:r>
              <a:rPr lang="is-IS" dirty="0" smtClean="0"/>
              <a:t>… </a:t>
            </a:r>
            <a:r>
              <a:rPr lang="en-US" sz="1200" dirty="0" smtClean="0"/>
              <a:t>The Jews then disputed among themselves, saying, “How can this man give us his flesh to eat?” </a:t>
            </a:r>
          </a:p>
          <a:p>
            <a:endParaRPr lang="en-US" sz="1200" dirty="0" smtClean="0"/>
          </a:p>
          <a:p>
            <a:r>
              <a:rPr lang="en-US" sz="1200" b="1" dirty="0" smtClean="0">
                <a:sym typeface="Wingdings"/>
              </a:rPr>
              <a:t> COMMON misunderstanding HIM</a:t>
            </a:r>
            <a:r>
              <a:rPr lang="is-IS" sz="1200" b="1" dirty="0" smtClean="0">
                <a:sym typeface="Wingdings"/>
              </a:rPr>
              <a:t>…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Misunderstand !</a:t>
            </a:r>
            <a:endParaRPr lang="en-US" dirty="0"/>
          </a:p>
        </p:txBody>
      </p:sp>
      <p:sp>
        <p:nvSpPr>
          <p:cNvPr id="5" name="Content Placeholder 4"/>
          <p:cNvSpPr>
            <a:spLocks noGrp="1"/>
          </p:cNvSpPr>
          <p:nvPr>
            <p:ph idx="1"/>
          </p:nvPr>
        </p:nvSpPr>
        <p:spPr>
          <a:xfrm>
            <a:off x="0" y="1391478"/>
            <a:ext cx="9143999" cy="5329997"/>
          </a:xfrm>
        </p:spPr>
        <p:txBody>
          <a:bodyPr>
            <a:normAutofit/>
          </a:bodyPr>
          <a:lstStyle/>
          <a:p>
            <a:r>
              <a:rPr lang="en-US" sz="5400" dirty="0" smtClean="0"/>
              <a:t> Destroy this temple – </a:t>
            </a:r>
            <a:r>
              <a:rPr lang="en-US" sz="5400" dirty="0" err="1" smtClean="0"/>
              <a:t>ch.</a:t>
            </a:r>
            <a:r>
              <a:rPr lang="en-US" sz="5400" dirty="0" smtClean="0"/>
              <a:t> 2</a:t>
            </a:r>
          </a:p>
          <a:p>
            <a:r>
              <a:rPr lang="en-US" sz="5400" dirty="0"/>
              <a:t> </a:t>
            </a:r>
            <a:r>
              <a:rPr lang="en-US" sz="5400" dirty="0" smtClean="0"/>
              <a:t>Born again – </a:t>
            </a:r>
            <a:r>
              <a:rPr lang="en-US" sz="5400" dirty="0" err="1" smtClean="0"/>
              <a:t>ch.</a:t>
            </a:r>
            <a:r>
              <a:rPr lang="en-US" sz="5400" dirty="0" smtClean="0"/>
              <a:t> 3</a:t>
            </a:r>
          </a:p>
          <a:p>
            <a:r>
              <a:rPr lang="en-US" sz="5400" dirty="0"/>
              <a:t> </a:t>
            </a:r>
            <a:r>
              <a:rPr lang="en-US" sz="5400" dirty="0" smtClean="0"/>
              <a:t>living water – </a:t>
            </a:r>
            <a:r>
              <a:rPr lang="en-US" sz="5400" dirty="0" err="1" smtClean="0"/>
              <a:t>ch.</a:t>
            </a:r>
            <a:r>
              <a:rPr lang="en-US" sz="5400" dirty="0" smtClean="0"/>
              <a:t> 4</a:t>
            </a:r>
          </a:p>
          <a:p>
            <a:r>
              <a:rPr lang="en-US" sz="5400" dirty="0"/>
              <a:t> </a:t>
            </a:r>
            <a:r>
              <a:rPr lang="en-US" sz="5400" dirty="0" smtClean="0"/>
              <a:t>bread you know not of – </a:t>
            </a:r>
            <a:r>
              <a:rPr lang="en-US" sz="5400" dirty="0" err="1" smtClean="0"/>
              <a:t>ch.</a:t>
            </a:r>
            <a:r>
              <a:rPr lang="en-US" sz="5400" dirty="0" smtClean="0"/>
              <a:t> 4</a:t>
            </a:r>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Misunderstand</a:t>
            </a:r>
            <a:endParaRPr lang="en-US" dirty="0"/>
          </a:p>
        </p:txBody>
      </p:sp>
      <p:sp>
        <p:nvSpPr>
          <p:cNvPr id="5" name="Content Placeholder 4"/>
          <p:cNvSpPr>
            <a:spLocks noGrp="1"/>
          </p:cNvSpPr>
          <p:nvPr>
            <p:ph idx="1"/>
          </p:nvPr>
        </p:nvSpPr>
        <p:spPr>
          <a:xfrm>
            <a:off x="187739" y="1174682"/>
            <a:ext cx="8790609" cy="5546794"/>
          </a:xfrm>
        </p:spPr>
        <p:txBody>
          <a:bodyPr>
            <a:noAutofit/>
          </a:bodyPr>
          <a:lstStyle/>
          <a:p>
            <a:pPr>
              <a:spcBef>
                <a:spcPts val="840"/>
              </a:spcBef>
            </a:pPr>
            <a:r>
              <a:rPr lang="en-US" sz="6000" dirty="0" smtClean="0"/>
              <a:t> Eat THIS bread – 51</a:t>
            </a:r>
          </a:p>
          <a:p>
            <a:pPr>
              <a:spcBef>
                <a:spcPts val="840"/>
              </a:spcBef>
            </a:pPr>
            <a:r>
              <a:rPr lang="en-US" sz="6000" dirty="0"/>
              <a:t> </a:t>
            </a:r>
            <a:r>
              <a:rPr lang="en-US" sz="6000" dirty="0" smtClean="0"/>
              <a:t>Eat the FLESH - 53</a:t>
            </a:r>
          </a:p>
          <a:p>
            <a:pPr>
              <a:spcBef>
                <a:spcPts val="840"/>
              </a:spcBef>
            </a:pPr>
            <a:r>
              <a:rPr lang="en-US" sz="6000" dirty="0"/>
              <a:t> </a:t>
            </a:r>
            <a:r>
              <a:rPr lang="en-US" sz="6000" dirty="0" smtClean="0"/>
              <a:t>Drink His blood – 53</a:t>
            </a:r>
          </a:p>
          <a:p>
            <a:pPr>
              <a:spcBef>
                <a:spcPts val="840"/>
              </a:spcBef>
            </a:pPr>
            <a:r>
              <a:rPr lang="en-US" sz="6000" dirty="0"/>
              <a:t> </a:t>
            </a:r>
            <a:r>
              <a:rPr lang="en-US" sz="6000" dirty="0" smtClean="0"/>
              <a:t>Feed on the flesh  - 54</a:t>
            </a:r>
          </a:p>
          <a:p>
            <a:pPr>
              <a:spcBef>
                <a:spcPts val="840"/>
              </a:spcBef>
            </a:pPr>
            <a:r>
              <a:rPr lang="en-US" sz="6000" dirty="0"/>
              <a:t> </a:t>
            </a:r>
            <a:r>
              <a:rPr lang="en-US" sz="6000" dirty="0" smtClean="0"/>
              <a:t>Drink my blood - 56</a:t>
            </a:r>
            <a:endParaRPr lang="en-US" sz="60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Misunderstand</a:t>
            </a:r>
            <a:endParaRPr lang="en-US" dirty="0"/>
          </a:p>
        </p:txBody>
      </p:sp>
      <p:sp>
        <p:nvSpPr>
          <p:cNvPr id="5" name="Content Placeholder 4"/>
          <p:cNvSpPr>
            <a:spLocks noGrp="1"/>
          </p:cNvSpPr>
          <p:nvPr>
            <p:ph idx="1"/>
          </p:nvPr>
        </p:nvSpPr>
        <p:spPr>
          <a:xfrm>
            <a:off x="187739" y="1174682"/>
            <a:ext cx="8790609" cy="5546794"/>
          </a:xfrm>
        </p:spPr>
        <p:txBody>
          <a:bodyPr>
            <a:noAutofit/>
          </a:bodyPr>
          <a:lstStyle/>
          <a:p>
            <a:pPr>
              <a:spcBef>
                <a:spcPts val="840"/>
              </a:spcBef>
            </a:pPr>
            <a:r>
              <a:rPr lang="en-US" sz="6000" dirty="0" smtClean="0"/>
              <a:t> Eat THIS bread – 51</a:t>
            </a:r>
          </a:p>
          <a:p>
            <a:pPr>
              <a:spcBef>
                <a:spcPts val="840"/>
              </a:spcBef>
            </a:pPr>
            <a:r>
              <a:rPr lang="en-US" sz="6000" dirty="0"/>
              <a:t> </a:t>
            </a:r>
            <a:r>
              <a:rPr lang="en-US" sz="6000" dirty="0" smtClean="0"/>
              <a:t>Eat the FLESH - 53</a:t>
            </a:r>
          </a:p>
          <a:p>
            <a:pPr>
              <a:spcBef>
                <a:spcPts val="840"/>
              </a:spcBef>
            </a:pPr>
            <a:r>
              <a:rPr lang="en-US" sz="6000" dirty="0"/>
              <a:t> </a:t>
            </a:r>
            <a:r>
              <a:rPr lang="en-US" sz="6000" dirty="0" smtClean="0"/>
              <a:t>Drink His blood – 53</a:t>
            </a:r>
          </a:p>
          <a:p>
            <a:pPr>
              <a:spcBef>
                <a:spcPts val="840"/>
              </a:spcBef>
            </a:pPr>
            <a:r>
              <a:rPr lang="en-US" sz="6000" dirty="0"/>
              <a:t> </a:t>
            </a:r>
            <a:r>
              <a:rPr lang="en-US" sz="6000" dirty="0" smtClean="0"/>
              <a:t>Feed on the flesh  - 54</a:t>
            </a:r>
          </a:p>
          <a:p>
            <a:pPr>
              <a:spcBef>
                <a:spcPts val="840"/>
              </a:spcBef>
            </a:pPr>
            <a:r>
              <a:rPr lang="en-US" sz="6000" dirty="0"/>
              <a:t> </a:t>
            </a:r>
            <a:r>
              <a:rPr lang="en-US" sz="6000" dirty="0" smtClean="0"/>
              <a:t>Drink my blood - 56</a:t>
            </a:r>
            <a:endParaRPr lang="en-US" sz="6000" dirty="0"/>
          </a:p>
        </p:txBody>
      </p:sp>
      <p:sp>
        <p:nvSpPr>
          <p:cNvPr id="7" name="TextBox 6"/>
          <p:cNvSpPr txBox="1"/>
          <p:nvPr/>
        </p:nvSpPr>
        <p:spPr>
          <a:xfrm rot="21304865">
            <a:off x="3103190" y="232104"/>
            <a:ext cx="2638870" cy="6447919"/>
          </a:xfrm>
          <a:prstGeom prst="rect">
            <a:avLst/>
          </a:prstGeom>
          <a:solidFill>
            <a:schemeClr val="accent6">
              <a:lumMod val="75000"/>
            </a:schemeClr>
          </a:solidFill>
        </p:spPr>
        <p:txBody>
          <a:bodyPr wrap="none" rtlCol="0">
            <a:spAutoFit/>
          </a:bodyPr>
          <a:lstStyle/>
          <a:p>
            <a:pPr algn="ctr"/>
            <a:r>
              <a:rPr lang="en-US" sz="41300" dirty="0" smtClean="0"/>
              <a:t>?</a:t>
            </a:r>
            <a:endParaRPr lang="en-US" sz="41300" dirty="0"/>
          </a:p>
        </p:txBody>
      </p:sp>
    </p:spTree>
    <p:extLst>
      <p:ext uri="{BB962C8B-B14F-4D97-AF65-F5344CB8AC3E}">
        <p14:creationId xmlns:p14="http://schemas.microsoft.com/office/powerpoint/2010/main" val="4321961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AS </a:t>
            </a:r>
            <a:r>
              <a:rPr lang="is-IS" sz="8000" dirty="0" smtClean="0"/>
              <a:t>…...</a:t>
            </a:r>
            <a:br>
              <a:rPr lang="is-IS" sz="8000" dirty="0" smtClean="0"/>
            </a:br>
            <a:r>
              <a:rPr lang="is-IS" sz="8000" dirty="0" smtClean="0"/>
              <a:t>..... SO</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57</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29231" y="0"/>
            <a:ext cx="8481619" cy="6695321"/>
          </a:xfrm>
        </p:spPr>
        <p:txBody>
          <a:bodyPr/>
          <a:lstStyle/>
          <a:p>
            <a:r>
              <a:rPr lang="en-US" sz="8000" dirty="0"/>
              <a:t>my food is to do the will of him who sent me and to accomplish his work (4:34)… </a:t>
            </a:r>
          </a:p>
        </p:txBody>
      </p:sp>
    </p:spTree>
    <p:extLst>
      <p:ext uri="{BB962C8B-B14F-4D97-AF65-F5344CB8AC3E}">
        <p14:creationId xmlns:p14="http://schemas.microsoft.com/office/powerpoint/2010/main" val="5490256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29231" y="0"/>
            <a:ext cx="8481619" cy="6695321"/>
          </a:xfrm>
        </p:spPr>
        <p:txBody>
          <a:bodyPr/>
          <a:lstStyle/>
          <a:p>
            <a:r>
              <a:rPr lang="en-US" sz="8000" dirty="0"/>
              <a:t>I seek not my own will but the will of him who sent me</a:t>
            </a:r>
            <a:r>
              <a:rPr lang="en-US" sz="8000" dirty="0" smtClean="0"/>
              <a:t>. (5:30)</a:t>
            </a:r>
            <a:endParaRPr lang="en-US" sz="8000" dirty="0"/>
          </a:p>
        </p:txBody>
      </p:sp>
    </p:spTree>
    <p:extLst>
      <p:ext uri="{BB962C8B-B14F-4D97-AF65-F5344CB8AC3E}">
        <p14:creationId xmlns:p14="http://schemas.microsoft.com/office/powerpoint/2010/main" val="3823933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29231" y="0"/>
            <a:ext cx="8481619" cy="6695321"/>
          </a:xfrm>
        </p:spPr>
        <p:txBody>
          <a:bodyPr/>
          <a:lstStyle/>
          <a:p>
            <a:r>
              <a:rPr lang="is-IS" sz="8000" dirty="0" smtClean="0"/>
              <a:t>… </a:t>
            </a:r>
            <a:r>
              <a:rPr lang="en-US" sz="8000" dirty="0" smtClean="0"/>
              <a:t>not </a:t>
            </a:r>
            <a:r>
              <a:rPr lang="en-US" sz="8000" dirty="0"/>
              <a:t>to do my own will but the will of him who sent me</a:t>
            </a:r>
            <a:r>
              <a:rPr lang="en-US" sz="8000" dirty="0" smtClean="0"/>
              <a:t>.</a:t>
            </a:r>
            <a:br>
              <a:rPr lang="en-US" sz="8000" dirty="0" smtClean="0"/>
            </a:br>
            <a:r>
              <a:rPr lang="en-US" sz="8000" dirty="0" smtClean="0"/>
              <a:t>(6:38)</a:t>
            </a:r>
            <a:endParaRPr lang="en-US" sz="8000" dirty="0"/>
          </a:p>
        </p:txBody>
      </p:sp>
    </p:spTree>
    <p:extLst>
      <p:ext uri="{BB962C8B-B14F-4D97-AF65-F5344CB8AC3E}">
        <p14:creationId xmlns:p14="http://schemas.microsoft.com/office/powerpoint/2010/main" val="23582868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29231" y="0"/>
            <a:ext cx="8481619" cy="6695321"/>
          </a:xfrm>
        </p:spPr>
        <p:txBody>
          <a:bodyPr/>
          <a:lstStyle/>
          <a:p>
            <a:r>
              <a:rPr lang="en-US" sz="8000" dirty="0"/>
              <a:t>but I do as the Father has commanded me, </a:t>
            </a:r>
            <a:r>
              <a:rPr lang="en-US" sz="8000" dirty="0" smtClean="0"/>
              <a:t/>
            </a:r>
            <a:br>
              <a:rPr lang="en-US" sz="8000" dirty="0" smtClean="0"/>
            </a:br>
            <a:r>
              <a:rPr lang="en-US" sz="8000" dirty="0" smtClean="0"/>
              <a:t>(14:31) </a:t>
            </a:r>
            <a:endParaRPr lang="en-US" sz="8000" dirty="0"/>
          </a:p>
        </p:txBody>
      </p:sp>
    </p:spTree>
    <p:extLst>
      <p:ext uri="{BB962C8B-B14F-4D97-AF65-F5344CB8AC3E}">
        <p14:creationId xmlns:p14="http://schemas.microsoft.com/office/powerpoint/2010/main" val="18043813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b="1" i="1" u="sng" dirty="0" smtClean="0">
                <a:solidFill>
                  <a:srgbClr val="FFFF00"/>
                </a:solidFill>
              </a:rPr>
              <a:t>AS</a:t>
            </a:r>
            <a:r>
              <a:rPr lang="en-US" sz="8000" dirty="0" smtClean="0"/>
              <a:t> I live because of the Father </a:t>
            </a:r>
            <a:r>
              <a:rPr lang="is-IS" sz="8000" dirty="0" smtClean="0"/>
              <a:t>...</a:t>
            </a:r>
            <a:br>
              <a:rPr lang="is-IS" sz="8000" dirty="0" smtClean="0"/>
            </a:br>
            <a:r>
              <a:rPr lang="is-IS" sz="8000" dirty="0" smtClean="0"/>
              <a:t>.....</a:t>
            </a:r>
            <a:r>
              <a:rPr lang="is-IS" sz="8000" b="1" i="1" u="sng" dirty="0" smtClean="0">
                <a:solidFill>
                  <a:srgbClr val="FFFF00"/>
                </a:solidFill>
              </a:rPr>
              <a:t> SO </a:t>
            </a:r>
            <a:r>
              <a:rPr lang="is-IS" sz="8000" dirty="0" smtClean="0"/>
              <a:t>whoever feeds on me...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57</a:t>
            </a:r>
            <a:endParaRPr lang="en-US" dirty="0"/>
          </a:p>
        </p:txBody>
      </p:sp>
    </p:spTree>
    <p:extLst>
      <p:ext uri="{BB962C8B-B14F-4D97-AF65-F5344CB8AC3E}">
        <p14:creationId xmlns:p14="http://schemas.microsoft.com/office/powerpoint/2010/main" val="40125702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Whoever feeds on THIS bread will live forever </a:t>
            </a:r>
          </a:p>
        </p:txBody>
      </p:sp>
      <p:sp>
        <p:nvSpPr>
          <p:cNvPr id="3" name="Subtitle 2"/>
          <p:cNvSpPr>
            <a:spLocks noGrp="1"/>
          </p:cNvSpPr>
          <p:nvPr>
            <p:ph type="subTitle" idx="1"/>
          </p:nvPr>
        </p:nvSpPr>
        <p:spPr>
          <a:xfrm>
            <a:off x="0" y="5785886"/>
            <a:ext cx="9144000" cy="1072114"/>
          </a:xfrm>
        </p:spPr>
        <p:txBody>
          <a:bodyPr/>
          <a:lstStyle/>
          <a:p>
            <a:r>
              <a:rPr lang="en-US" dirty="0" smtClean="0"/>
              <a:t>Vs. 58</a:t>
            </a:r>
            <a:endParaRPr lang="en-US" dirty="0"/>
          </a:p>
        </p:txBody>
      </p:sp>
    </p:spTree>
    <p:extLst>
      <p:ext uri="{BB962C8B-B14F-4D97-AF65-F5344CB8AC3E}">
        <p14:creationId xmlns:p14="http://schemas.microsoft.com/office/powerpoint/2010/main" val="39185231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355 - Break Thou The Bread Of Life - Title</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extLst>
      <p:ext uri="{BB962C8B-B14F-4D97-AF65-F5344CB8AC3E}">
        <p14:creationId xmlns:p14="http://schemas.microsoft.com/office/powerpoint/2010/main" val="11467395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Whoever feeds on THIS bread will live forever </a:t>
            </a:r>
          </a:p>
        </p:txBody>
      </p:sp>
      <p:sp>
        <p:nvSpPr>
          <p:cNvPr id="3" name="Subtitle 2"/>
          <p:cNvSpPr>
            <a:spLocks noGrp="1"/>
          </p:cNvSpPr>
          <p:nvPr>
            <p:ph type="subTitle" idx="1"/>
          </p:nvPr>
        </p:nvSpPr>
        <p:spPr>
          <a:xfrm>
            <a:off x="0" y="5785886"/>
            <a:ext cx="9144000" cy="1072114"/>
          </a:xfrm>
        </p:spPr>
        <p:txBody>
          <a:bodyPr/>
          <a:lstStyle/>
          <a:p>
            <a:r>
              <a:rPr lang="en-US" dirty="0" smtClean="0"/>
              <a:t>Vs. 58</a:t>
            </a:r>
            <a:endParaRPr lang="en-US" dirty="0"/>
          </a:p>
        </p:txBody>
      </p:sp>
      <p:sp>
        <p:nvSpPr>
          <p:cNvPr id="7" name="TextBox 6"/>
          <p:cNvSpPr txBox="1"/>
          <p:nvPr/>
        </p:nvSpPr>
        <p:spPr>
          <a:xfrm rot="21304865">
            <a:off x="2458431" y="1378570"/>
            <a:ext cx="3928379" cy="4154983"/>
          </a:xfrm>
          <a:prstGeom prst="rect">
            <a:avLst/>
          </a:prstGeom>
          <a:solidFill>
            <a:schemeClr val="accent6">
              <a:lumMod val="75000"/>
            </a:schemeClr>
          </a:solidFill>
        </p:spPr>
        <p:txBody>
          <a:bodyPr wrap="none" rtlCol="0">
            <a:spAutoFit/>
          </a:bodyPr>
          <a:lstStyle/>
          <a:p>
            <a:pPr algn="ctr"/>
            <a:r>
              <a:rPr lang="en-US" sz="8800" dirty="0" smtClean="0"/>
              <a:t>Do the</a:t>
            </a:r>
          </a:p>
          <a:p>
            <a:pPr algn="ctr"/>
            <a:r>
              <a:rPr lang="en-US" sz="8800" dirty="0" smtClean="0"/>
              <a:t>WILL</a:t>
            </a:r>
          </a:p>
          <a:p>
            <a:pPr algn="ctr"/>
            <a:r>
              <a:rPr lang="en-US" sz="8800" dirty="0" smtClean="0"/>
              <a:t>Of Jesus </a:t>
            </a:r>
            <a:endParaRPr lang="en-US" sz="8800" dirty="0"/>
          </a:p>
        </p:txBody>
      </p:sp>
    </p:spTree>
    <p:extLst>
      <p:ext uri="{BB962C8B-B14F-4D97-AF65-F5344CB8AC3E}">
        <p14:creationId xmlns:p14="http://schemas.microsoft.com/office/powerpoint/2010/main" val="5690842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45</a:t>
            </a:r>
            <a:endParaRPr lang="en-US" dirty="0"/>
          </a:p>
        </p:txBody>
      </p:sp>
      <p:sp>
        <p:nvSpPr>
          <p:cNvPr id="3" name="Content Placeholder 2"/>
          <p:cNvSpPr>
            <a:spLocks noGrp="1"/>
          </p:cNvSpPr>
          <p:nvPr>
            <p:ph idx="1"/>
          </p:nvPr>
        </p:nvSpPr>
        <p:spPr>
          <a:xfrm>
            <a:off x="187739" y="1753713"/>
            <a:ext cx="8790609" cy="4967762"/>
          </a:xfrm>
        </p:spPr>
        <p:txBody>
          <a:bodyPr>
            <a:normAutofit/>
          </a:bodyPr>
          <a:lstStyle/>
          <a:p>
            <a:pPr marL="0" indent="0" algn="ctr">
              <a:buNone/>
            </a:pPr>
            <a:r>
              <a:rPr lang="en-US" sz="8000" dirty="0"/>
              <a:t>They all shall be </a:t>
            </a:r>
            <a:r>
              <a:rPr lang="en-US" sz="8000" i="1" u="sng" dirty="0">
                <a:solidFill>
                  <a:srgbClr val="FFFF00"/>
                </a:solidFill>
              </a:rPr>
              <a:t>taught </a:t>
            </a:r>
            <a:r>
              <a:rPr lang="en-US" sz="8000" dirty="0"/>
              <a:t>by God</a:t>
            </a:r>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45</a:t>
            </a:r>
            <a:endParaRPr lang="en-US" dirty="0"/>
          </a:p>
        </p:txBody>
      </p:sp>
      <p:sp>
        <p:nvSpPr>
          <p:cNvPr id="3" name="Content Placeholder 2"/>
          <p:cNvSpPr>
            <a:spLocks noGrp="1"/>
          </p:cNvSpPr>
          <p:nvPr>
            <p:ph idx="1"/>
          </p:nvPr>
        </p:nvSpPr>
        <p:spPr>
          <a:xfrm>
            <a:off x="187739" y="1753713"/>
            <a:ext cx="8790609" cy="4967762"/>
          </a:xfrm>
        </p:spPr>
        <p:txBody>
          <a:bodyPr>
            <a:normAutofit lnSpcReduction="10000"/>
          </a:bodyPr>
          <a:lstStyle/>
          <a:p>
            <a:pPr marL="0" indent="0" algn="ctr">
              <a:buNone/>
            </a:pPr>
            <a:r>
              <a:rPr lang="en-US" sz="8000" dirty="0"/>
              <a:t>Everyone that has </a:t>
            </a:r>
            <a:r>
              <a:rPr lang="en-US" sz="8000" i="1" u="sng" dirty="0">
                <a:solidFill>
                  <a:srgbClr val="FFFF00"/>
                </a:solidFill>
              </a:rPr>
              <a:t>heard and learned </a:t>
            </a:r>
            <a:r>
              <a:rPr lang="en-US" sz="8000" dirty="0"/>
              <a:t>from the Father come to me </a:t>
            </a:r>
          </a:p>
        </p:txBody>
      </p:sp>
    </p:spTree>
    <p:extLst>
      <p:ext uri="{BB962C8B-B14F-4D97-AF65-F5344CB8AC3E}">
        <p14:creationId xmlns:p14="http://schemas.microsoft.com/office/powerpoint/2010/main" val="19131967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63</a:t>
            </a:r>
            <a:endParaRPr lang="en-US" dirty="0"/>
          </a:p>
        </p:txBody>
      </p:sp>
      <p:sp>
        <p:nvSpPr>
          <p:cNvPr id="3" name="Content Placeholder 2"/>
          <p:cNvSpPr>
            <a:spLocks noGrp="1"/>
          </p:cNvSpPr>
          <p:nvPr>
            <p:ph idx="1"/>
          </p:nvPr>
        </p:nvSpPr>
        <p:spPr>
          <a:xfrm>
            <a:off x="187739" y="1753713"/>
            <a:ext cx="8790609" cy="4967762"/>
          </a:xfrm>
        </p:spPr>
        <p:txBody>
          <a:bodyPr>
            <a:normAutofit/>
          </a:bodyPr>
          <a:lstStyle/>
          <a:p>
            <a:pPr marL="0" indent="0" algn="ctr">
              <a:buNone/>
            </a:pPr>
            <a:r>
              <a:rPr lang="en-US" sz="8000" i="1" u="sng" dirty="0">
                <a:solidFill>
                  <a:srgbClr val="FFFF00"/>
                </a:solidFill>
              </a:rPr>
              <a:t>MY WORDS </a:t>
            </a:r>
            <a:r>
              <a:rPr lang="en-US" sz="8000" dirty="0"/>
              <a:t>are spirit and life</a:t>
            </a:r>
          </a:p>
        </p:txBody>
      </p:sp>
    </p:spTree>
    <p:extLst>
      <p:ext uri="{BB962C8B-B14F-4D97-AF65-F5344CB8AC3E}">
        <p14:creationId xmlns:p14="http://schemas.microsoft.com/office/powerpoint/2010/main" val="19131967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68</a:t>
            </a:r>
            <a:endParaRPr lang="en-US" dirty="0"/>
          </a:p>
        </p:txBody>
      </p:sp>
      <p:sp>
        <p:nvSpPr>
          <p:cNvPr id="3" name="Content Placeholder 2"/>
          <p:cNvSpPr>
            <a:spLocks noGrp="1"/>
          </p:cNvSpPr>
          <p:nvPr>
            <p:ph idx="1"/>
          </p:nvPr>
        </p:nvSpPr>
        <p:spPr>
          <a:xfrm>
            <a:off x="187739" y="1753713"/>
            <a:ext cx="8790609" cy="4967762"/>
          </a:xfrm>
        </p:spPr>
        <p:txBody>
          <a:bodyPr>
            <a:normAutofit/>
          </a:bodyPr>
          <a:lstStyle/>
          <a:p>
            <a:pPr marL="0" indent="0" algn="ctr">
              <a:buNone/>
            </a:pPr>
            <a:r>
              <a:rPr lang="en-US" sz="8000" dirty="0"/>
              <a:t>'You have the </a:t>
            </a:r>
            <a:endParaRPr lang="en-US" sz="8000" dirty="0" smtClean="0"/>
          </a:p>
          <a:p>
            <a:pPr marL="0" indent="0" algn="ctr">
              <a:buNone/>
            </a:pPr>
            <a:r>
              <a:rPr lang="en-US" sz="8000" i="1" u="sng" dirty="0" smtClean="0">
                <a:solidFill>
                  <a:srgbClr val="FFFF00"/>
                </a:solidFill>
              </a:rPr>
              <a:t>words </a:t>
            </a:r>
            <a:r>
              <a:rPr lang="en-US" sz="8000" i="1" u="sng" dirty="0">
                <a:solidFill>
                  <a:srgbClr val="FFFF00"/>
                </a:solidFill>
              </a:rPr>
              <a:t>of life</a:t>
            </a:r>
            <a:r>
              <a:rPr lang="en-US" sz="8000" dirty="0"/>
              <a:t>" </a:t>
            </a:r>
          </a:p>
        </p:txBody>
      </p:sp>
    </p:spTree>
    <p:extLst>
      <p:ext uri="{BB962C8B-B14F-4D97-AF65-F5344CB8AC3E}">
        <p14:creationId xmlns:p14="http://schemas.microsoft.com/office/powerpoint/2010/main" val="19131967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8000" dirty="0" smtClean="0">
                <a:solidFill>
                  <a:srgbClr val="FFFF00"/>
                </a:solidFill>
              </a:rPr>
              <a:t>TO ‘Eat HIS flesh’</a:t>
            </a:r>
          </a:p>
          <a:p>
            <a:pPr marL="0" indent="0" algn="ctr">
              <a:buNone/>
            </a:pPr>
            <a:r>
              <a:rPr lang="en-US" sz="8000" dirty="0" smtClean="0">
                <a:solidFill>
                  <a:srgbClr val="FFFF00"/>
                </a:solidFill>
              </a:rPr>
              <a:t>Is to KNOW and DO</a:t>
            </a:r>
          </a:p>
          <a:p>
            <a:pPr marL="0" indent="0" algn="ctr">
              <a:buNone/>
            </a:pPr>
            <a:r>
              <a:rPr lang="en-US" sz="8000" dirty="0" smtClean="0">
                <a:solidFill>
                  <a:srgbClr val="FFFF00"/>
                </a:solidFill>
              </a:rPr>
              <a:t>His will</a:t>
            </a:r>
            <a:endParaRPr lang="en-US" sz="8000" dirty="0">
              <a:solidFill>
                <a:srgbClr val="FFFF00"/>
              </a:solidFill>
            </a:endParaRPr>
          </a:p>
        </p:txBody>
      </p:sp>
    </p:spTree>
    <p:extLst>
      <p:ext uri="{BB962C8B-B14F-4D97-AF65-F5344CB8AC3E}">
        <p14:creationId xmlns:p14="http://schemas.microsoft.com/office/powerpoint/2010/main" val="24529627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28:18-19</a:t>
            </a:r>
            <a:endParaRPr lang="en-US" dirty="0"/>
          </a:p>
        </p:txBody>
      </p:sp>
      <p:sp>
        <p:nvSpPr>
          <p:cNvPr id="3" name="Content Placeholder 2"/>
          <p:cNvSpPr>
            <a:spLocks noGrp="1"/>
          </p:cNvSpPr>
          <p:nvPr>
            <p:ph idx="1"/>
          </p:nvPr>
        </p:nvSpPr>
        <p:spPr>
          <a:xfrm>
            <a:off x="187739" y="1174682"/>
            <a:ext cx="8790609" cy="5546794"/>
          </a:xfrm>
        </p:spPr>
        <p:txBody>
          <a:bodyPr>
            <a:noAutofit/>
          </a:bodyPr>
          <a:lstStyle/>
          <a:p>
            <a:r>
              <a:rPr lang="en-US" sz="6600" dirty="0" smtClean="0"/>
              <a:t> Make disciples</a:t>
            </a:r>
          </a:p>
          <a:p>
            <a:r>
              <a:rPr lang="en-US" sz="6600" dirty="0"/>
              <a:t> </a:t>
            </a:r>
            <a:r>
              <a:rPr lang="en-US" sz="6600" dirty="0" smtClean="0"/>
              <a:t>baptizing them</a:t>
            </a:r>
          </a:p>
          <a:p>
            <a:r>
              <a:rPr lang="en-US" sz="6600" dirty="0"/>
              <a:t> </a:t>
            </a:r>
            <a:r>
              <a:rPr lang="en-US" sz="6600" i="1" dirty="0" smtClean="0">
                <a:solidFill>
                  <a:srgbClr val="FFFF00"/>
                </a:solidFill>
              </a:rPr>
              <a:t>TEACHING them to observe all I have commanded</a:t>
            </a:r>
            <a:r>
              <a:rPr lang="is-IS" sz="6600" i="1" dirty="0" smtClean="0">
                <a:solidFill>
                  <a:srgbClr val="FFFF00"/>
                </a:solidFill>
              </a:rPr>
              <a:t>…</a:t>
            </a:r>
            <a:endParaRPr lang="en-US" sz="6600" i="1" dirty="0">
              <a:solidFill>
                <a:srgbClr val="FFFF00"/>
              </a:solidFill>
            </a:endParaRPr>
          </a:p>
        </p:txBody>
      </p:sp>
    </p:spTree>
    <p:extLst>
      <p:ext uri="{BB962C8B-B14F-4D97-AF65-F5344CB8AC3E}">
        <p14:creationId xmlns:p14="http://schemas.microsoft.com/office/powerpoint/2010/main" val="2044378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23573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1066233"/>
          </a:xfrm>
        </p:spPr>
        <p:txBody>
          <a:bodyPr/>
          <a:lstStyle/>
          <a:p>
            <a:r>
              <a:rPr lang="en-US" sz="8000" dirty="0" smtClean="0"/>
              <a:t>John 6 - signs</a:t>
            </a:r>
            <a:endParaRPr lang="en-US" sz="8000" dirty="0"/>
          </a:p>
        </p:txBody>
      </p:sp>
      <p:sp>
        <p:nvSpPr>
          <p:cNvPr id="3" name="Subtitle 2"/>
          <p:cNvSpPr>
            <a:spLocks noGrp="1"/>
          </p:cNvSpPr>
          <p:nvPr>
            <p:ph type="subTitle" idx="1"/>
          </p:nvPr>
        </p:nvSpPr>
        <p:spPr>
          <a:xfrm>
            <a:off x="0" y="1486997"/>
            <a:ext cx="9144000" cy="5371003"/>
          </a:xfrm>
        </p:spPr>
        <p:txBody>
          <a:bodyPr>
            <a:normAutofit/>
          </a:bodyPr>
          <a:lstStyle/>
          <a:p>
            <a:r>
              <a:rPr lang="en-US" sz="7200" dirty="0"/>
              <a:t>H</a:t>
            </a:r>
            <a:r>
              <a:rPr lang="en-US" sz="7200" dirty="0" smtClean="0"/>
              <a:t>ealed the Sick (3)</a:t>
            </a:r>
          </a:p>
          <a:p>
            <a:r>
              <a:rPr lang="en-US" sz="7200" dirty="0" smtClean="0"/>
              <a:t>Feed 5000</a:t>
            </a:r>
          </a:p>
          <a:p>
            <a:r>
              <a:rPr lang="en-US" sz="7200" dirty="0" smtClean="0"/>
              <a:t>Walked on Water</a:t>
            </a:r>
            <a:endParaRPr lang="en-US" sz="72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1066233"/>
          </a:xfrm>
        </p:spPr>
        <p:txBody>
          <a:bodyPr/>
          <a:lstStyle/>
          <a:p>
            <a:r>
              <a:rPr lang="en-US" sz="8000" dirty="0" smtClean="0"/>
              <a:t>John 6 - signs</a:t>
            </a:r>
            <a:endParaRPr lang="en-US" sz="8000" dirty="0"/>
          </a:p>
        </p:txBody>
      </p:sp>
      <p:sp>
        <p:nvSpPr>
          <p:cNvPr id="3" name="Subtitle 2"/>
          <p:cNvSpPr>
            <a:spLocks noGrp="1"/>
          </p:cNvSpPr>
          <p:nvPr>
            <p:ph type="subTitle" idx="1"/>
          </p:nvPr>
        </p:nvSpPr>
        <p:spPr>
          <a:xfrm>
            <a:off x="0" y="1897269"/>
            <a:ext cx="9144000" cy="4960731"/>
          </a:xfrm>
        </p:spPr>
        <p:txBody>
          <a:bodyPr>
            <a:normAutofit/>
          </a:bodyPr>
          <a:lstStyle/>
          <a:p>
            <a:r>
              <a:rPr lang="en-US" sz="7200" dirty="0" smtClean="0"/>
              <a:t>THE Prophet – 14</a:t>
            </a:r>
          </a:p>
          <a:p>
            <a:r>
              <a:rPr lang="en-US" sz="7200" dirty="0" smtClean="0"/>
              <a:t>King - 15</a:t>
            </a:r>
            <a:endParaRPr lang="en-US" sz="7200" dirty="0"/>
          </a:p>
        </p:txBody>
      </p:sp>
    </p:spTree>
    <p:extLst>
      <p:ext uri="{BB962C8B-B14F-4D97-AF65-F5344CB8AC3E}">
        <p14:creationId xmlns:p14="http://schemas.microsoft.com/office/powerpoint/2010/main" val="38319588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1066233"/>
          </a:xfrm>
        </p:spPr>
        <p:txBody>
          <a:bodyPr/>
          <a:lstStyle/>
          <a:p>
            <a:r>
              <a:rPr lang="en-US" sz="8000" dirty="0" smtClean="0"/>
              <a:t>John 6 - signs</a:t>
            </a:r>
            <a:endParaRPr lang="en-US" sz="8000" dirty="0"/>
          </a:p>
        </p:txBody>
      </p:sp>
      <p:sp>
        <p:nvSpPr>
          <p:cNvPr id="3" name="Subtitle 2"/>
          <p:cNvSpPr>
            <a:spLocks noGrp="1"/>
          </p:cNvSpPr>
          <p:nvPr>
            <p:ph type="subTitle" idx="1"/>
          </p:nvPr>
        </p:nvSpPr>
        <p:spPr>
          <a:xfrm>
            <a:off x="0" y="1897269"/>
            <a:ext cx="9144000" cy="4960731"/>
          </a:xfrm>
        </p:spPr>
        <p:txBody>
          <a:bodyPr>
            <a:normAutofit/>
          </a:bodyPr>
          <a:lstStyle/>
          <a:p>
            <a:r>
              <a:rPr lang="en-US" sz="7200" dirty="0" smtClean="0"/>
              <a:t>THE Prophet – 14</a:t>
            </a:r>
          </a:p>
          <a:p>
            <a:r>
              <a:rPr lang="en-US" sz="7200" dirty="0" smtClean="0"/>
              <a:t>King - 15</a:t>
            </a:r>
            <a:endParaRPr lang="en-US" sz="7200" dirty="0"/>
          </a:p>
        </p:txBody>
      </p:sp>
      <p:sp>
        <p:nvSpPr>
          <p:cNvPr id="4" name="TextBox 3"/>
          <p:cNvSpPr txBox="1"/>
          <p:nvPr/>
        </p:nvSpPr>
        <p:spPr>
          <a:xfrm rot="21304865">
            <a:off x="1458858" y="1378570"/>
            <a:ext cx="5927524" cy="4154983"/>
          </a:xfrm>
          <a:prstGeom prst="rect">
            <a:avLst/>
          </a:prstGeom>
          <a:solidFill>
            <a:schemeClr val="accent6">
              <a:lumMod val="75000"/>
            </a:schemeClr>
          </a:solidFill>
        </p:spPr>
        <p:txBody>
          <a:bodyPr wrap="none" rtlCol="0">
            <a:spAutoFit/>
          </a:bodyPr>
          <a:lstStyle/>
          <a:p>
            <a:pPr algn="ctr"/>
            <a:r>
              <a:rPr lang="en-US" sz="8800" dirty="0" smtClean="0"/>
              <a:t>Because you</a:t>
            </a:r>
          </a:p>
          <a:p>
            <a:pPr algn="ctr"/>
            <a:r>
              <a:rPr lang="en-US" sz="8800" dirty="0" smtClean="0"/>
              <a:t>Were</a:t>
            </a:r>
          </a:p>
          <a:p>
            <a:pPr algn="ctr"/>
            <a:r>
              <a:rPr lang="en-US" sz="8800" dirty="0" smtClean="0"/>
              <a:t>FILLED</a:t>
            </a:r>
            <a:endParaRPr lang="en-US" sz="8800" dirty="0"/>
          </a:p>
        </p:txBody>
      </p:sp>
    </p:spTree>
    <p:extLst>
      <p:ext uri="{BB962C8B-B14F-4D97-AF65-F5344CB8AC3E}">
        <p14:creationId xmlns:p14="http://schemas.microsoft.com/office/powerpoint/2010/main" val="2001277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Food that</a:t>
            </a:r>
            <a:br>
              <a:rPr lang="en-US" sz="8000" dirty="0" smtClean="0"/>
            </a:br>
            <a:r>
              <a:rPr lang="en-US" sz="8000" dirty="0" smtClean="0"/>
              <a:t>endures unto</a:t>
            </a:r>
            <a:br>
              <a:rPr lang="en-US" sz="8000" dirty="0" smtClean="0"/>
            </a:br>
            <a:r>
              <a:rPr lang="en-US" sz="8000" dirty="0" smtClean="0"/>
              <a:t>Eternal Life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Vs. 27</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Bread of Life</a:t>
            </a:r>
            <a:endParaRPr lang="en-US" dirty="0"/>
          </a:p>
        </p:txBody>
      </p:sp>
      <p:sp>
        <p:nvSpPr>
          <p:cNvPr id="5" name="Content Placeholder 4"/>
          <p:cNvSpPr>
            <a:spLocks noGrp="1"/>
          </p:cNvSpPr>
          <p:nvPr>
            <p:ph sz="half" idx="1"/>
          </p:nvPr>
        </p:nvSpPr>
        <p:spPr/>
        <p:txBody>
          <a:bodyPr>
            <a:normAutofit/>
          </a:bodyPr>
          <a:lstStyle/>
          <a:p>
            <a:r>
              <a:rPr lang="en-US" sz="6000" dirty="0" smtClean="0"/>
              <a:t>Moses</a:t>
            </a:r>
          </a:p>
          <a:p>
            <a:r>
              <a:rPr lang="en-US" sz="6000" dirty="0" smtClean="0"/>
              <a:t>Manna</a:t>
            </a:r>
          </a:p>
          <a:p>
            <a:r>
              <a:rPr lang="en-US" sz="6000" dirty="0" smtClean="0"/>
              <a:t>(sign)</a:t>
            </a:r>
          </a:p>
          <a:p>
            <a:r>
              <a:rPr lang="en-US" sz="6000" dirty="0" smtClean="0"/>
              <a:t>Approved</a:t>
            </a:r>
            <a:endParaRPr lang="en-US" sz="6000" dirty="0"/>
          </a:p>
        </p:txBody>
      </p:sp>
      <p:sp>
        <p:nvSpPr>
          <p:cNvPr id="6" name="Content Placeholder 5"/>
          <p:cNvSpPr>
            <a:spLocks noGrp="1"/>
          </p:cNvSpPr>
          <p:nvPr>
            <p:ph sz="half" idx="2"/>
          </p:nvPr>
        </p:nvSpPr>
        <p:spPr/>
        <p:txBody>
          <a:bodyPr>
            <a:noAutofit/>
          </a:bodyPr>
          <a:lstStyle/>
          <a:p>
            <a:pPr>
              <a:spcBef>
                <a:spcPts val="1400"/>
              </a:spcBef>
            </a:pPr>
            <a:r>
              <a:rPr lang="en-US" sz="6000" dirty="0" smtClean="0"/>
              <a:t>Jesus</a:t>
            </a:r>
          </a:p>
          <a:p>
            <a:pPr>
              <a:spcBef>
                <a:spcPts val="1400"/>
              </a:spcBef>
            </a:pPr>
            <a:r>
              <a:rPr lang="en-US" sz="6000" dirty="0" smtClean="0"/>
              <a:t>Bread</a:t>
            </a:r>
          </a:p>
          <a:p>
            <a:pPr>
              <a:spcBef>
                <a:spcPts val="1400"/>
              </a:spcBef>
            </a:pPr>
            <a:r>
              <a:rPr lang="en-US" sz="6000" dirty="0" smtClean="0"/>
              <a:t>Sign</a:t>
            </a:r>
          </a:p>
          <a:p>
            <a:pPr>
              <a:spcBef>
                <a:spcPts val="1400"/>
              </a:spcBef>
            </a:pPr>
            <a:r>
              <a:rPr lang="en-US" sz="6000" dirty="0" smtClean="0"/>
              <a:t>Sealed</a:t>
            </a:r>
            <a:endParaRPr lang="en-US" sz="6000" dirty="0"/>
          </a:p>
        </p:txBody>
      </p:sp>
      <p:sp>
        <p:nvSpPr>
          <p:cNvPr id="7" name="TextBox 6"/>
          <p:cNvSpPr txBox="1"/>
          <p:nvPr/>
        </p:nvSpPr>
        <p:spPr>
          <a:xfrm rot="21304865">
            <a:off x="1945952" y="1378570"/>
            <a:ext cx="4953344" cy="4154984"/>
          </a:xfrm>
          <a:prstGeom prst="rect">
            <a:avLst/>
          </a:prstGeom>
          <a:solidFill>
            <a:schemeClr val="accent6">
              <a:lumMod val="75000"/>
            </a:schemeClr>
          </a:solidFill>
        </p:spPr>
        <p:txBody>
          <a:bodyPr wrap="none" rtlCol="0">
            <a:spAutoFit/>
          </a:bodyPr>
          <a:lstStyle/>
          <a:p>
            <a:pPr algn="ctr"/>
            <a:r>
              <a:rPr lang="en-US" sz="8800" dirty="0" smtClean="0"/>
              <a:t>Give us</a:t>
            </a:r>
          </a:p>
          <a:p>
            <a:pPr algn="ctr"/>
            <a:r>
              <a:rPr lang="en-US" sz="8800" dirty="0" smtClean="0"/>
              <a:t>This</a:t>
            </a:r>
          </a:p>
          <a:p>
            <a:pPr algn="ctr"/>
            <a:r>
              <a:rPr lang="en-US" sz="8800" dirty="0" smtClean="0"/>
              <a:t>Bread (34)</a:t>
            </a:r>
            <a:endParaRPr lang="en-US" sz="8800" dirty="0"/>
          </a:p>
        </p:txBody>
      </p:sp>
    </p:spTree>
    <p:extLst>
      <p:ext uri="{BB962C8B-B14F-4D97-AF65-F5344CB8AC3E}">
        <p14:creationId xmlns:p14="http://schemas.microsoft.com/office/powerpoint/2010/main" val="6425768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Bread ?</a:t>
            </a:r>
            <a:endParaRPr lang="en-US" dirty="0"/>
          </a:p>
        </p:txBody>
      </p:sp>
      <p:sp>
        <p:nvSpPr>
          <p:cNvPr id="5" name="Content Placeholder 4"/>
          <p:cNvSpPr>
            <a:spLocks noGrp="1"/>
          </p:cNvSpPr>
          <p:nvPr>
            <p:ph idx="1"/>
          </p:nvPr>
        </p:nvSpPr>
        <p:spPr>
          <a:xfrm>
            <a:off x="0" y="1391478"/>
            <a:ext cx="9143999" cy="5329997"/>
          </a:xfrm>
        </p:spPr>
        <p:txBody>
          <a:bodyPr>
            <a:noAutofit/>
          </a:bodyPr>
          <a:lstStyle/>
          <a:p>
            <a:r>
              <a:rPr lang="en-US" sz="5400" dirty="0" smtClean="0"/>
              <a:t> True bread – 32</a:t>
            </a:r>
          </a:p>
          <a:p>
            <a:r>
              <a:rPr lang="en-US" sz="5400" dirty="0"/>
              <a:t> </a:t>
            </a:r>
            <a:r>
              <a:rPr lang="en-US" sz="5400" dirty="0" smtClean="0"/>
              <a:t>Bread of God is HE – 33</a:t>
            </a:r>
          </a:p>
          <a:p>
            <a:r>
              <a:rPr lang="en-US" sz="5400" dirty="0"/>
              <a:t> </a:t>
            </a:r>
            <a:r>
              <a:rPr lang="en-US" sz="5400" dirty="0" smtClean="0"/>
              <a:t>I AM the bread of life – 35,48</a:t>
            </a:r>
          </a:p>
          <a:p>
            <a:r>
              <a:rPr lang="en-US" sz="5400" dirty="0"/>
              <a:t> </a:t>
            </a:r>
            <a:r>
              <a:rPr lang="en-US" sz="5400" dirty="0" smtClean="0"/>
              <a:t>I am the bread – 41</a:t>
            </a:r>
          </a:p>
          <a:p>
            <a:r>
              <a:rPr lang="en-US" sz="5400" dirty="0"/>
              <a:t> </a:t>
            </a:r>
            <a:r>
              <a:rPr lang="en-US" sz="5400" dirty="0" smtClean="0"/>
              <a:t>I am the living bread – 51</a:t>
            </a:r>
          </a:p>
        </p:txBody>
      </p:sp>
    </p:spTree>
    <p:extLst>
      <p:ext uri="{BB962C8B-B14F-4D97-AF65-F5344CB8AC3E}">
        <p14:creationId xmlns:p14="http://schemas.microsoft.com/office/powerpoint/2010/main" val="3296541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Bread ?</a:t>
            </a:r>
            <a:endParaRPr lang="en-US" dirty="0"/>
          </a:p>
        </p:txBody>
      </p:sp>
      <p:sp>
        <p:nvSpPr>
          <p:cNvPr id="5" name="Content Placeholder 4"/>
          <p:cNvSpPr>
            <a:spLocks noGrp="1"/>
          </p:cNvSpPr>
          <p:nvPr>
            <p:ph idx="1"/>
          </p:nvPr>
        </p:nvSpPr>
        <p:spPr>
          <a:xfrm>
            <a:off x="0" y="1391478"/>
            <a:ext cx="9143999" cy="5329997"/>
          </a:xfrm>
        </p:spPr>
        <p:txBody>
          <a:bodyPr>
            <a:noAutofit/>
          </a:bodyPr>
          <a:lstStyle/>
          <a:p>
            <a:r>
              <a:rPr lang="en-US" sz="5400" dirty="0" smtClean="0"/>
              <a:t> True bread – 32</a:t>
            </a:r>
          </a:p>
          <a:p>
            <a:r>
              <a:rPr lang="en-US" sz="5400" dirty="0"/>
              <a:t> </a:t>
            </a:r>
            <a:r>
              <a:rPr lang="en-US" sz="5400" dirty="0" smtClean="0"/>
              <a:t>Bread of God is HE – 33</a:t>
            </a:r>
          </a:p>
          <a:p>
            <a:r>
              <a:rPr lang="en-US" sz="5400" dirty="0"/>
              <a:t> </a:t>
            </a:r>
            <a:r>
              <a:rPr lang="en-US" sz="5400" dirty="0" smtClean="0"/>
              <a:t>I AM the bread of life – 35,48</a:t>
            </a:r>
          </a:p>
          <a:p>
            <a:r>
              <a:rPr lang="en-US" sz="5400" dirty="0"/>
              <a:t> </a:t>
            </a:r>
            <a:r>
              <a:rPr lang="en-US" sz="5400" dirty="0" smtClean="0"/>
              <a:t>I am the bread – 41</a:t>
            </a:r>
          </a:p>
          <a:p>
            <a:r>
              <a:rPr lang="en-US" sz="5400" dirty="0"/>
              <a:t> </a:t>
            </a:r>
            <a:r>
              <a:rPr lang="en-US" sz="5400" dirty="0" smtClean="0"/>
              <a:t>I am the living bread – 51</a:t>
            </a:r>
          </a:p>
        </p:txBody>
      </p:sp>
      <p:sp>
        <p:nvSpPr>
          <p:cNvPr id="9" name="TextBox 8"/>
          <p:cNvSpPr txBox="1"/>
          <p:nvPr/>
        </p:nvSpPr>
        <p:spPr>
          <a:xfrm rot="21304865">
            <a:off x="2101914" y="1378570"/>
            <a:ext cx="4641415" cy="4154983"/>
          </a:xfrm>
          <a:prstGeom prst="rect">
            <a:avLst/>
          </a:prstGeom>
          <a:solidFill>
            <a:schemeClr val="accent6">
              <a:lumMod val="75000"/>
            </a:schemeClr>
          </a:solidFill>
        </p:spPr>
        <p:txBody>
          <a:bodyPr wrap="none" rtlCol="0">
            <a:spAutoFit/>
          </a:bodyPr>
          <a:lstStyle/>
          <a:p>
            <a:pPr algn="ctr"/>
            <a:r>
              <a:rPr lang="en-US" sz="8800" dirty="0" smtClean="0"/>
              <a:t>Bread –</a:t>
            </a:r>
          </a:p>
          <a:p>
            <a:pPr algn="ctr"/>
            <a:r>
              <a:rPr lang="en-US" sz="8800" dirty="0" smtClean="0"/>
              <a:t>Is my</a:t>
            </a:r>
          </a:p>
          <a:p>
            <a:pPr algn="ctr"/>
            <a:r>
              <a:rPr lang="en-US" sz="8800" dirty="0" smtClean="0"/>
              <a:t>Flesh (51)</a:t>
            </a:r>
            <a:endParaRPr lang="en-US" sz="88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3402</TotalTime>
  <Words>1909</Words>
  <Application>Microsoft Macintosh PowerPoint</Application>
  <PresentationFormat>On-screen Show (4:3)</PresentationFormat>
  <Paragraphs>344</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 Black </vt:lpstr>
      <vt:lpstr>PowerPoint Presentation</vt:lpstr>
      <vt:lpstr>355 - Break Thou The Bread Of Life - Title</vt:lpstr>
      <vt:lpstr>John 6 - signs</vt:lpstr>
      <vt:lpstr>John 6 - signs</vt:lpstr>
      <vt:lpstr>John 6 - signs</vt:lpstr>
      <vt:lpstr>Food that endures unto Eternal Life</vt:lpstr>
      <vt:lpstr>Bread of Life</vt:lpstr>
      <vt:lpstr>Bread ?</vt:lpstr>
      <vt:lpstr>Bread ?</vt:lpstr>
      <vt:lpstr>Misunderstand !</vt:lpstr>
      <vt:lpstr>Misunderstand</vt:lpstr>
      <vt:lpstr>Misunderstand</vt:lpstr>
      <vt:lpstr>AS …... ..... SO</vt:lpstr>
      <vt:lpstr>my food is to do the will of him who sent me and to accomplish his work (4:34)… </vt:lpstr>
      <vt:lpstr>I seek not my own will but the will of him who sent me. (5:30)</vt:lpstr>
      <vt:lpstr>… not to do my own will but the will of him who sent me. (6:38)</vt:lpstr>
      <vt:lpstr>but I do as the Father has commanded me,  (14:31) </vt:lpstr>
      <vt:lpstr>AS I live because of the Father ... ..... SO whoever feeds on me...</vt:lpstr>
      <vt:lpstr>Whoever feeds on THIS bread will live forever </vt:lpstr>
      <vt:lpstr>Whoever feeds on THIS bread will live forever </vt:lpstr>
      <vt:lpstr>Vs. 45</vt:lpstr>
      <vt:lpstr>Vs. 45</vt:lpstr>
      <vt:lpstr>Vs. 63</vt:lpstr>
      <vt:lpstr>Vs. 68</vt:lpstr>
      <vt:lpstr>PowerPoint Presentation</vt:lpstr>
      <vt:lpstr>Matt. 28:18-19</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43</cp:revision>
  <dcterms:created xsi:type="dcterms:W3CDTF">2014-01-26T20:19:07Z</dcterms:created>
  <dcterms:modified xsi:type="dcterms:W3CDTF">2015-11-05T02:23:33Z</dcterms:modified>
</cp:coreProperties>
</file>