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9" r:id="rId2"/>
    <p:sldId id="319" r:id="rId3"/>
    <p:sldId id="316" r:id="rId4"/>
    <p:sldId id="317" r:id="rId5"/>
    <p:sldId id="338" r:id="rId6"/>
    <p:sldId id="318" r:id="rId7"/>
    <p:sldId id="300" r:id="rId8"/>
    <p:sldId id="305" r:id="rId9"/>
    <p:sldId id="301" r:id="rId10"/>
    <p:sldId id="302" r:id="rId11"/>
    <p:sldId id="306" r:id="rId12"/>
    <p:sldId id="312" r:id="rId13"/>
    <p:sldId id="307" r:id="rId14"/>
    <p:sldId id="308" r:id="rId15"/>
    <p:sldId id="309" r:id="rId16"/>
    <p:sldId id="310" r:id="rId17"/>
    <p:sldId id="311" r:id="rId18"/>
    <p:sldId id="303" r:id="rId19"/>
    <p:sldId id="304" r:id="rId20"/>
    <p:sldId id="315" r:id="rId21"/>
    <p:sldId id="314" r:id="rId22"/>
    <p:sldId id="297" r:id="rId23"/>
    <p:sldId id="31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5" autoAdjust="0"/>
    <p:restoredTop sz="69428" autoAdjust="0"/>
  </p:normalViewPr>
  <p:slideViewPr>
    <p:cSldViewPr snapToGrid="0" snapToObjects="1">
      <p:cViewPr varScale="1">
        <p:scale>
          <a:sx n="67" d="100"/>
          <a:sy n="67" d="100"/>
        </p:scale>
        <p:origin x="-208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11/18/15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Dealing with Temptation – 1 Corinthians 10:1-13</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1John 2:15-16</a:t>
            </a:r>
          </a:p>
          <a:p>
            <a:pPr rtl="0"/>
            <a:r>
              <a:rPr lang="en-US" sz="1200" dirty="0" smtClean="0"/>
              <a:t>Do not love the world nor the things in the world. If anyone loves the world, the love of the Father is not in him.</a:t>
            </a:r>
          </a:p>
          <a:p>
            <a:pPr rtl="0"/>
            <a:r>
              <a:rPr lang="en-US" sz="1200" dirty="0" smtClean="0"/>
              <a:t>16</a:t>
            </a:r>
            <a:r>
              <a:rPr lang="en-US" sz="1200" baseline="0" dirty="0" smtClean="0"/>
              <a:t> </a:t>
            </a:r>
            <a:r>
              <a:rPr lang="en-US" sz="1200" dirty="0" smtClean="0"/>
              <a:t>For all that is in the world, the lust of the flesh and the lust of the eyes and the boastful pride of life, is not from the Father, but is from the world. </a:t>
            </a:r>
          </a:p>
          <a:p>
            <a:pPr rtl="0"/>
            <a:endParaRPr lang="en-US" sz="1200" dirty="0" smtClean="0"/>
          </a:p>
          <a:p>
            <a:pPr rtl="0"/>
            <a:r>
              <a:rPr lang="en-US" sz="1200" b="1" dirty="0" smtClean="0">
                <a:sym typeface="Wingdings"/>
              </a:rPr>
              <a:t> KNOW it is NOT from God – James 1:13</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KNOW it comes NOT from God – but from SELF / desires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James 1:13   Let no one say when he is tempted, ‘‘I am being tempted by God,” for God cannot be tempted with evil, and he himself tempts no one. </a:t>
            </a:r>
            <a:r>
              <a:rPr lang="en-US" sz="1200" kern="1200" baseline="300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 But each person is tempted when he is lured and enticed by his own desire.</a:t>
            </a:r>
          </a:p>
          <a:p>
            <a:endParaRPr lang="en-US" dirty="0" smtClean="0"/>
          </a:p>
          <a:p>
            <a:r>
              <a:rPr lang="en-US" b="1" dirty="0" smtClean="0">
                <a:sym typeface="Wingdings"/>
              </a:rPr>
              <a:t> KNOW it</a:t>
            </a:r>
            <a:r>
              <a:rPr lang="en-US" b="1" baseline="0" dirty="0" smtClean="0">
                <a:sym typeface="Wingdings"/>
              </a:rPr>
              <a:t> is NOT of itself SIN – James 1:14-15</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KNOW it comes NOT from God – but from SELF / desires</a:t>
            </a:r>
          </a:p>
          <a:p>
            <a:r>
              <a:rPr lang="en-US" sz="1200" b="1" kern="1200" dirty="0" smtClean="0">
                <a:solidFill>
                  <a:schemeClr val="tx1"/>
                </a:solidFill>
                <a:effectLst/>
                <a:latin typeface="+mn-lt"/>
                <a:ea typeface="+mn-ea"/>
                <a:cs typeface="+mn-cs"/>
              </a:rPr>
              <a:t>James 1:14-15</a:t>
            </a:r>
            <a:endParaRPr lang="en-US" sz="1200" kern="1200" dirty="0" smtClean="0">
              <a:solidFill>
                <a:schemeClr val="tx1"/>
              </a:solidFill>
              <a:effectLst/>
              <a:latin typeface="+mn-lt"/>
              <a:ea typeface="+mn-ea"/>
              <a:cs typeface="+mn-cs"/>
            </a:endParaRPr>
          </a:p>
          <a:p>
            <a:pPr rtl="0"/>
            <a:r>
              <a:rPr lang="en-US" sz="1200" dirty="0" smtClean="0"/>
              <a:t>But each one is tempted when he is carried away and enticed by his own lust.</a:t>
            </a:r>
          </a:p>
          <a:p>
            <a:pPr rtl="0"/>
            <a:r>
              <a:rPr lang="en-US" sz="1200" dirty="0" smtClean="0"/>
              <a:t>15</a:t>
            </a:r>
            <a:r>
              <a:rPr lang="en-US" sz="1200" baseline="0" dirty="0" smtClean="0"/>
              <a:t> </a:t>
            </a:r>
            <a:r>
              <a:rPr lang="en-US" sz="1200" b="1" dirty="0" smtClean="0"/>
              <a:t>Then when lust has conceived, it gives birth to sin</a:t>
            </a:r>
            <a:r>
              <a:rPr lang="en-US" sz="1200" dirty="0" smtClean="0"/>
              <a:t>; and when sin is accomplished, it brings forth death.</a:t>
            </a:r>
          </a:p>
          <a:p>
            <a:endParaRPr lang="en-US" dirty="0" smtClean="0"/>
          </a:p>
          <a:p>
            <a:r>
              <a:rPr lang="en-US" b="1" dirty="0" smtClean="0">
                <a:sym typeface="Wingdings"/>
              </a:rPr>
              <a:t> Watch and Pray – Mark 14:38</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Watch and pray – avoid in the first place!</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Mark 14:38 — 38</a:t>
            </a:r>
            <a:r>
              <a:rPr lang="en-US" sz="1200" kern="1200" dirty="0" smtClean="0">
                <a:solidFill>
                  <a:schemeClr val="tx1"/>
                </a:solidFill>
                <a:effectLst/>
                <a:latin typeface="+mn-lt"/>
                <a:ea typeface="+mn-ea"/>
                <a:cs typeface="+mn-cs"/>
              </a:rPr>
              <a:t>    Watch and pray that you may not enter into temptation. The spirit indeed is willing, but the flesh is weak.”</a:t>
            </a:r>
          </a:p>
          <a:p>
            <a:endParaRPr lang="en-US" dirty="0" smtClean="0"/>
          </a:p>
          <a:p>
            <a:r>
              <a:rPr lang="en-US" b="1" dirty="0" smtClean="0">
                <a:sym typeface="Wingdings"/>
              </a:rPr>
              <a:t> The Way of Escape – 1 Cor. 10:13</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The Way of Escape</a:t>
            </a:r>
            <a:r>
              <a:rPr lang="en-US" sz="1200" kern="1200" dirty="0" smtClean="0">
                <a:solidFill>
                  <a:schemeClr val="tx1"/>
                </a:solidFill>
                <a:effectLst/>
                <a:latin typeface="+mn-lt"/>
                <a:ea typeface="+mn-ea"/>
                <a:cs typeface="+mn-cs"/>
              </a:rPr>
              <a:t> – 1 Cor. 10:13</a:t>
            </a:r>
          </a:p>
          <a:p>
            <a:r>
              <a:rPr lang="en-US" sz="1200" b="1" kern="1200" dirty="0" smtClean="0">
                <a:solidFill>
                  <a:schemeClr val="tx1"/>
                </a:solidFill>
                <a:effectLst/>
                <a:latin typeface="+mn-lt"/>
                <a:ea typeface="+mn-ea"/>
                <a:cs typeface="+mn-cs"/>
              </a:rPr>
              <a:t>	While PROVIDED </a:t>
            </a:r>
            <a:r>
              <a:rPr lang="en-US" sz="1200" kern="1200" dirty="0" smtClean="0">
                <a:solidFill>
                  <a:schemeClr val="tx1"/>
                </a:solidFill>
                <a:effectLst/>
                <a:latin typeface="+mn-lt"/>
                <a:ea typeface="+mn-ea"/>
                <a:cs typeface="+mn-cs"/>
              </a:rPr>
              <a:t>– each must 'find' and make use of it.</a:t>
            </a:r>
          </a:p>
          <a:p>
            <a:r>
              <a:rPr lang="en-US" sz="1200" b="1" kern="1200" dirty="0" smtClean="0">
                <a:solidFill>
                  <a:schemeClr val="tx1"/>
                </a:solidFill>
                <a:effectLst/>
                <a:latin typeface="+mn-lt"/>
                <a:ea typeface="+mn-ea"/>
                <a:cs typeface="+mn-cs"/>
              </a:rPr>
              <a:t>	Remember</a:t>
            </a:r>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 the 'easy way out' is almost always WRONG.</a:t>
            </a:r>
            <a:endParaRPr lang="en-US" sz="1200" kern="1200" dirty="0" smtClean="0">
              <a:solidFill>
                <a:schemeClr val="tx1"/>
              </a:solidFill>
              <a:effectLst/>
              <a:latin typeface="+mn-lt"/>
              <a:ea typeface="+mn-ea"/>
              <a:cs typeface="+mn-cs"/>
            </a:endParaRPr>
          </a:p>
          <a:p>
            <a:endParaRPr lang="en-US" dirty="0" smtClean="0"/>
          </a:p>
          <a:p>
            <a:r>
              <a:rPr lang="en-US" b="1" dirty="0" smtClean="0">
                <a:sym typeface="Wingdings"/>
              </a:rPr>
              <a:t> Withstand – resist – 1 Pet. 5:8-9</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WITHSTAND – Resist</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 Peter 5:8–9 —</a:t>
            </a:r>
            <a:r>
              <a:rPr lang="en-US" sz="1200" b="1" kern="1200" baseline="30000" dirty="0" smtClean="0">
                <a:solidFill>
                  <a:schemeClr val="tx1"/>
                </a:solidFill>
                <a:effectLst/>
                <a:latin typeface="+mn-lt"/>
                <a:ea typeface="+mn-ea"/>
                <a:cs typeface="+mn-cs"/>
              </a:rPr>
              <a:t> 8</a:t>
            </a:r>
            <a:r>
              <a:rPr lang="en-US" sz="1200" kern="1200" dirty="0" smtClean="0">
                <a:solidFill>
                  <a:schemeClr val="tx1"/>
                </a:solidFill>
                <a:effectLst/>
                <a:latin typeface="+mn-lt"/>
                <a:ea typeface="+mn-ea"/>
                <a:cs typeface="+mn-cs"/>
              </a:rPr>
              <a:t> Be sober-minded; be watchful. Your adversary the devil prowls around like a roaring lion, seeking someone to devour. </a:t>
            </a:r>
            <a:r>
              <a:rPr lang="en-US" sz="1200" b="1" kern="1200" baseline="30000" dirty="0" smtClean="0">
                <a:solidFill>
                  <a:schemeClr val="tx1"/>
                </a:solidFill>
                <a:effectLst/>
                <a:latin typeface="+mn-lt"/>
                <a:ea typeface="+mn-ea"/>
                <a:cs typeface="+mn-cs"/>
              </a:rPr>
              <a:t>9</a:t>
            </a:r>
            <a:r>
              <a:rPr lang="en-US" sz="1200" kern="1200" dirty="0" smtClean="0">
                <a:solidFill>
                  <a:schemeClr val="tx1"/>
                </a:solidFill>
                <a:effectLst/>
                <a:latin typeface="+mn-lt"/>
                <a:ea typeface="+mn-ea"/>
                <a:cs typeface="+mn-cs"/>
              </a:rPr>
              <a:t> Resist him, firm in your faith, knowing that the same kinds of suffering are being experienced by your brotherhood throughout the world.</a:t>
            </a:r>
          </a:p>
          <a:p>
            <a:endParaRPr lang="en-US" dirty="0" smtClean="0"/>
          </a:p>
          <a:p>
            <a:r>
              <a:rPr lang="en-US" b="1" dirty="0" smtClean="0">
                <a:sym typeface="Wingdings"/>
              </a:rPr>
              <a:t> Make no provision for – Rom. 13:14</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u="sng" dirty="0" smtClean="0"/>
              <a:t>Make no provision for</a:t>
            </a:r>
            <a:r>
              <a:rPr lang="is-IS" b="1" i="1" u="sng"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Romans 13:14 — 14</a:t>
            </a:r>
            <a:r>
              <a:rPr lang="en-US" sz="1200" kern="1200" dirty="0" smtClean="0">
                <a:solidFill>
                  <a:schemeClr val="tx1"/>
                </a:solidFill>
                <a:effectLst/>
                <a:latin typeface="+mn-lt"/>
                <a:ea typeface="+mn-ea"/>
                <a:cs typeface="+mn-cs"/>
              </a:rPr>
              <a:t> But put on the Lord Jesus Christ, and make no provision for the flesh, to gratify its desires.</a:t>
            </a:r>
            <a:endParaRPr lang="en-US" dirty="0" smtClean="0"/>
          </a:p>
          <a:p>
            <a:endParaRPr lang="en-US" dirty="0" smtClean="0"/>
          </a:p>
          <a:p>
            <a:r>
              <a:rPr lang="en-US" b="1" dirty="0" smtClean="0">
                <a:sym typeface="Wingdings"/>
              </a:rPr>
              <a:t> Change your desires – Rom. 12:9</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2) CHANGE your desires – </a:t>
            </a:r>
          </a:p>
          <a:p>
            <a:r>
              <a:rPr lang="en-US" sz="1200" kern="1200" dirty="0" smtClean="0">
                <a:solidFill>
                  <a:schemeClr val="tx1"/>
                </a:solidFill>
                <a:effectLst/>
                <a:latin typeface="+mn-lt"/>
                <a:ea typeface="+mn-ea"/>
                <a:cs typeface="+mn-cs"/>
              </a:rPr>
              <a:t>	abhor that which is evil, cling to that which is good.  Rom. 12:9</a:t>
            </a:r>
          </a:p>
          <a:p>
            <a:r>
              <a:rPr lang="en-US" sz="1200" kern="1200" dirty="0" smtClean="0">
                <a:solidFill>
                  <a:schemeClr val="tx1"/>
                </a:solidFill>
                <a:effectLst/>
                <a:latin typeface="+mn-lt"/>
                <a:ea typeface="+mn-ea"/>
                <a:cs typeface="+mn-cs"/>
              </a:rPr>
              <a:t>	Renewing of your mind – Rom. 12:1-2</a:t>
            </a:r>
          </a:p>
          <a:p>
            <a:r>
              <a:rPr lang="en-US" sz="1200" b="1" i="1" u="sng" kern="1200" dirty="0" smtClean="0">
                <a:solidFill>
                  <a:schemeClr val="tx1"/>
                </a:solidFill>
                <a:effectLst/>
                <a:latin typeface="+mn-lt"/>
                <a:ea typeface="+mn-ea"/>
                <a:cs typeface="+mn-cs"/>
              </a:rPr>
              <a:t>Sex</a:t>
            </a:r>
            <a:r>
              <a:rPr lang="en-US" sz="1200" kern="1200" dirty="0" smtClean="0">
                <a:solidFill>
                  <a:schemeClr val="tx1"/>
                </a:solidFill>
                <a:effectLst/>
                <a:latin typeface="+mn-lt"/>
                <a:ea typeface="+mn-ea"/>
                <a:cs typeface="+mn-cs"/>
              </a:rPr>
              <a:t> – married and faithful desire for your mate.. </a:t>
            </a:r>
          </a:p>
          <a:p>
            <a:r>
              <a:rPr lang="en-US" sz="1200" b="1" i="1" u="sng" kern="1200" dirty="0" smtClean="0">
                <a:solidFill>
                  <a:schemeClr val="tx1"/>
                </a:solidFill>
                <a:effectLst/>
                <a:latin typeface="+mn-lt"/>
                <a:ea typeface="+mn-ea"/>
                <a:cs typeface="+mn-cs"/>
              </a:rPr>
              <a:t>Money</a:t>
            </a:r>
            <a:r>
              <a:rPr lang="en-US" sz="1200" kern="1200" dirty="0" smtClean="0">
                <a:solidFill>
                  <a:schemeClr val="tx1"/>
                </a:solidFill>
                <a:effectLst/>
                <a:latin typeface="+mn-lt"/>
                <a:ea typeface="+mn-ea"/>
                <a:cs typeface="+mn-cs"/>
              </a:rPr>
              <a:t> – is 'desire' – so learn to be content (1Tim. 5, 8), and benevolent (Eph. 4:   )… </a:t>
            </a:r>
          </a:p>
          <a:p>
            <a:r>
              <a:rPr lang="en-US" sz="1200" b="1" kern="1200" dirty="0" smtClean="0">
                <a:solidFill>
                  <a:schemeClr val="tx1"/>
                </a:solidFill>
                <a:effectLst/>
                <a:latin typeface="+mn-lt"/>
                <a:ea typeface="+mn-ea"/>
                <a:cs typeface="+mn-cs"/>
              </a:rPr>
              <a:t>Proverbs 30:8 — 8</a:t>
            </a:r>
            <a:r>
              <a:rPr lang="en-US" sz="1200" kern="1200" dirty="0" smtClean="0">
                <a:solidFill>
                  <a:schemeClr val="tx1"/>
                </a:solidFill>
                <a:effectLst/>
                <a:latin typeface="+mn-lt"/>
                <a:ea typeface="+mn-ea"/>
                <a:cs typeface="+mn-cs"/>
              </a:rPr>
              <a:t> Remove far from me falsehood and lying; give me neither poverty nor riches; feed me with the food that is needful for me,</a:t>
            </a:r>
          </a:p>
          <a:p>
            <a:endParaRPr lang="en-US" b="1" i="1" u="sng" dirty="0" smtClean="0"/>
          </a:p>
          <a:p>
            <a:r>
              <a:rPr lang="en-US" b="1" i="1" u="sng" dirty="0" smtClean="0">
                <a:sym typeface="Wingdings"/>
              </a:rPr>
              <a:t> WHEN FALL?  RETURN - </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Return – for there is forgiveness with the LORD </a:t>
            </a:r>
            <a:r>
              <a:rPr lang="is-IS" dirty="0" smtClean="0"/>
              <a:t>… </a:t>
            </a:r>
          </a:p>
          <a:p>
            <a:r>
              <a:rPr lang="is-IS" b="1" dirty="0" smtClean="0"/>
              <a:t>Lost Sheep – Luke 15:7</a:t>
            </a:r>
          </a:p>
          <a:p>
            <a:r>
              <a:rPr lang="en-US" sz="1200" dirty="0" smtClean="0"/>
              <a:t>“I tell you that in the same way, there will be </a:t>
            </a:r>
            <a:r>
              <a:rPr lang="en-US" sz="1200" i="1" dirty="0" smtClean="0"/>
              <a:t>more joy in heaven over one sinner who repents than over ninety-nine righteous persons who need no repentance.</a:t>
            </a:r>
            <a:endParaRPr lang="is-IS" dirty="0" smtClean="0"/>
          </a:p>
          <a:p>
            <a:endParaRPr lang="is-IS" dirty="0" smtClean="0"/>
          </a:p>
          <a:p>
            <a:r>
              <a:rPr lang="is-IS" b="1" dirty="0" smtClean="0"/>
              <a:t>Prodigal son – Luke 15:17-18</a:t>
            </a:r>
          </a:p>
          <a:p>
            <a:endParaRPr lang="en-US" dirty="0" smtClean="0"/>
          </a:p>
          <a:p>
            <a:r>
              <a:rPr lang="en-US" b="1" dirty="0" smtClean="0">
                <a:sym typeface="Wingdings"/>
              </a:rPr>
              <a:t> Return? – repent and pray – Acts 8:20-23</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Repent and Pray – Acts 8:20-23</a:t>
            </a:r>
          </a:p>
          <a:p>
            <a:endParaRPr lang="en-US" dirty="0" smtClean="0"/>
          </a:p>
          <a:p>
            <a:r>
              <a:rPr lang="en-US" b="1" dirty="0" smtClean="0">
                <a:sym typeface="Wingdings"/>
              </a:rPr>
              <a:t> This</a:t>
            </a:r>
            <a:r>
              <a:rPr lang="en-US" b="1" baseline="0" dirty="0" smtClean="0">
                <a:sym typeface="Wingdings"/>
              </a:rPr>
              <a:t> is for CHRISTIANS - </a:t>
            </a:r>
            <a:endParaRPr lang="en-US" b="1"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9F674F-5FF1-4C50-AE02-5B1470F93F7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Repent and Pray – Acts 8:20-23</a:t>
            </a:r>
          </a:p>
          <a:p>
            <a:endParaRPr lang="en-US" dirty="0" smtClean="0"/>
          </a:p>
          <a:p>
            <a:r>
              <a:rPr lang="en-US" dirty="0" smtClean="0"/>
              <a:t>Become</a:t>
            </a:r>
            <a:r>
              <a:rPr lang="en-US" baseline="0" dirty="0" smtClean="0"/>
              <a:t> a Christian / initial forgiveness .. Acts 2:38-39</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Becoming a Christian – Acts 2:36-38</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Yield Not To Temptation – 442</a:t>
            </a:r>
          </a:p>
          <a:p>
            <a:r>
              <a:rPr lang="en-US" sz="1200" kern="1200" dirty="0" smtClean="0">
                <a:solidFill>
                  <a:schemeClr val="tx1"/>
                </a:solidFill>
                <a:latin typeface="+mn-lt"/>
                <a:ea typeface="+mn-ea"/>
                <a:cs typeface="+mn-cs"/>
              </a:rPr>
              <a:t>1. </a:t>
            </a:r>
            <a:r>
              <a:rPr lang="en-US" sz="1200" b="1" i="1" u="sng" kern="1200" dirty="0" smtClean="0">
                <a:solidFill>
                  <a:schemeClr val="tx1"/>
                </a:solidFill>
                <a:latin typeface="+mn-lt"/>
                <a:ea typeface="+mn-ea"/>
                <a:cs typeface="+mn-cs"/>
              </a:rPr>
              <a:t>Yield not to temptation</a:t>
            </a:r>
            <a:r>
              <a:rPr lang="en-US" sz="1200" kern="1200" dirty="0" smtClean="0">
                <a:solidFill>
                  <a:schemeClr val="tx1"/>
                </a:solidFill>
                <a:latin typeface="+mn-lt"/>
                <a:ea typeface="+mn-ea"/>
                <a:cs typeface="+mn-cs"/>
              </a:rPr>
              <a:t>, For yielding is sin;</a:t>
            </a:r>
          </a:p>
          <a:p>
            <a:r>
              <a:rPr lang="en-US" sz="1200" kern="1200" dirty="0" smtClean="0">
                <a:solidFill>
                  <a:schemeClr val="tx1"/>
                </a:solidFill>
                <a:latin typeface="+mn-lt"/>
                <a:ea typeface="+mn-ea"/>
                <a:cs typeface="+mn-cs"/>
              </a:rPr>
              <a:t>Each </a:t>
            </a:r>
            <a:r>
              <a:rPr lang="en-US" sz="1200" kern="1200" dirty="0" err="1" smtClean="0">
                <a:solidFill>
                  <a:schemeClr val="tx1"/>
                </a:solidFill>
                <a:latin typeface="+mn-lt"/>
                <a:ea typeface="+mn-ea"/>
                <a:cs typeface="+mn-cs"/>
              </a:rPr>
              <a:t>vict'ry</a:t>
            </a:r>
            <a:r>
              <a:rPr lang="en-US" sz="1200" kern="1200" dirty="0" smtClean="0">
                <a:solidFill>
                  <a:schemeClr val="tx1"/>
                </a:solidFill>
                <a:latin typeface="+mn-lt"/>
                <a:ea typeface="+mn-ea"/>
                <a:cs typeface="+mn-cs"/>
              </a:rPr>
              <a:t> will help you Some other to win;</a:t>
            </a:r>
          </a:p>
          <a:p>
            <a:r>
              <a:rPr lang="en-US" sz="1200" kern="1200" dirty="0" smtClean="0">
                <a:solidFill>
                  <a:schemeClr val="tx1"/>
                </a:solidFill>
                <a:latin typeface="+mn-lt"/>
                <a:ea typeface="+mn-ea"/>
                <a:cs typeface="+mn-cs"/>
              </a:rPr>
              <a:t>Fight manfully onward, </a:t>
            </a:r>
            <a:r>
              <a:rPr lang="en-US" sz="1200" b="1" i="1" u="sng" kern="1200" dirty="0" smtClean="0">
                <a:solidFill>
                  <a:schemeClr val="tx1"/>
                </a:solidFill>
                <a:latin typeface="+mn-lt"/>
                <a:ea typeface="+mn-ea"/>
                <a:cs typeface="+mn-cs"/>
              </a:rPr>
              <a:t>Dark passions subdue</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Look ever to Jesus, He will carry you thru.</a:t>
            </a:r>
            <a:endParaRPr lang="en-US" dirty="0" smtClean="0"/>
          </a:p>
          <a:p>
            <a:endParaRPr lang="en-US" dirty="0" smtClean="0"/>
          </a:p>
          <a:p>
            <a:r>
              <a:rPr lang="en-US" dirty="0" smtClean="0">
                <a:sym typeface="Wingdings"/>
              </a:rPr>
              <a:t> Verse 2</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Yield Not To Temptation – 442</a:t>
            </a:r>
          </a:p>
          <a:p>
            <a:r>
              <a:rPr lang="en-US" sz="1200" kern="1200" dirty="0" smtClean="0">
                <a:solidFill>
                  <a:schemeClr val="tx1"/>
                </a:solidFill>
                <a:latin typeface="+mn-lt"/>
                <a:ea typeface="+mn-ea"/>
                <a:cs typeface="+mn-cs"/>
              </a:rPr>
              <a:t>2.</a:t>
            </a:r>
            <a:r>
              <a:rPr lang="en-US" sz="1200" b="1" i="1" u="sng" kern="1200" dirty="0" smtClean="0">
                <a:solidFill>
                  <a:schemeClr val="tx1"/>
                </a:solidFill>
                <a:latin typeface="+mn-lt"/>
                <a:ea typeface="+mn-ea"/>
                <a:cs typeface="+mn-cs"/>
              </a:rPr>
              <a:t> Shun </a:t>
            </a:r>
            <a:r>
              <a:rPr lang="en-US" sz="1200" kern="1200" dirty="0" smtClean="0">
                <a:solidFill>
                  <a:schemeClr val="tx1"/>
                </a:solidFill>
                <a:latin typeface="+mn-lt"/>
                <a:ea typeface="+mn-ea"/>
                <a:cs typeface="+mn-cs"/>
              </a:rPr>
              <a:t>evil companions, Bad language </a:t>
            </a:r>
            <a:r>
              <a:rPr lang="en-US" sz="1200" b="1" i="1" u="sng" kern="1200" dirty="0" smtClean="0">
                <a:solidFill>
                  <a:schemeClr val="tx1"/>
                </a:solidFill>
                <a:latin typeface="+mn-lt"/>
                <a:ea typeface="+mn-ea"/>
                <a:cs typeface="+mn-cs"/>
              </a:rPr>
              <a:t>disdain</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God's name hold in </a:t>
            </a:r>
            <a:r>
              <a:rPr lang="en-US" sz="1200" b="1" i="1" u="sng" kern="1200" dirty="0" err="1" smtClean="0">
                <a:solidFill>
                  <a:schemeClr val="tx1"/>
                </a:solidFill>
                <a:latin typeface="+mn-lt"/>
                <a:ea typeface="+mn-ea"/>
                <a:cs typeface="+mn-cs"/>
              </a:rPr>
              <a:t>rev'rence</a:t>
            </a:r>
            <a:r>
              <a:rPr lang="en-US" sz="1200" kern="1200" dirty="0" smtClean="0">
                <a:solidFill>
                  <a:schemeClr val="tx1"/>
                </a:solidFill>
                <a:latin typeface="+mn-lt"/>
                <a:ea typeface="+mn-ea"/>
                <a:cs typeface="+mn-cs"/>
              </a:rPr>
              <a:t> Nor take it in vain;</a:t>
            </a:r>
          </a:p>
          <a:p>
            <a:r>
              <a:rPr lang="en-US" sz="1200" kern="1200" dirty="0" smtClean="0">
                <a:solidFill>
                  <a:schemeClr val="tx1"/>
                </a:solidFill>
                <a:latin typeface="+mn-lt"/>
                <a:ea typeface="+mn-ea"/>
                <a:cs typeface="+mn-cs"/>
              </a:rPr>
              <a:t>Be </a:t>
            </a:r>
            <a:r>
              <a:rPr lang="en-US" sz="1200" b="1" i="1" u="sng" kern="1200" dirty="0" smtClean="0">
                <a:solidFill>
                  <a:schemeClr val="tx1"/>
                </a:solidFill>
                <a:latin typeface="+mn-lt"/>
                <a:ea typeface="+mn-ea"/>
                <a:cs typeface="+mn-cs"/>
              </a:rPr>
              <a:t>thoughtful and earnest</a:t>
            </a:r>
            <a:r>
              <a:rPr lang="en-US" sz="1200" kern="1200" dirty="0" smtClean="0">
                <a:solidFill>
                  <a:schemeClr val="tx1"/>
                </a:solidFill>
                <a:latin typeface="+mn-lt"/>
                <a:ea typeface="+mn-ea"/>
                <a:cs typeface="+mn-cs"/>
              </a:rPr>
              <a:t>,    </a:t>
            </a:r>
            <a:r>
              <a:rPr lang="en-US" sz="1200" b="1" i="1" u="sng" kern="1200" dirty="0" smtClean="0">
                <a:solidFill>
                  <a:schemeClr val="tx1"/>
                </a:solidFill>
                <a:latin typeface="+mn-lt"/>
                <a:ea typeface="+mn-ea"/>
                <a:cs typeface="+mn-cs"/>
              </a:rPr>
              <a:t>Kindhearted and true;</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b="1" i="1" u="sng" kern="1200" dirty="0" smtClean="0">
                <a:solidFill>
                  <a:schemeClr val="tx1"/>
                </a:solidFill>
                <a:latin typeface="+mn-lt"/>
                <a:ea typeface="+mn-ea"/>
                <a:cs typeface="+mn-cs"/>
                <a:sym typeface="Wingdings"/>
              </a:rPr>
              <a:t> </a:t>
            </a:r>
            <a:r>
              <a:rPr lang="en-US" sz="1200" b="1" i="1" u="sng" kern="1200" dirty="0" smtClean="0">
                <a:solidFill>
                  <a:schemeClr val="tx1"/>
                </a:solidFill>
                <a:latin typeface="+mn-lt"/>
                <a:ea typeface="+mn-ea"/>
                <a:cs typeface="+mn-cs"/>
              </a:rPr>
              <a:t>Look ever to Jesus, He will carry you thru.</a:t>
            </a:r>
            <a:endParaRPr lang="en-US" b="1" i="1" u="sng"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Yield Not To Temptation – 442</a:t>
            </a:r>
          </a:p>
          <a:p>
            <a:r>
              <a:rPr lang="en-US" sz="1200" kern="1200" dirty="0" smtClean="0">
                <a:solidFill>
                  <a:schemeClr val="tx1"/>
                </a:solidFill>
                <a:latin typeface="+mn-lt"/>
                <a:ea typeface="+mn-ea"/>
                <a:cs typeface="+mn-cs"/>
              </a:rPr>
              <a:t>2. Shun evil companions, Bad language disdain;</a:t>
            </a:r>
          </a:p>
          <a:p>
            <a:r>
              <a:rPr lang="en-US" sz="1200" kern="1200" dirty="0" smtClean="0">
                <a:solidFill>
                  <a:schemeClr val="tx1"/>
                </a:solidFill>
                <a:latin typeface="+mn-lt"/>
                <a:ea typeface="+mn-ea"/>
                <a:cs typeface="+mn-cs"/>
              </a:rPr>
              <a:t>God's name hold in </a:t>
            </a:r>
            <a:r>
              <a:rPr lang="en-US" sz="1200" kern="1200" dirty="0" err="1" smtClean="0">
                <a:solidFill>
                  <a:schemeClr val="tx1"/>
                </a:solidFill>
                <a:latin typeface="+mn-lt"/>
                <a:ea typeface="+mn-ea"/>
                <a:cs typeface="+mn-cs"/>
              </a:rPr>
              <a:t>rev'rence</a:t>
            </a:r>
            <a:r>
              <a:rPr lang="en-US" sz="1200" kern="1200" dirty="0" smtClean="0">
                <a:solidFill>
                  <a:schemeClr val="tx1"/>
                </a:solidFill>
                <a:latin typeface="+mn-lt"/>
                <a:ea typeface="+mn-ea"/>
                <a:cs typeface="+mn-cs"/>
              </a:rPr>
              <a:t> Nor take it in vain;</a:t>
            </a:r>
          </a:p>
          <a:p>
            <a:r>
              <a:rPr lang="en-US" sz="1200" kern="1200" dirty="0" smtClean="0">
                <a:solidFill>
                  <a:schemeClr val="tx1"/>
                </a:solidFill>
                <a:latin typeface="+mn-lt"/>
                <a:ea typeface="+mn-ea"/>
                <a:cs typeface="+mn-cs"/>
              </a:rPr>
              <a:t>Be thoughtful and earnest, Kindhearted and true;</a:t>
            </a:r>
          </a:p>
          <a:p>
            <a:r>
              <a:rPr lang="en-US" sz="1200" b="1" i="1" u="sng" kern="1200" dirty="0" smtClean="0">
                <a:solidFill>
                  <a:schemeClr val="tx1"/>
                </a:solidFill>
                <a:latin typeface="+mn-lt"/>
                <a:ea typeface="+mn-ea"/>
                <a:cs typeface="+mn-cs"/>
              </a:rPr>
              <a:t>Look ever to Jesus, He will carry you thru.</a:t>
            </a:r>
            <a:endParaRPr lang="en-US" b="1" i="1" u="sng" dirty="0" smtClean="0"/>
          </a:p>
          <a:p>
            <a:endParaRPr lang="en-US" dirty="0" smtClean="0"/>
          </a:p>
          <a:p>
            <a:r>
              <a:rPr lang="en-US" dirty="0" smtClean="0">
                <a:sym typeface="Wingdings"/>
              </a:rPr>
              <a:t> Vs. 3</a:t>
            </a:r>
            <a:endParaRPr lang="en-US"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Yield Not To Temptation – 442</a:t>
            </a:r>
          </a:p>
          <a:p>
            <a:r>
              <a:rPr lang="en-US" sz="1200" kern="1200" dirty="0" smtClean="0">
                <a:solidFill>
                  <a:schemeClr val="tx1"/>
                </a:solidFill>
                <a:latin typeface="+mn-lt"/>
                <a:ea typeface="+mn-ea"/>
                <a:cs typeface="+mn-cs"/>
              </a:rPr>
              <a:t>3. To Him that o'er cometh God </a:t>
            </a:r>
            <a:r>
              <a:rPr lang="en-US" sz="1200" kern="1200" dirty="0" err="1" smtClean="0">
                <a:solidFill>
                  <a:schemeClr val="tx1"/>
                </a:solidFill>
                <a:latin typeface="+mn-lt"/>
                <a:ea typeface="+mn-ea"/>
                <a:cs typeface="+mn-cs"/>
              </a:rPr>
              <a:t>giveth</a:t>
            </a:r>
            <a:r>
              <a:rPr lang="en-US" sz="1200" kern="1200" dirty="0" smtClean="0">
                <a:solidFill>
                  <a:schemeClr val="tx1"/>
                </a:solidFill>
                <a:latin typeface="+mn-lt"/>
                <a:ea typeface="+mn-ea"/>
                <a:cs typeface="+mn-cs"/>
              </a:rPr>
              <a:t> </a:t>
            </a:r>
            <a:r>
              <a:rPr lang="en-US" sz="1200" b="1" i="1" u="sng" kern="1200" dirty="0" smtClean="0">
                <a:solidFill>
                  <a:srgbClr val="FFFF00"/>
                </a:solidFill>
                <a:latin typeface="+mn-lt"/>
                <a:ea typeface="+mn-ea"/>
                <a:cs typeface="+mn-cs"/>
              </a:rPr>
              <a:t>a crown</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Thro' faith </a:t>
            </a:r>
            <a:r>
              <a:rPr lang="en-US" sz="1200" b="1" i="1" u="sng" kern="1200" dirty="0" smtClean="0">
                <a:solidFill>
                  <a:schemeClr val="tx1"/>
                </a:solidFill>
                <a:latin typeface="+mn-lt"/>
                <a:ea typeface="+mn-ea"/>
                <a:cs typeface="+mn-cs"/>
              </a:rPr>
              <a:t>we shall conquer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Tho</a:t>
            </a:r>
            <a:r>
              <a:rPr lang="en-US" sz="1200" kern="1200" dirty="0" smtClean="0">
                <a:solidFill>
                  <a:schemeClr val="tx1"/>
                </a:solidFill>
                <a:latin typeface="+mn-lt"/>
                <a:ea typeface="+mn-ea"/>
                <a:cs typeface="+mn-cs"/>
              </a:rPr>
              <a:t>' often cast down;</a:t>
            </a:r>
          </a:p>
          <a:p>
            <a:r>
              <a:rPr lang="en-US" sz="1200" kern="1200" dirty="0" smtClean="0">
                <a:solidFill>
                  <a:schemeClr val="tx1"/>
                </a:solidFill>
                <a:latin typeface="+mn-lt"/>
                <a:ea typeface="+mn-ea"/>
                <a:cs typeface="+mn-cs"/>
              </a:rPr>
              <a:t>He, who is our Savior, Our strength will renew;</a:t>
            </a:r>
          </a:p>
          <a:p>
            <a:r>
              <a:rPr lang="en-US" sz="1200" kern="1200" dirty="0" smtClean="0">
                <a:solidFill>
                  <a:schemeClr val="tx1"/>
                </a:solidFill>
                <a:latin typeface="+mn-lt"/>
                <a:ea typeface="+mn-ea"/>
                <a:cs typeface="+mn-cs"/>
              </a:rPr>
              <a:t>Look ever to Jesus, He will carry you thru.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sym typeface="Wingdings"/>
              </a:rPr>
              <a:t> KNOW it is common to man – 1 Cor. 13:</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Common to man – 1 Cor. 10:13</a:t>
            </a:r>
          </a:p>
          <a:p>
            <a:r>
              <a:rPr lang="en-US" sz="1200" b="1" i="1" u="sng" dirty="0" smtClean="0"/>
              <a:t>No temptation has overtaken you but such as is common to man; </a:t>
            </a:r>
            <a:r>
              <a:rPr lang="en-US" sz="1200" dirty="0" smtClean="0"/>
              <a:t>and God is faithful, who will not allow you to be tempted beyond what you are able, but with the temptation will provide the way of escape also, so that you will be able to endure it. </a:t>
            </a:r>
          </a:p>
          <a:p>
            <a:endParaRPr lang="en-US" sz="1200" dirty="0" smtClean="0"/>
          </a:p>
          <a:p>
            <a:r>
              <a:rPr lang="en-US" sz="1200" dirty="0" smtClean="0">
                <a:sym typeface="Wingdings"/>
              </a:rPr>
              <a:t> EVEN Jesus -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Common to man – even Jesus</a:t>
            </a:r>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Heb</a:t>
            </a:r>
            <a:r>
              <a:rPr lang="en-US" sz="1200" kern="1200" dirty="0" smtClean="0">
                <a:solidFill>
                  <a:schemeClr val="tx1"/>
                </a:solidFill>
                <a:effectLst/>
                <a:latin typeface="+mn-lt"/>
                <a:ea typeface="+mn-ea"/>
                <a:cs typeface="+mn-cs"/>
              </a:rPr>
              <a:t> 2:18  For because he himself has suffered when tempted, he is able to help those who are being tempted.</a:t>
            </a:r>
          </a:p>
          <a:p>
            <a:r>
              <a:rPr lang="en-US" sz="1200" kern="1200" dirty="0" smtClean="0">
                <a:solidFill>
                  <a:schemeClr val="tx1"/>
                </a:solidFill>
                <a:effectLst/>
                <a:latin typeface="+mn-lt"/>
                <a:ea typeface="+mn-ea"/>
                <a:cs typeface="+mn-cs"/>
              </a:rPr>
              <a:t>Heb. 4:15  For we do not have a high priest who is unable to sympathize with our weaknesses, but one who in every respect has been tempted as we are, yet without sin.</a:t>
            </a:r>
          </a:p>
          <a:p>
            <a:r>
              <a:rPr lang="en-US" dirty="0" smtClean="0"/>
              <a:t>Thus – Matt. 3</a:t>
            </a:r>
            <a:r>
              <a:rPr lang="en-US" baseline="0" dirty="0" smtClean="0"/>
              <a:t> – </a:t>
            </a:r>
          </a:p>
          <a:p>
            <a:endParaRPr lang="en-US" baseline="0" dirty="0" smtClean="0"/>
          </a:p>
          <a:p>
            <a:r>
              <a:rPr lang="en-US" b="1" baseline="0" dirty="0" smtClean="0">
                <a:sym typeface="Wingdings"/>
              </a:rPr>
              <a:t> Basics – food / clothing / shelter / companionship</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 Food</a:t>
            </a:r>
          </a:p>
          <a:p>
            <a:r>
              <a:rPr lang="en-US" sz="1200" dirty="0" smtClean="0"/>
              <a:t> Clothing</a:t>
            </a:r>
          </a:p>
          <a:p>
            <a:r>
              <a:rPr lang="en-US" sz="1200" dirty="0" smtClean="0"/>
              <a:t> Shelter</a:t>
            </a:r>
          </a:p>
          <a:p>
            <a:r>
              <a:rPr lang="en-US" sz="1200" dirty="0" smtClean="0"/>
              <a:t> Companionship</a:t>
            </a:r>
          </a:p>
          <a:p>
            <a:endParaRPr lang="en-US" dirty="0" smtClean="0"/>
          </a:p>
          <a:p>
            <a:r>
              <a:rPr lang="en-US" b="1" i="1" u="sng" dirty="0" smtClean="0"/>
              <a:t>YET – the temptation for MORE and BETTER</a:t>
            </a:r>
            <a:r>
              <a:rPr lang="is-IS" b="1" i="1" u="sng" dirty="0" smtClean="0"/>
              <a:t>…</a:t>
            </a:r>
            <a:r>
              <a:rPr lang="is-IS" dirty="0" smtClean="0"/>
              <a:t>  </a:t>
            </a:r>
          </a:p>
          <a:p>
            <a:endParaRPr lang="is-IS" dirty="0" smtClean="0"/>
          </a:p>
          <a:p>
            <a:r>
              <a:rPr lang="en-US" sz="1200" b="1" kern="1200" dirty="0" smtClean="0">
                <a:solidFill>
                  <a:schemeClr val="tx1"/>
                </a:solidFill>
                <a:effectLst/>
                <a:latin typeface="+mn-lt"/>
                <a:ea typeface="+mn-ea"/>
                <a:cs typeface="+mn-cs"/>
              </a:rPr>
              <a:t>MONEY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Tim 6:9   But those who </a:t>
            </a:r>
            <a:r>
              <a:rPr lang="en-US" sz="1200" b="1" i="1" u="sng" kern="1200" dirty="0" smtClean="0">
                <a:solidFill>
                  <a:schemeClr val="tx1"/>
                </a:solidFill>
                <a:effectLst/>
                <a:latin typeface="+mn-lt"/>
                <a:ea typeface="+mn-ea"/>
                <a:cs typeface="+mn-cs"/>
              </a:rPr>
              <a:t>desire</a:t>
            </a:r>
            <a:r>
              <a:rPr lang="en-US" sz="1200" kern="1200" dirty="0" smtClean="0">
                <a:solidFill>
                  <a:schemeClr val="tx1"/>
                </a:solidFill>
                <a:effectLst/>
                <a:latin typeface="+mn-lt"/>
                <a:ea typeface="+mn-ea"/>
                <a:cs typeface="+mn-cs"/>
              </a:rPr>
              <a:t> to be rich fall into temptation, into a snare, into many senseless and harmful </a:t>
            </a:r>
            <a:r>
              <a:rPr lang="en-US" sz="1200" b="1" i="1" u="sng" kern="1200" dirty="0" smtClean="0">
                <a:solidFill>
                  <a:schemeClr val="tx1"/>
                </a:solidFill>
                <a:effectLst/>
                <a:latin typeface="+mn-lt"/>
                <a:ea typeface="+mn-ea"/>
                <a:cs typeface="+mn-cs"/>
              </a:rPr>
              <a:t>desires</a:t>
            </a:r>
            <a:r>
              <a:rPr lang="en-US" sz="1200" kern="1200" dirty="0" smtClean="0">
                <a:solidFill>
                  <a:schemeClr val="tx1"/>
                </a:solidFill>
                <a:effectLst/>
                <a:latin typeface="+mn-lt"/>
                <a:ea typeface="+mn-ea"/>
                <a:cs typeface="+mn-cs"/>
              </a:rPr>
              <a:t> that plunge people into ruin and destruction.</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1 John 2:15-16</a:t>
            </a:r>
            <a:endParaRPr lang="en-US" sz="1200" b="1" kern="1200" dirty="0" smtClean="0">
              <a:solidFill>
                <a:schemeClr val="tx1"/>
              </a:solidFill>
              <a:effectLst/>
              <a:latin typeface="+mn-lt"/>
              <a:ea typeface="+mn-ea"/>
              <a:cs typeface="+mn-cs"/>
            </a:endParaRPr>
          </a:p>
          <a:p>
            <a:r>
              <a:rPr lang="en-US" dirty="0" smtClean="0"/>
              <a:t>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11/18/15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11/18/15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11/18/15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11/18/15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11/18/15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11/18/15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Dealing with</a:t>
            </a:r>
            <a:br>
              <a:rPr lang="en-US" sz="8000" dirty="0" smtClean="0"/>
            </a:br>
            <a:r>
              <a:rPr lang="en-US" sz="8000" dirty="0" smtClean="0"/>
              <a:t>Temptation</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Corinthians 10:1-13</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Lust of the flesh</a:t>
            </a:r>
            <a:br>
              <a:rPr lang="en-US" sz="8000" dirty="0" smtClean="0"/>
            </a:br>
            <a:r>
              <a:rPr lang="en-US" sz="8000" dirty="0" smtClean="0"/>
              <a:t>lust of the eyes</a:t>
            </a:r>
            <a:br>
              <a:rPr lang="en-US" sz="8000" dirty="0" smtClean="0"/>
            </a:br>
            <a:r>
              <a:rPr lang="en-US" sz="8000" dirty="0" smtClean="0"/>
              <a:t>pride of life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John 2:15-16</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KNOW it is</a:t>
            </a:r>
            <a:br>
              <a:rPr lang="en-US" sz="8000" dirty="0" smtClean="0"/>
            </a:br>
            <a:r>
              <a:rPr lang="en-US" sz="8000" b="1" i="1" u="sng" dirty="0" smtClean="0">
                <a:solidFill>
                  <a:srgbClr val="FFFF00"/>
                </a:solidFill>
              </a:rPr>
              <a:t>NOT</a:t>
            </a:r>
            <a:r>
              <a:rPr lang="en-US" sz="8000" dirty="0" smtClean="0"/>
              <a:t/>
            </a:r>
            <a:br>
              <a:rPr lang="en-US" sz="8000" dirty="0" smtClean="0"/>
            </a:br>
            <a:r>
              <a:rPr lang="en-US" sz="8000" dirty="0" smtClean="0"/>
              <a:t>from God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James 1:13</a:t>
            </a:r>
            <a:endParaRPr lang="en-US" dirty="0"/>
          </a:p>
        </p:txBody>
      </p:sp>
    </p:spTree>
    <p:extLst>
      <p:ext uri="{BB962C8B-B14F-4D97-AF65-F5344CB8AC3E}">
        <p14:creationId xmlns:p14="http://schemas.microsoft.com/office/powerpoint/2010/main" val="427110138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KNOW it is</a:t>
            </a:r>
            <a:br>
              <a:rPr lang="en-US" sz="8000" dirty="0" smtClean="0"/>
            </a:br>
            <a:r>
              <a:rPr lang="en-US" sz="8000" b="1" i="1" u="sng" dirty="0" smtClean="0">
                <a:solidFill>
                  <a:srgbClr val="FFFF00"/>
                </a:solidFill>
              </a:rPr>
              <a:t>NOT</a:t>
            </a:r>
            <a:r>
              <a:rPr lang="en-US" sz="8000" dirty="0" smtClean="0"/>
              <a:t/>
            </a:r>
            <a:br>
              <a:rPr lang="en-US" sz="8000" dirty="0" smtClean="0"/>
            </a:br>
            <a:r>
              <a:rPr lang="en-US" sz="8000" dirty="0" smtClean="0"/>
              <a:t>sin</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James 1:14-15</a:t>
            </a:r>
            <a:endParaRPr lang="en-US" dirty="0"/>
          </a:p>
        </p:txBody>
      </p:sp>
    </p:spTree>
    <p:extLst>
      <p:ext uri="{BB962C8B-B14F-4D97-AF65-F5344CB8AC3E}">
        <p14:creationId xmlns:p14="http://schemas.microsoft.com/office/powerpoint/2010/main" val="1258984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Watch &amp; Pray -</a:t>
            </a:r>
            <a:br>
              <a:rPr lang="en-US" sz="8000" dirty="0" smtClean="0"/>
            </a:br>
            <a:r>
              <a:rPr lang="en-US" sz="8000" dirty="0" smtClean="0"/>
              <a:t> </a:t>
            </a:r>
            <a:r>
              <a:rPr lang="en-US" sz="8000" i="1" dirty="0" smtClean="0">
                <a:solidFill>
                  <a:srgbClr val="FFFF00"/>
                </a:solidFill>
              </a:rPr>
              <a:t>avoid it to </a:t>
            </a:r>
            <a:br>
              <a:rPr lang="en-US" sz="8000" i="1" dirty="0" smtClean="0">
                <a:solidFill>
                  <a:srgbClr val="FFFF00"/>
                </a:solidFill>
              </a:rPr>
            </a:br>
            <a:r>
              <a:rPr lang="en-US" sz="8000" i="1" dirty="0" smtClean="0">
                <a:solidFill>
                  <a:srgbClr val="FFFF00"/>
                </a:solidFill>
              </a:rPr>
              <a:t>begin with</a:t>
            </a:r>
            <a:endParaRPr lang="en-US" sz="8000" i="1" dirty="0">
              <a:solidFill>
                <a:srgbClr val="FFFF00"/>
              </a:solidFill>
            </a:endParaRPr>
          </a:p>
        </p:txBody>
      </p:sp>
      <p:sp>
        <p:nvSpPr>
          <p:cNvPr id="3" name="Subtitle 2"/>
          <p:cNvSpPr>
            <a:spLocks noGrp="1"/>
          </p:cNvSpPr>
          <p:nvPr>
            <p:ph type="subTitle" idx="1"/>
          </p:nvPr>
        </p:nvSpPr>
        <p:spPr>
          <a:xfrm>
            <a:off x="0" y="5785886"/>
            <a:ext cx="9144000" cy="1072114"/>
          </a:xfrm>
        </p:spPr>
        <p:txBody>
          <a:bodyPr/>
          <a:lstStyle/>
          <a:p>
            <a:r>
              <a:rPr lang="en-US" dirty="0" smtClean="0"/>
              <a:t>Mark 14:38</a:t>
            </a:r>
            <a:endParaRPr lang="en-US" dirty="0"/>
          </a:p>
        </p:txBody>
      </p:sp>
    </p:spTree>
    <p:extLst>
      <p:ext uri="{BB962C8B-B14F-4D97-AF65-F5344CB8AC3E}">
        <p14:creationId xmlns:p14="http://schemas.microsoft.com/office/powerpoint/2010/main" val="427110138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The Way</a:t>
            </a:r>
            <a:br>
              <a:rPr lang="en-US" sz="8000" dirty="0" smtClean="0"/>
            </a:br>
            <a:r>
              <a:rPr lang="en-US" sz="8000" dirty="0" smtClean="0"/>
              <a:t>of escape - </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10:13</a:t>
            </a:r>
            <a:endParaRPr lang="en-US" dirty="0"/>
          </a:p>
        </p:txBody>
      </p:sp>
    </p:spTree>
    <p:extLst>
      <p:ext uri="{BB962C8B-B14F-4D97-AF65-F5344CB8AC3E}">
        <p14:creationId xmlns:p14="http://schemas.microsoft.com/office/powerpoint/2010/main" val="427110138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Withstand –</a:t>
            </a:r>
            <a:br>
              <a:rPr lang="en-US" sz="8000" dirty="0" smtClean="0"/>
            </a:br>
            <a:r>
              <a:rPr lang="en-US" sz="8000" dirty="0" smtClean="0"/>
              <a:t>Resist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Peter 5:8-9</a:t>
            </a:r>
            <a:endParaRPr lang="en-US" dirty="0"/>
          </a:p>
        </p:txBody>
      </p:sp>
    </p:spTree>
    <p:extLst>
      <p:ext uri="{BB962C8B-B14F-4D97-AF65-F5344CB8AC3E}">
        <p14:creationId xmlns:p14="http://schemas.microsoft.com/office/powerpoint/2010/main" val="427110138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Make no</a:t>
            </a:r>
            <a:br>
              <a:rPr lang="en-US" sz="8000" dirty="0" smtClean="0"/>
            </a:br>
            <a:r>
              <a:rPr lang="en-US" sz="8000" dirty="0" smtClean="0"/>
              <a:t>provision for</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Romans 13:14</a:t>
            </a:r>
            <a:endParaRPr lang="en-US" dirty="0"/>
          </a:p>
        </p:txBody>
      </p:sp>
    </p:spTree>
    <p:extLst>
      <p:ext uri="{BB962C8B-B14F-4D97-AF65-F5344CB8AC3E}">
        <p14:creationId xmlns:p14="http://schemas.microsoft.com/office/powerpoint/2010/main" val="42711013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Change your</a:t>
            </a:r>
            <a:br>
              <a:rPr lang="en-US" sz="8000" dirty="0" smtClean="0"/>
            </a:br>
            <a:r>
              <a:rPr lang="en-US" sz="8000" dirty="0" smtClean="0"/>
              <a:t>desires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Romans 12:9, 1-2</a:t>
            </a:r>
            <a:endParaRPr lang="en-US" dirty="0"/>
          </a:p>
        </p:txBody>
      </p:sp>
    </p:spTree>
    <p:extLst>
      <p:ext uri="{BB962C8B-B14F-4D97-AF65-F5344CB8AC3E}">
        <p14:creationId xmlns:p14="http://schemas.microsoft.com/office/powerpoint/2010/main" val="427110138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Return</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smtClean="0"/>
              <a:t>Luke 15:7, 17-18</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Repent</a:t>
            </a:r>
            <a:br>
              <a:rPr lang="en-US" sz="8000" dirty="0" smtClean="0"/>
            </a:br>
            <a:r>
              <a:rPr lang="en-US" sz="8000" dirty="0" smtClean="0"/>
              <a:t>and</a:t>
            </a:r>
            <a:br>
              <a:rPr lang="en-US" sz="8000" dirty="0" smtClean="0"/>
            </a:br>
            <a:r>
              <a:rPr lang="en-US" sz="8000" dirty="0" smtClean="0"/>
              <a:t>Pray</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Acts 8:20-23</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442 - Yield Not To Temptation - Title</a:t>
            </a:r>
            <a:endParaRPr lang="en-US" dirty="0"/>
          </a:p>
        </p:txBody>
      </p:sp>
      <p:pic>
        <p:nvPicPr>
          <p:cNvPr id="5" name="HymnSlide" descr="HymnSlideImage.png"/>
          <p:cNvPicPr>
            <a:picLocks noChangeAspect="1"/>
          </p:cNvPicPr>
          <p:nvPr/>
        </p:nvPicPr>
        <p:blipFill>
          <a:blip r:embed="rId3"/>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smtClean="0"/>
              <a:t> </a:t>
            </a:r>
            <a:endParaRPr lang="en-US" dirty="0"/>
          </a:p>
        </p:txBody>
      </p:sp>
    </p:spTree>
    <p:extLst>
      <p:ext uri="{BB962C8B-B14F-4D97-AF65-F5344CB8AC3E}">
        <p14:creationId xmlns:p14="http://schemas.microsoft.com/office/powerpoint/2010/main" val="328295393"/>
      </p:ext>
    </p:extLst>
  </p:cSld>
  <p:clrMapOvr>
    <a:masterClrMapping/>
  </p:clrMapOvr>
  <p:transition xmlns:p14="http://schemas.microsoft.com/office/powerpoint/2010/mai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Repent</a:t>
            </a:r>
            <a:br>
              <a:rPr lang="en-US" sz="8000" dirty="0" smtClean="0"/>
            </a:br>
            <a:r>
              <a:rPr lang="en-US" sz="8000" dirty="0" smtClean="0"/>
              <a:t>and</a:t>
            </a:r>
            <a:br>
              <a:rPr lang="en-US" sz="8000" dirty="0" smtClean="0"/>
            </a:br>
            <a:r>
              <a:rPr lang="en-US" sz="8000" dirty="0" smtClean="0"/>
              <a:t>Pray</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Acts 8:20-23</a:t>
            </a:r>
            <a:endParaRPr lang="en-US" dirty="0"/>
          </a:p>
        </p:txBody>
      </p:sp>
      <p:sp>
        <p:nvSpPr>
          <p:cNvPr id="4" name="TextBox 3"/>
          <p:cNvSpPr txBox="1"/>
          <p:nvPr/>
        </p:nvSpPr>
        <p:spPr>
          <a:xfrm rot="21211408">
            <a:off x="418011" y="2636301"/>
            <a:ext cx="8363087" cy="1446550"/>
          </a:xfrm>
          <a:prstGeom prst="rect">
            <a:avLst/>
          </a:prstGeom>
          <a:solidFill>
            <a:srgbClr val="800000"/>
          </a:solidFill>
        </p:spPr>
        <p:txBody>
          <a:bodyPr wrap="none" rtlCol="0">
            <a:spAutoFit/>
          </a:bodyPr>
          <a:lstStyle/>
          <a:p>
            <a:r>
              <a:rPr lang="en-US" sz="8800" dirty="0" smtClean="0"/>
              <a:t>This for Christians</a:t>
            </a:r>
            <a:endParaRPr lang="en-US" sz="8800" dirty="0"/>
          </a:p>
        </p:txBody>
      </p:sp>
    </p:spTree>
    <p:extLst>
      <p:ext uri="{BB962C8B-B14F-4D97-AF65-F5344CB8AC3E}">
        <p14:creationId xmlns:p14="http://schemas.microsoft.com/office/powerpoint/2010/main" val="144353165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Repent and be</a:t>
            </a:r>
            <a:br>
              <a:rPr lang="en-US" sz="8000" dirty="0" smtClean="0"/>
            </a:br>
            <a:r>
              <a:rPr lang="en-US" sz="8000" dirty="0" smtClean="0"/>
              <a:t>baptized</a:t>
            </a:r>
            <a:r>
              <a:rPr lang="is-IS" sz="8000" dirty="0" smtClean="0"/>
              <a:t>…</a:t>
            </a:r>
            <a:br>
              <a:rPr lang="is-IS" sz="8000" dirty="0" smtClean="0"/>
            </a:br>
            <a:r>
              <a:rPr lang="is-IS" sz="8000" dirty="0" smtClean="0"/>
              <a:t>for the remission of sins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Acts 2:38</a:t>
            </a:r>
            <a:endParaRPr lang="en-US" dirty="0"/>
          </a:p>
        </p:txBody>
      </p:sp>
    </p:spTree>
    <p:extLst>
      <p:ext uri="{BB962C8B-B14F-4D97-AF65-F5344CB8AC3E}">
        <p14:creationId xmlns:p14="http://schemas.microsoft.com/office/powerpoint/2010/main" val="177727039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862122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0" y="1"/>
            <a:ext cx="9144000" cy="5676126"/>
          </a:xfrm>
        </p:spPr>
        <p:txBody>
          <a:bodyPr/>
          <a:lstStyle/>
          <a:p>
            <a:r>
              <a:rPr lang="en-US" sz="8000" dirty="0" smtClean="0"/>
              <a:t>1) Yield Not </a:t>
            </a:r>
            <a:br>
              <a:rPr lang="en-US" sz="8000" dirty="0" smtClean="0"/>
            </a:br>
            <a:r>
              <a:rPr lang="en-US" sz="8000" dirty="0" smtClean="0"/>
              <a:t>2) Subdue Passions</a:t>
            </a:r>
            <a:br>
              <a:rPr lang="en-US" sz="8000" dirty="0" smtClean="0"/>
            </a:b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Verse 1</a:t>
            </a:r>
            <a:endParaRPr lang="en-US" dirty="0"/>
          </a:p>
        </p:txBody>
      </p:sp>
    </p:spTree>
    <p:extLst>
      <p:ext uri="{BB962C8B-B14F-4D97-AF65-F5344CB8AC3E}">
        <p14:creationId xmlns:p14="http://schemas.microsoft.com/office/powerpoint/2010/main" val="24202868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0" y="1"/>
            <a:ext cx="9144000" cy="5676126"/>
          </a:xfrm>
        </p:spPr>
        <p:txBody>
          <a:bodyPr/>
          <a:lstStyle/>
          <a:p>
            <a:r>
              <a:rPr lang="en-US" sz="6600" dirty="0"/>
              <a:t>1) </a:t>
            </a:r>
            <a:r>
              <a:rPr lang="en-US" sz="6600" dirty="0" smtClean="0"/>
              <a:t>SHUN </a:t>
            </a:r>
            <a:r>
              <a:rPr lang="en-US" sz="6600" dirty="0"/>
              <a:t/>
            </a:r>
            <a:br>
              <a:rPr lang="en-US" sz="6600" dirty="0"/>
            </a:br>
            <a:r>
              <a:rPr lang="en-US" sz="6600" dirty="0"/>
              <a:t>2) </a:t>
            </a:r>
            <a:r>
              <a:rPr lang="en-US" sz="6600" dirty="0" smtClean="0"/>
              <a:t>Disdain</a:t>
            </a:r>
            <a:br>
              <a:rPr lang="en-US" sz="6600" dirty="0" smtClean="0"/>
            </a:br>
            <a:r>
              <a:rPr lang="en-US" sz="6600" dirty="0" smtClean="0"/>
              <a:t>3) Reverence</a:t>
            </a:r>
            <a:br>
              <a:rPr lang="en-US" sz="6600" dirty="0" smtClean="0"/>
            </a:br>
            <a:r>
              <a:rPr lang="en-US" sz="6600" dirty="0" smtClean="0"/>
              <a:t>4) Thoughtful / earnest</a:t>
            </a:r>
            <a:br>
              <a:rPr lang="en-US" sz="6600" dirty="0" smtClean="0"/>
            </a:br>
            <a:r>
              <a:rPr lang="en-US" sz="6600" dirty="0" smtClean="0"/>
              <a:t>5) Kindhearted / True</a:t>
            </a:r>
            <a:endParaRPr lang="en-US" sz="6600" dirty="0"/>
          </a:p>
        </p:txBody>
      </p:sp>
      <p:sp>
        <p:nvSpPr>
          <p:cNvPr id="3" name="Subtitle 2"/>
          <p:cNvSpPr>
            <a:spLocks noGrp="1"/>
          </p:cNvSpPr>
          <p:nvPr>
            <p:ph type="subTitle" idx="1"/>
          </p:nvPr>
        </p:nvSpPr>
        <p:spPr>
          <a:xfrm>
            <a:off x="0" y="5785886"/>
            <a:ext cx="9144000" cy="1072114"/>
          </a:xfrm>
        </p:spPr>
        <p:txBody>
          <a:bodyPr/>
          <a:lstStyle/>
          <a:p>
            <a:r>
              <a:rPr lang="en-US" dirty="0" smtClean="0"/>
              <a:t>Vs. 2</a:t>
            </a:r>
            <a:endParaRPr lang="en-US" dirty="0"/>
          </a:p>
        </p:txBody>
      </p:sp>
    </p:spTree>
    <p:extLst>
      <p:ext uri="{BB962C8B-B14F-4D97-AF65-F5344CB8AC3E}">
        <p14:creationId xmlns:p14="http://schemas.microsoft.com/office/powerpoint/2010/main" val="13198743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0" y="1"/>
            <a:ext cx="9144000" cy="5676126"/>
          </a:xfrm>
        </p:spPr>
        <p:txBody>
          <a:bodyPr/>
          <a:lstStyle/>
          <a:p>
            <a:r>
              <a:rPr lang="en-US" sz="6600" dirty="0"/>
              <a:t>1) </a:t>
            </a:r>
            <a:r>
              <a:rPr lang="en-US" sz="6600" dirty="0" smtClean="0"/>
              <a:t>SHUN </a:t>
            </a:r>
            <a:r>
              <a:rPr lang="en-US" sz="6600" dirty="0"/>
              <a:t/>
            </a:r>
            <a:br>
              <a:rPr lang="en-US" sz="6600" dirty="0"/>
            </a:br>
            <a:r>
              <a:rPr lang="en-US" sz="6600" dirty="0"/>
              <a:t>2) </a:t>
            </a:r>
            <a:r>
              <a:rPr lang="en-US" sz="6600" dirty="0" smtClean="0"/>
              <a:t>Disdain</a:t>
            </a:r>
            <a:br>
              <a:rPr lang="en-US" sz="6600" dirty="0" smtClean="0"/>
            </a:br>
            <a:r>
              <a:rPr lang="en-US" sz="6600" dirty="0" smtClean="0"/>
              <a:t>3) Reverence</a:t>
            </a:r>
            <a:br>
              <a:rPr lang="en-US" sz="6600" dirty="0" smtClean="0"/>
            </a:br>
            <a:r>
              <a:rPr lang="en-US" sz="6600" dirty="0" smtClean="0"/>
              <a:t>4) Thoughtful / earnest</a:t>
            </a:r>
            <a:br>
              <a:rPr lang="en-US" sz="6600" dirty="0" smtClean="0"/>
            </a:br>
            <a:r>
              <a:rPr lang="en-US" sz="6600" dirty="0" smtClean="0"/>
              <a:t>5) Kindhearted / True</a:t>
            </a:r>
            <a:endParaRPr lang="en-US" sz="66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
        <p:nvSpPr>
          <p:cNvPr id="4" name="TextBox 3"/>
          <p:cNvSpPr txBox="1"/>
          <p:nvPr/>
        </p:nvSpPr>
        <p:spPr>
          <a:xfrm rot="20946075">
            <a:off x="1765625" y="2047043"/>
            <a:ext cx="5035100" cy="2800767"/>
          </a:xfrm>
          <a:prstGeom prst="rect">
            <a:avLst/>
          </a:prstGeom>
          <a:solidFill>
            <a:srgbClr val="000090"/>
          </a:solidFill>
        </p:spPr>
        <p:txBody>
          <a:bodyPr wrap="square" rtlCol="0">
            <a:spAutoFit/>
          </a:bodyPr>
          <a:lstStyle/>
          <a:p>
            <a:pPr algn="ctr"/>
            <a:r>
              <a:rPr lang="en-US" sz="8800" dirty="0" smtClean="0"/>
              <a:t>Look Ever </a:t>
            </a:r>
          </a:p>
          <a:p>
            <a:pPr algn="ctr"/>
            <a:r>
              <a:rPr lang="en-US" sz="8800" dirty="0" smtClean="0"/>
              <a:t>to Jesus</a:t>
            </a:r>
            <a:endParaRPr lang="en-US" sz="8800" dirty="0"/>
          </a:p>
        </p:txBody>
      </p:sp>
    </p:spTree>
    <p:extLst>
      <p:ext uri="{BB962C8B-B14F-4D97-AF65-F5344CB8AC3E}">
        <p14:creationId xmlns:p14="http://schemas.microsoft.com/office/powerpoint/2010/main" val="10278270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Look to</a:t>
            </a:r>
            <a:br>
              <a:rPr lang="en-US" sz="8000" dirty="0" smtClean="0"/>
            </a:br>
            <a:r>
              <a:rPr lang="en-US" sz="8000" dirty="0" smtClean="0"/>
              <a:t>the Reward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Vs. 3</a:t>
            </a:r>
            <a:endParaRPr lang="en-US" dirty="0"/>
          </a:p>
        </p:txBody>
      </p:sp>
    </p:spTree>
    <p:extLst>
      <p:ext uri="{BB962C8B-B14F-4D97-AF65-F5344CB8AC3E}">
        <p14:creationId xmlns:p14="http://schemas.microsoft.com/office/powerpoint/2010/main" val="25566087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It is common</a:t>
            </a:r>
            <a:br>
              <a:rPr lang="en-US" sz="8000" dirty="0" smtClean="0"/>
            </a:br>
            <a:r>
              <a:rPr lang="en-US" sz="8000" dirty="0" smtClean="0"/>
              <a:t>to man</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10:13</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It is common</a:t>
            </a:r>
            <a:br>
              <a:rPr lang="en-US" sz="8000" dirty="0" smtClean="0"/>
            </a:br>
            <a:r>
              <a:rPr lang="en-US" sz="8000" dirty="0" smtClean="0"/>
              <a:t>to man</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Heb. 2:18; 4:15</a:t>
            </a:r>
            <a:endParaRPr lang="en-US" dirty="0"/>
          </a:p>
        </p:txBody>
      </p:sp>
      <p:sp>
        <p:nvSpPr>
          <p:cNvPr id="4" name="TextBox 3"/>
          <p:cNvSpPr txBox="1"/>
          <p:nvPr/>
        </p:nvSpPr>
        <p:spPr>
          <a:xfrm rot="21206574">
            <a:off x="1736052" y="2194093"/>
            <a:ext cx="5721789" cy="1446550"/>
          </a:xfrm>
          <a:prstGeom prst="rect">
            <a:avLst/>
          </a:prstGeom>
          <a:solidFill>
            <a:schemeClr val="accent2">
              <a:lumMod val="50000"/>
            </a:schemeClr>
          </a:solidFill>
        </p:spPr>
        <p:txBody>
          <a:bodyPr wrap="square" rtlCol="0">
            <a:spAutoFit/>
          </a:bodyPr>
          <a:lstStyle/>
          <a:p>
            <a:pPr algn="ctr"/>
            <a:r>
              <a:rPr lang="en-US" sz="8800" dirty="0" smtClean="0"/>
              <a:t> Even Jesus </a:t>
            </a:r>
            <a:endParaRPr lang="en-US" sz="8800" dirty="0"/>
          </a:p>
        </p:txBody>
      </p:sp>
    </p:spTree>
    <p:extLst>
      <p:ext uri="{BB962C8B-B14F-4D97-AF65-F5344CB8AC3E}">
        <p14:creationId xmlns:p14="http://schemas.microsoft.com/office/powerpoint/2010/main" val="41298293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sz="8000" dirty="0" smtClean="0"/>
              <a:t>Common</a:t>
            </a:r>
            <a:endParaRPr lang="en-US" sz="8000" dirty="0"/>
          </a:p>
        </p:txBody>
      </p:sp>
      <p:sp>
        <p:nvSpPr>
          <p:cNvPr id="5" name="Content Placeholder 4"/>
          <p:cNvSpPr>
            <a:spLocks noGrp="1"/>
          </p:cNvSpPr>
          <p:nvPr>
            <p:ph idx="1"/>
          </p:nvPr>
        </p:nvSpPr>
        <p:spPr/>
        <p:txBody>
          <a:bodyPr>
            <a:normAutofit/>
          </a:bodyPr>
          <a:lstStyle/>
          <a:p>
            <a:r>
              <a:rPr lang="en-US" sz="7200" dirty="0" smtClean="0"/>
              <a:t> Food</a:t>
            </a:r>
          </a:p>
          <a:p>
            <a:r>
              <a:rPr lang="en-US" sz="7200" dirty="0"/>
              <a:t> </a:t>
            </a:r>
            <a:r>
              <a:rPr lang="en-US" sz="7200" dirty="0" smtClean="0"/>
              <a:t>Clothing</a:t>
            </a:r>
          </a:p>
          <a:p>
            <a:r>
              <a:rPr lang="en-US" sz="7200" dirty="0"/>
              <a:t> </a:t>
            </a:r>
            <a:r>
              <a:rPr lang="en-US" sz="7200" dirty="0" smtClean="0"/>
              <a:t>Shelter</a:t>
            </a:r>
          </a:p>
          <a:p>
            <a:r>
              <a:rPr lang="en-US" sz="7200" dirty="0"/>
              <a:t> </a:t>
            </a:r>
            <a:r>
              <a:rPr lang="en-US" sz="7200" dirty="0" smtClean="0"/>
              <a:t>Companionship</a:t>
            </a:r>
            <a:endParaRPr lang="en-US" sz="7200"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3415</TotalTime>
  <Words>1221</Words>
  <Application>Microsoft Macintosh PowerPoint</Application>
  <PresentationFormat>On-screen Show (4:3)</PresentationFormat>
  <Paragraphs>215</Paragraphs>
  <Slides>23</Slides>
  <Notes>21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 Black </vt:lpstr>
      <vt:lpstr>Dealing with Temptation</vt:lpstr>
      <vt:lpstr>442 - Yield Not To Temptation - Title</vt:lpstr>
      <vt:lpstr>1) Yield Not  2) Subdue Passions </vt:lpstr>
      <vt:lpstr>1) SHUN  2) Disdain 3) Reverence 4) Thoughtful / earnest 5) Kindhearted / True</vt:lpstr>
      <vt:lpstr>1) SHUN  2) Disdain 3) Reverence 4) Thoughtful / earnest 5) Kindhearted / True</vt:lpstr>
      <vt:lpstr>Look to the Reward</vt:lpstr>
      <vt:lpstr>It is common to man</vt:lpstr>
      <vt:lpstr>It is common to man</vt:lpstr>
      <vt:lpstr>Common</vt:lpstr>
      <vt:lpstr>Lust of the flesh lust of the eyes pride of life</vt:lpstr>
      <vt:lpstr>KNOW it is NOT from God</vt:lpstr>
      <vt:lpstr>KNOW it is NOT sin</vt:lpstr>
      <vt:lpstr>Watch &amp; Pray -  avoid it to  begin with</vt:lpstr>
      <vt:lpstr>The Way of escape - </vt:lpstr>
      <vt:lpstr>Withstand – Resist</vt:lpstr>
      <vt:lpstr>Make no provision for</vt:lpstr>
      <vt:lpstr>Change your desires</vt:lpstr>
      <vt:lpstr>Return</vt:lpstr>
      <vt:lpstr>Repent and Pray</vt:lpstr>
      <vt:lpstr>Repent and Pray</vt:lpstr>
      <vt:lpstr>Repent and be baptized… for the remission of sins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Kurt Lindsay</cp:lastModifiedBy>
  <cp:revision>43</cp:revision>
  <dcterms:created xsi:type="dcterms:W3CDTF">2014-01-26T20:19:07Z</dcterms:created>
  <dcterms:modified xsi:type="dcterms:W3CDTF">2015-11-18T21:38:44Z</dcterms:modified>
</cp:coreProperties>
</file>