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98" r:id="rId2"/>
    <p:sldId id="299" r:id="rId3"/>
    <p:sldId id="300" r:id="rId4"/>
    <p:sldId id="301" r:id="rId5"/>
    <p:sldId id="302" r:id="rId6"/>
    <p:sldId id="303" r:id="rId7"/>
    <p:sldId id="305" r:id="rId8"/>
    <p:sldId id="306" r:id="rId9"/>
    <p:sldId id="307" r:id="rId10"/>
    <p:sldId id="312" r:id="rId11"/>
    <p:sldId id="310" r:id="rId12"/>
    <p:sldId id="309" r:id="rId13"/>
    <p:sldId id="311" r:id="rId14"/>
    <p:sldId id="304" r:id="rId15"/>
    <p:sldId id="29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5" autoAdjust="0"/>
    <p:restoredTop sz="51959" autoAdjust="0"/>
  </p:normalViewPr>
  <p:slideViewPr>
    <p:cSldViewPr snapToGrid="0" snapToObjects="1">
      <p:cViewPr varScale="1">
        <p:scale>
          <a:sx n="59" d="100"/>
          <a:sy n="59" d="100"/>
        </p:scale>
        <p:origin x="-199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2/14/16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WE often as unthinking about our spiritual manna as they were of the physical.</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Forgetful of what our situation was without Him.</a:t>
            </a:r>
          </a:p>
          <a:p>
            <a:r>
              <a:rPr lang="en-US" sz="1200" kern="1200" dirty="0" smtClean="0">
                <a:solidFill>
                  <a:schemeClr val="tx1"/>
                </a:solidFill>
                <a:effectLst/>
                <a:latin typeface="+mn-lt"/>
                <a:ea typeface="+mn-ea"/>
                <a:cs typeface="+mn-cs"/>
              </a:rPr>
              <a:t>2. Entitled – </a:t>
            </a:r>
          </a:p>
          <a:p>
            <a:r>
              <a:rPr lang="en-US" sz="1200" kern="1200" dirty="0" smtClean="0">
                <a:solidFill>
                  <a:schemeClr val="tx1"/>
                </a:solidFill>
                <a:effectLst/>
                <a:latin typeface="+mn-lt"/>
                <a:ea typeface="+mn-ea"/>
                <a:cs typeface="+mn-cs"/>
              </a:rPr>
              <a:t>3. Unthankful – but ours often is the un-thankfulness of spiritual blessings because of our 'entitlement thinking' concerning physical situation!</a:t>
            </a:r>
          </a:p>
          <a:p>
            <a:r>
              <a:rPr lang="en-US" sz="1200" kern="1200" dirty="0" smtClean="0">
                <a:solidFill>
                  <a:schemeClr val="tx1"/>
                </a:solidFill>
                <a:effectLst/>
                <a:latin typeface="+mn-lt"/>
                <a:ea typeface="+mn-ea"/>
                <a:cs typeface="+mn-cs"/>
              </a:rPr>
              <a:t>4. Ignorance of God's purpose – NOT physical comfort, but spiritual character and eternal life.</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Deut. 8:3 – live by every word</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He humbled you and let you be hungry, and fed you with manna which you did not know, nor did your fathers know, that He might make you understand that man does not live by bread alone, but man lives by everything that proceeds out of the mouth of the Lord.”  Deut. 8:3). </a:t>
            </a:r>
          </a:p>
          <a:p>
            <a:r>
              <a:rPr lang="en-US" sz="1200" b="1" dirty="0" smtClean="0"/>
              <a:t>Jesus – Matt. 4:2-4</a:t>
            </a:r>
          </a:p>
          <a:p>
            <a:pPr rtl="0"/>
            <a:r>
              <a:rPr lang="en-US" sz="1200" dirty="0" smtClean="0"/>
              <a:t>	2	And after He had fasted forty days and forty nights, He then became hungry.</a:t>
            </a:r>
          </a:p>
          <a:p>
            <a:pPr rtl="0"/>
            <a:r>
              <a:rPr lang="en-US" sz="1200" dirty="0" smtClean="0"/>
              <a:t>	3	And the tempter came and said to Him, “If You are the Son of God, command that these stones become bread.”</a:t>
            </a:r>
          </a:p>
          <a:p>
            <a:pPr rtl="0"/>
            <a:r>
              <a:rPr lang="en-US" sz="1200" dirty="0" smtClean="0"/>
              <a:t>	4	But He answered and said, “It is written, ‘Man shall not live on bread alone, but on every word that proceeds out of the mouth of God.’ ” </a:t>
            </a:r>
          </a:p>
          <a:p>
            <a:pPr rtl="0"/>
            <a:endParaRPr lang="en-US" sz="1200" dirty="0" smtClean="0"/>
          </a:p>
          <a:p>
            <a:pPr rtl="0"/>
            <a:r>
              <a:rPr lang="en-US" sz="1200" dirty="0" smtClean="0">
                <a:sym typeface="Wingdings"/>
              </a:rPr>
              <a:t> invitation</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1. Israel in Egypt – groaning…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1:11 – afflicted them with hard labor  - vs. 13 -14 made their lives BITTER !</a:t>
            </a:r>
          </a:p>
          <a:p>
            <a:r>
              <a:rPr lang="en-US" sz="1200" kern="1200" dirty="0" smtClean="0">
                <a:solidFill>
                  <a:schemeClr val="tx1"/>
                </a:solidFill>
                <a:effectLst/>
                <a:latin typeface="+mn-lt"/>
                <a:ea typeface="+mn-ea"/>
                <a:cs typeface="+mn-cs"/>
              </a:rPr>
              <a:t>	1:15f – kill all male babies.. </a:t>
            </a:r>
          </a:p>
          <a:p>
            <a:r>
              <a:rPr lang="en-US" sz="1200" kern="1200" dirty="0" smtClean="0">
                <a:solidFill>
                  <a:schemeClr val="tx1"/>
                </a:solidFill>
                <a:effectLst/>
                <a:latin typeface="+mn-lt"/>
                <a:ea typeface="+mn-ea"/>
                <a:cs typeface="+mn-cs"/>
              </a:rPr>
              <a:t>2:1f – this continued during the growing up of Moses, and the refugee period – 80 years!</a:t>
            </a:r>
          </a:p>
          <a:p>
            <a:r>
              <a:rPr lang="en-US" sz="1200" kern="1200" dirty="0" smtClean="0">
                <a:solidFill>
                  <a:schemeClr val="tx1"/>
                </a:solidFill>
                <a:effectLst/>
                <a:latin typeface="+mn-lt"/>
                <a:ea typeface="+mn-ea"/>
                <a:cs typeface="+mn-cs"/>
              </a:rPr>
              <a:t>2:23.. " And the sons of Israel sighed because of the bondage, and they cried out; and their cry for help because of </a:t>
            </a:r>
            <a:r>
              <a:rPr lang="en-US" sz="1200" i="1" kern="1200" dirty="0" smtClean="0">
                <a:solidFill>
                  <a:schemeClr val="tx1"/>
                </a:solidFill>
                <a:effectLst/>
                <a:latin typeface="+mn-lt"/>
                <a:ea typeface="+mn-ea"/>
                <a:cs typeface="+mn-cs"/>
              </a:rPr>
              <a:t>their</a:t>
            </a:r>
            <a:r>
              <a:rPr lang="en-US" sz="1200" kern="1200" dirty="0" smtClean="0">
                <a:solidFill>
                  <a:schemeClr val="tx1"/>
                </a:solidFill>
                <a:effectLst/>
                <a:latin typeface="+mn-lt"/>
                <a:ea typeface="+mn-ea"/>
                <a:cs typeface="+mn-cs"/>
              </a:rPr>
              <a:t> bondage rose up to God."</a:t>
            </a:r>
          </a:p>
          <a:p>
            <a:endParaRPr lang="en-US" dirty="0" smtClean="0"/>
          </a:p>
          <a:p>
            <a:r>
              <a:rPr lang="en-US" b="1" dirty="0" smtClean="0">
                <a:sym typeface="Wingdings"/>
              </a:rPr>
              <a:t> Delivered by God</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2. Egypt Delivered from bondage – but 'into the wilderness' – led BY God..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Created a humanitarian 'refugee' problem of mega proportion - .  Estimated over 1 millions plus their animals in a wilderness without enough food or water or provisions (for clothing, etc.).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Grumble!  Ex.</a:t>
            </a:r>
            <a:r>
              <a:rPr lang="en-US" sz="1200" b="1" kern="1200" baseline="0" dirty="0" smtClean="0">
                <a:solidFill>
                  <a:schemeClr val="tx1"/>
                </a:solidFill>
                <a:effectLst/>
                <a:latin typeface="+mn-lt"/>
                <a:ea typeface="+mn-ea"/>
                <a:cs typeface="+mn-cs"/>
                <a:sym typeface="Wingdings"/>
              </a:rPr>
              <a:t> 16:2</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3. Haven't even arrived at Mt. Sinai yet</a:t>
            </a:r>
            <a:r>
              <a:rPr lang="en-US" sz="1200" kern="1200" dirty="0" smtClean="0">
                <a:solidFill>
                  <a:schemeClr val="tx1"/>
                </a:solidFill>
                <a:effectLst/>
                <a:latin typeface="+mn-lt"/>
                <a:ea typeface="+mn-ea"/>
                <a:cs typeface="+mn-cs"/>
              </a:rPr>
              <a:t> – and it beings. A continuous problem for Israel!</a:t>
            </a:r>
          </a:p>
          <a:p>
            <a:r>
              <a:rPr lang="en-US" sz="1200" kern="1200" dirty="0" smtClean="0">
                <a:solidFill>
                  <a:schemeClr val="tx1"/>
                </a:solidFill>
                <a:effectLst/>
                <a:latin typeface="+mn-lt"/>
                <a:ea typeface="+mn-ea"/>
                <a:cs typeface="+mn-cs"/>
              </a:rPr>
              <a:t>15:24–25; 16:2–3, 17:1f,  - then Numbers recalls 7 such episodes… </a:t>
            </a:r>
          </a:p>
          <a:p>
            <a:r>
              <a:rPr lang="en-US" sz="1200" kern="1200" dirty="0" smtClean="0">
                <a:solidFill>
                  <a:schemeClr val="tx1"/>
                </a:solidFill>
                <a:effectLst/>
                <a:latin typeface="+mn-lt"/>
                <a:ea typeface="+mn-ea"/>
                <a:cs typeface="+mn-cs"/>
              </a:rPr>
              <a:t>Would that we had died by the </a:t>
            </a:r>
            <a:r>
              <a:rPr lang="en-US" sz="1200" kern="1200" cap="small" dirty="0" smtClean="0">
                <a:solidFill>
                  <a:schemeClr val="tx1"/>
                </a:solidFill>
                <a:effectLst/>
                <a:latin typeface="+mn-lt"/>
                <a:ea typeface="+mn-ea"/>
                <a:cs typeface="+mn-cs"/>
              </a:rPr>
              <a:t>Lord’s</a:t>
            </a:r>
            <a:r>
              <a:rPr lang="en-US" sz="1200" kern="1200" dirty="0" smtClean="0">
                <a:solidFill>
                  <a:schemeClr val="tx1"/>
                </a:solidFill>
                <a:effectLst/>
                <a:latin typeface="+mn-lt"/>
                <a:ea typeface="+mn-ea"/>
                <a:cs typeface="+mn-cs"/>
              </a:rPr>
              <a:t> hand in the land of Egypt, when we sat by the pots of meat, when we ate bread to the full; for you have brought us out into this wilderness to kill this whole assembly with hunger.”  Ex. 16:3</a:t>
            </a:r>
          </a:p>
          <a:p>
            <a:r>
              <a:rPr lang="en-US" sz="1200" kern="1200" dirty="0" smtClean="0">
                <a:solidFill>
                  <a:schemeClr val="tx1"/>
                </a:solidFill>
                <a:effectLst/>
                <a:latin typeface="+mn-lt"/>
                <a:ea typeface="+mn-ea"/>
                <a:cs typeface="+mn-cs"/>
              </a:rPr>
              <a:t>	1. pots of meat?</a:t>
            </a:r>
          </a:p>
          <a:p>
            <a:r>
              <a:rPr lang="en-US" sz="1200" kern="1200" dirty="0" smtClean="0">
                <a:solidFill>
                  <a:schemeClr val="tx1"/>
                </a:solidFill>
                <a:effectLst/>
                <a:latin typeface="+mn-lt"/>
                <a:ea typeface="+mn-ea"/>
                <a:cs typeface="+mn-cs"/>
              </a:rPr>
              <a:t>	2. ate bread to the full?</a:t>
            </a:r>
          </a:p>
          <a:p>
            <a:r>
              <a:rPr lang="en-US" sz="1200" kern="1200" dirty="0" smtClean="0">
                <a:solidFill>
                  <a:schemeClr val="tx1"/>
                </a:solidFill>
                <a:effectLst/>
                <a:latin typeface="+mn-lt"/>
                <a:ea typeface="+mn-ea"/>
                <a:cs typeface="+mn-cs"/>
              </a:rPr>
              <a:t>	3. Worked to death – male children killed – beaten – all changes!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God Hears!   16:7, 8, 9, 12</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4. God HEARD their grumbling! – vs. 7, 8, 9, 12, </a:t>
            </a:r>
          </a:p>
          <a:p>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4 Elements behind grumbling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5. grumbling - 16.2;  17:3</a:t>
            </a:r>
            <a:endParaRPr lang="en-US" sz="1200" kern="1200" dirty="0" smtClean="0">
              <a:solidFill>
                <a:schemeClr val="tx1"/>
              </a:solidFill>
              <a:effectLst/>
              <a:latin typeface="+mn-lt"/>
              <a:ea typeface="+mn-ea"/>
              <a:cs typeface="+mn-cs"/>
            </a:endParaRPr>
          </a:p>
          <a:p>
            <a:pPr lvl="0"/>
            <a:r>
              <a:rPr lang="en-US" sz="1200" b="1" i="1" u="sng" kern="1200" dirty="0" smtClean="0">
                <a:solidFill>
                  <a:schemeClr val="tx1"/>
                </a:solidFill>
                <a:effectLst/>
                <a:latin typeface="+mn-lt"/>
                <a:ea typeface="+mn-ea"/>
                <a:cs typeface="+mn-cs"/>
              </a:rPr>
              <a:t>Forgetfulness</a:t>
            </a:r>
            <a:r>
              <a:rPr lang="en-US" sz="1200" kern="1200" dirty="0" smtClean="0">
                <a:solidFill>
                  <a:schemeClr val="tx1"/>
                </a:solidFill>
                <a:effectLst/>
                <a:latin typeface="+mn-lt"/>
                <a:ea typeface="+mn-ea"/>
                <a:cs typeface="+mn-cs"/>
              </a:rPr>
              <a:t>  - not remember it as ill-treated slaves eating impoverished food, but 'sitting around the fire eating lots of meat, leeks, and onions… .</a:t>
            </a:r>
          </a:p>
          <a:p>
            <a:pPr lvl="0"/>
            <a:r>
              <a:rPr lang="en-US" sz="1200" b="1" i="1" u="sng" kern="1200" dirty="0" smtClean="0">
                <a:solidFill>
                  <a:schemeClr val="tx1"/>
                </a:solidFill>
                <a:effectLst/>
                <a:latin typeface="+mn-lt"/>
                <a:ea typeface="+mn-ea"/>
                <a:cs typeface="+mn-cs"/>
              </a:rPr>
              <a:t>Entitlement </a:t>
            </a:r>
            <a:r>
              <a:rPr lang="en-US" sz="1200" kern="1200" dirty="0" smtClean="0">
                <a:solidFill>
                  <a:schemeClr val="tx1"/>
                </a:solidFill>
                <a:effectLst/>
                <a:latin typeface="+mn-lt"/>
                <a:ea typeface="+mn-ea"/>
                <a:cs typeface="+mn-cs"/>
              </a:rPr>
              <a:t>– God has saved, protected, and provided for them.  Not want THIS.. want something better</a:t>
            </a:r>
          </a:p>
          <a:p>
            <a:pPr lvl="0"/>
            <a:r>
              <a:rPr lang="en-US" sz="1200" b="1" i="1" u="sng" kern="1200" dirty="0" smtClean="0">
                <a:solidFill>
                  <a:schemeClr val="tx1"/>
                </a:solidFill>
                <a:effectLst/>
                <a:latin typeface="+mn-lt"/>
                <a:ea typeface="+mn-ea"/>
                <a:cs typeface="+mn-cs"/>
              </a:rPr>
              <a:t>Un-thankfulness</a:t>
            </a:r>
            <a:r>
              <a:rPr lang="en-US" sz="1200" kern="1200" dirty="0" smtClean="0">
                <a:solidFill>
                  <a:schemeClr val="tx1"/>
                </a:solidFill>
                <a:effectLst/>
                <a:latin typeface="+mn-lt"/>
                <a:ea typeface="+mn-ea"/>
                <a:cs typeface="+mn-cs"/>
              </a:rPr>
              <a:t> – this the partner of the entitlement mind</a:t>
            </a:r>
          </a:p>
          <a:p>
            <a:pPr lvl="0"/>
            <a:r>
              <a:rPr lang="en-US" sz="1200" b="1" i="1" u="sng" kern="1200" dirty="0" smtClean="0">
                <a:solidFill>
                  <a:schemeClr val="tx1"/>
                </a:solidFill>
                <a:effectLst/>
                <a:latin typeface="+mn-lt"/>
                <a:ea typeface="+mn-ea"/>
                <a:cs typeface="+mn-cs"/>
              </a:rPr>
              <a:t>Ignorance of God’s purpose and character!</a:t>
            </a:r>
            <a:r>
              <a:rPr lang="en-US" sz="1200" kern="1200" dirty="0" smtClean="0">
                <a:solidFill>
                  <a:schemeClr val="tx1"/>
                </a:solidFill>
                <a:effectLst/>
                <a:latin typeface="+mn-lt"/>
                <a:ea typeface="+mn-ea"/>
                <a:cs typeface="+mn-cs"/>
              </a:rPr>
              <a:t> ‘died at the hand of God’ - overlooks God’s promise to Abraham &amp; God’s faithfulness to His covenants, overlooks God’s desire for their trust, godliness, and faithfulness!</a:t>
            </a:r>
          </a:p>
          <a:p>
            <a:pPr lvl="0"/>
            <a:r>
              <a:rPr lang="en-US" sz="1200" b="1" i="1" u="sng" kern="1200" dirty="0" smtClean="0">
                <a:solidFill>
                  <a:schemeClr val="tx1"/>
                </a:solidFill>
                <a:effectLst/>
                <a:latin typeface="+mn-lt"/>
                <a:ea typeface="+mn-ea"/>
                <a:cs typeface="+mn-cs"/>
              </a:rPr>
              <a:t>Is Against the Lord and HEARD by HIM! -</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16:7</a:t>
            </a:r>
            <a:r>
              <a:rPr lang="en-US" sz="1200" kern="1200" dirty="0" smtClean="0">
                <a:solidFill>
                  <a:schemeClr val="tx1"/>
                </a:solidFill>
                <a:effectLst/>
                <a:latin typeface="+mn-lt"/>
                <a:ea typeface="+mn-ea"/>
                <a:cs typeface="+mn-cs"/>
              </a:rPr>
              <a:t> Moses repeatedly stresses that the people’s </a:t>
            </a:r>
            <a:r>
              <a:rPr lang="en-US" sz="1200" b="1" kern="1200" dirty="0" smtClean="0">
                <a:solidFill>
                  <a:schemeClr val="tx1"/>
                </a:solidFill>
                <a:effectLst/>
                <a:latin typeface="+mn-lt"/>
                <a:ea typeface="+mn-ea"/>
                <a:cs typeface="+mn-cs"/>
              </a:rPr>
              <a:t>grumbling</a:t>
            </a:r>
            <a:r>
              <a:rPr lang="en-US" sz="1200" kern="1200" dirty="0" smtClean="0">
                <a:solidFill>
                  <a:schemeClr val="tx1"/>
                </a:solidFill>
                <a:effectLst/>
                <a:latin typeface="+mn-lt"/>
                <a:ea typeface="+mn-ea"/>
                <a:cs typeface="+mn-cs"/>
              </a:rPr>
              <a:t> is both </a:t>
            </a:r>
            <a:r>
              <a:rPr lang="en-US" sz="1200" b="1" kern="1200" dirty="0" smtClean="0">
                <a:solidFill>
                  <a:schemeClr val="tx1"/>
                </a:solidFill>
                <a:effectLst/>
                <a:latin typeface="+mn-lt"/>
                <a:ea typeface="+mn-ea"/>
                <a:cs typeface="+mn-cs"/>
              </a:rPr>
              <a:t>against the Lord</a:t>
            </a:r>
            <a:r>
              <a:rPr lang="en-US" sz="1200" kern="1200" dirty="0" smtClean="0">
                <a:solidFill>
                  <a:schemeClr val="tx1"/>
                </a:solidFill>
                <a:effectLst/>
                <a:latin typeface="+mn-lt"/>
                <a:ea typeface="+mn-ea"/>
                <a:cs typeface="+mn-cs"/>
              </a:rPr>
              <a:t> (also twice in v. 8) and </a:t>
            </a:r>
            <a:r>
              <a:rPr lang="en-US" sz="1200" b="1" kern="1200" dirty="0" smtClean="0">
                <a:solidFill>
                  <a:schemeClr val="tx1"/>
                </a:solidFill>
                <a:effectLst/>
                <a:latin typeface="+mn-lt"/>
                <a:ea typeface="+mn-ea"/>
                <a:cs typeface="+mn-cs"/>
              </a:rPr>
              <a:t>heard</a:t>
            </a:r>
            <a:r>
              <a:rPr lang="en-US" sz="1200" kern="1200" dirty="0" smtClean="0">
                <a:solidFill>
                  <a:schemeClr val="tx1"/>
                </a:solidFill>
                <a:effectLst/>
                <a:latin typeface="+mn-lt"/>
                <a:ea typeface="+mn-ea"/>
                <a:cs typeface="+mn-cs"/>
              </a:rPr>
              <a:t> by him (also vv. 7, 8, 9, 12), </a:t>
            </a:r>
          </a:p>
          <a:p>
            <a:endParaRPr lang="en-US" dirty="0" smtClean="0"/>
          </a:p>
          <a:p>
            <a:r>
              <a:rPr lang="en-US" dirty="0" smtClean="0">
                <a:sym typeface="Wingdings"/>
              </a:rPr>
              <a:t> Examples for US – 1 Cor. 10:10-12</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1Cor. 10:10-12</a:t>
            </a:r>
          </a:p>
          <a:p>
            <a:pPr rtl="0"/>
            <a:r>
              <a:rPr lang="en-US" sz="1200" dirty="0" smtClean="0"/>
              <a:t>	10	Nor grumble, as some of them did, and were destroyed by the destroyer.</a:t>
            </a:r>
          </a:p>
          <a:p>
            <a:pPr rtl="0"/>
            <a:r>
              <a:rPr lang="en-US" sz="1200" dirty="0" smtClean="0"/>
              <a:t>	11	Now these things happened to them as an example, and they were written for our instruction, upon whom the ends of the ages have come.</a:t>
            </a:r>
          </a:p>
          <a:p>
            <a:pPr rtl="0"/>
            <a:r>
              <a:rPr lang="en-US" sz="1200" dirty="0" smtClean="0"/>
              <a:t>	12	Therefore let him who thinks he stands take heed that he does not fall.</a:t>
            </a:r>
          </a:p>
          <a:p>
            <a:endParaRPr lang="en-US" dirty="0" smtClean="0"/>
          </a:p>
          <a:p>
            <a:r>
              <a:rPr lang="en-US" b="1" dirty="0" smtClean="0">
                <a:sym typeface="Wingdings"/>
              </a:rPr>
              <a:t> Manna provided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Manna - bread -  ‘</a:t>
            </a:r>
            <a:r>
              <a:rPr lang="en-US" sz="1200" b="1" kern="1200" dirty="0" err="1" smtClean="0">
                <a:solidFill>
                  <a:schemeClr val="tx1"/>
                </a:solidFill>
                <a:effectLst/>
                <a:latin typeface="+mn-lt"/>
                <a:ea typeface="+mn-ea"/>
                <a:cs typeface="+mn-cs"/>
              </a:rPr>
              <a:t>whatzit</a:t>
            </a:r>
            <a:r>
              <a:rPr lang="en-US" sz="1200" b="1" kern="1200" dirty="0" smtClean="0">
                <a:solidFill>
                  <a:schemeClr val="tx1"/>
                </a:solidFill>
                <a:effectLst/>
                <a:latin typeface="+mn-lt"/>
                <a:ea typeface="+mn-ea"/>
                <a:cs typeface="+mn-cs"/>
              </a:rPr>
              <a:t>’ …    	</a:t>
            </a:r>
            <a:r>
              <a:rPr lang="en-US" sz="1200" b="1" kern="1200" dirty="0" err="1" smtClean="0">
                <a:solidFill>
                  <a:schemeClr val="tx1"/>
                </a:solidFill>
                <a:effectLst/>
                <a:latin typeface="+mn-lt"/>
                <a:ea typeface="+mn-ea"/>
                <a:cs typeface="+mn-cs"/>
              </a:rPr>
              <a:t>Cp</a:t>
            </a:r>
            <a:r>
              <a:rPr lang="en-US" sz="1200" b="1" kern="1200" dirty="0" smtClean="0">
                <a:solidFill>
                  <a:schemeClr val="tx1"/>
                </a:solidFill>
                <a:effectLst/>
                <a:latin typeface="+mn-lt"/>
                <a:ea typeface="+mn-ea"/>
                <a:cs typeface="+mn-cs"/>
              </a:rPr>
              <a:t> Num. 11:5-9!</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NOT seen until the Lord gave!</a:t>
            </a:r>
          </a:p>
          <a:p>
            <a:r>
              <a:rPr lang="en-US" sz="1200" kern="1200" dirty="0" smtClean="0">
                <a:solidFill>
                  <a:schemeClr val="tx1"/>
                </a:solidFill>
                <a:effectLst/>
                <a:latin typeface="+mn-lt"/>
                <a:ea typeface="+mn-ea"/>
                <a:cs typeface="+mn-cs"/>
              </a:rPr>
              <a:t>2. Spoil / worms – but only for 6 days!</a:t>
            </a:r>
          </a:p>
          <a:p>
            <a:r>
              <a:rPr lang="en-US" sz="1200" kern="1200" dirty="0" smtClean="0">
                <a:solidFill>
                  <a:schemeClr val="tx1"/>
                </a:solidFill>
                <a:effectLst/>
                <a:latin typeface="+mn-lt"/>
                <a:ea typeface="+mn-ea"/>
                <a:cs typeface="+mn-cs"/>
              </a:rPr>
              <a:t>3. 7</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day – NOT spoil…</a:t>
            </a:r>
          </a:p>
          <a:p>
            <a:r>
              <a:rPr lang="en-US" sz="1200" kern="1200" dirty="0" smtClean="0">
                <a:solidFill>
                  <a:schemeClr val="tx1"/>
                </a:solidFill>
                <a:effectLst/>
                <a:latin typeface="+mn-lt"/>
                <a:ea typeface="+mn-ea"/>
                <a:cs typeface="+mn-cs"/>
              </a:rPr>
              <a:t>4. Aaron saved an </a:t>
            </a:r>
            <a:r>
              <a:rPr lang="en-US" sz="1200" kern="1200" dirty="0" err="1" smtClean="0">
                <a:solidFill>
                  <a:schemeClr val="tx1"/>
                </a:solidFill>
                <a:effectLst/>
                <a:latin typeface="+mn-lt"/>
                <a:ea typeface="+mn-ea"/>
                <a:cs typeface="+mn-cs"/>
              </a:rPr>
              <a:t>omer</a:t>
            </a:r>
            <a:r>
              <a:rPr lang="en-US" sz="1200" kern="1200" dirty="0" smtClean="0">
                <a:solidFill>
                  <a:schemeClr val="tx1"/>
                </a:solidFill>
                <a:effectLst/>
                <a:latin typeface="+mn-lt"/>
                <a:ea typeface="+mn-ea"/>
                <a:cs typeface="+mn-cs"/>
              </a:rPr>
              <a:t> – and it NOT spoil..!</a:t>
            </a:r>
          </a:p>
          <a:p>
            <a:r>
              <a:rPr lang="en-US" sz="1200" kern="1200" dirty="0" smtClean="0">
                <a:solidFill>
                  <a:schemeClr val="tx1"/>
                </a:solidFill>
                <a:effectLst/>
                <a:latin typeface="+mn-lt"/>
                <a:ea typeface="+mn-ea"/>
                <a:cs typeface="+mn-cs"/>
              </a:rPr>
              <a:t>5. Gather much or little – each had 'enough' - </a:t>
            </a:r>
          </a:p>
          <a:p>
            <a:r>
              <a:rPr lang="en-US" sz="1200" kern="1200" dirty="0" smtClean="0">
                <a:solidFill>
                  <a:schemeClr val="tx1"/>
                </a:solidFill>
                <a:effectLst/>
                <a:latin typeface="+mn-lt"/>
                <a:ea typeface="+mn-ea"/>
                <a:cs typeface="+mn-cs"/>
              </a:rPr>
              <a:t>6. ENDED when they entered Canaan!	</a:t>
            </a:r>
          </a:p>
          <a:p>
            <a:endParaRPr lang="en-US" dirty="0" smtClean="0"/>
          </a:p>
          <a:p>
            <a:r>
              <a:rPr lang="en-US" dirty="0" smtClean="0">
                <a:sym typeface="Wingdings"/>
              </a:rPr>
              <a:t> Jesus – the TRUE bread from heaven</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Manna prefigures Christ the true bread of heaven</a:t>
            </a:r>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who gives eternal life (John 6:31–35).   </a:t>
            </a:r>
          </a:p>
          <a:p>
            <a:r>
              <a:rPr lang="en-US" sz="1200" kern="1200" dirty="0" smtClean="0">
                <a:solidFill>
                  <a:schemeClr val="tx1"/>
                </a:solidFill>
                <a:effectLst/>
                <a:latin typeface="+mn-lt"/>
                <a:ea typeface="+mn-ea"/>
                <a:cs typeface="+mn-cs"/>
              </a:rPr>
              <a:t>	ALSO - not live by ‘bread alone’ (John 6:41, 43–58). </a:t>
            </a:r>
          </a:p>
          <a:p>
            <a:endParaRPr lang="en-US" sz="1200" kern="1200" dirty="0" smtClean="0">
              <a:solidFill>
                <a:schemeClr val="tx1"/>
              </a:solidFill>
              <a:effectLst/>
              <a:latin typeface="+mn-lt"/>
              <a:ea typeface="+mn-ea"/>
              <a:cs typeface="+mn-cs"/>
            </a:endParaRPr>
          </a:p>
          <a:p>
            <a:r>
              <a:rPr lang="en-US" dirty="0" smtClean="0">
                <a:sym typeface="Wingdings"/>
              </a:rPr>
              <a:t> 4 elements of OUR grumbling!</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2/14/16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2/14/16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sz="8000" dirty="0" smtClean="0">
                <a:solidFill>
                  <a:srgbClr val="FFFF00"/>
                </a:solidFill>
              </a:rPr>
              <a:t>We LIKE them?</a:t>
            </a:r>
            <a:endParaRPr lang="en-US" sz="8000" dirty="0">
              <a:solidFill>
                <a:srgbClr val="FFFF00"/>
              </a:solidFill>
            </a:endParaRPr>
          </a:p>
        </p:txBody>
      </p:sp>
      <p:sp>
        <p:nvSpPr>
          <p:cNvPr id="5" name="Content Placeholder 4"/>
          <p:cNvSpPr>
            <a:spLocks noGrp="1"/>
          </p:cNvSpPr>
          <p:nvPr>
            <p:ph idx="1"/>
          </p:nvPr>
        </p:nvSpPr>
        <p:spPr/>
        <p:txBody>
          <a:bodyPr>
            <a:normAutofit/>
          </a:bodyPr>
          <a:lstStyle/>
          <a:p>
            <a:r>
              <a:rPr lang="en-US" sz="7200" dirty="0" smtClean="0"/>
              <a:t> Forgetfulness</a:t>
            </a:r>
          </a:p>
          <a:p>
            <a:r>
              <a:rPr lang="en-US" sz="7200" dirty="0"/>
              <a:t> </a:t>
            </a:r>
            <a:r>
              <a:rPr lang="en-US" sz="7200" dirty="0" smtClean="0"/>
              <a:t>Entitlement</a:t>
            </a:r>
          </a:p>
          <a:p>
            <a:r>
              <a:rPr lang="en-US" sz="7200" dirty="0"/>
              <a:t> </a:t>
            </a:r>
            <a:r>
              <a:rPr lang="en-US" sz="7200" dirty="0" smtClean="0"/>
              <a:t>Un-thankful</a:t>
            </a:r>
          </a:p>
          <a:p>
            <a:r>
              <a:rPr lang="en-US" sz="7200" dirty="0"/>
              <a:t> </a:t>
            </a:r>
            <a:r>
              <a:rPr lang="en-US" sz="7200" dirty="0" smtClean="0"/>
              <a:t>Ignorant</a:t>
            </a:r>
            <a:endParaRPr lang="en-US" sz="7200" dirty="0"/>
          </a:p>
        </p:txBody>
      </p:sp>
    </p:spTree>
    <p:extLst>
      <p:ext uri="{BB962C8B-B14F-4D97-AF65-F5344CB8AC3E}">
        <p14:creationId xmlns:p14="http://schemas.microsoft.com/office/powerpoint/2010/main" val="40633505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77195" y="0"/>
            <a:ext cx="8785918" cy="6734315"/>
          </a:xfrm>
        </p:spPr>
        <p:txBody>
          <a:bodyPr/>
          <a:lstStyle/>
          <a:p>
            <a:r>
              <a:rPr lang="en-US" sz="4400" dirty="0"/>
              <a:t>He humbled you and let you be hungry, and fed you with manna which you did not know, nor did your fathers know, that He might make you understand that man does not live by bread alone, but man lives by everything that proceeds out of the mouth of the Lord</a:t>
            </a:r>
            <a:r>
              <a:rPr lang="en-US" sz="4400" dirty="0" smtClean="0"/>
              <a:t>.” </a:t>
            </a:r>
            <a:r>
              <a:rPr lang="en-US" sz="4400" dirty="0"/>
              <a:t> </a:t>
            </a:r>
            <a:r>
              <a:rPr lang="en-US" sz="4400" dirty="0" smtClean="0"/>
              <a:t>Deut. </a:t>
            </a:r>
            <a:r>
              <a:rPr lang="en-US" sz="4400" dirty="0"/>
              <a:t>8:3). </a:t>
            </a:r>
          </a:p>
        </p:txBody>
      </p:sp>
      <p:sp>
        <p:nvSpPr>
          <p:cNvPr id="4" name="TextBox 3"/>
          <p:cNvSpPr txBox="1"/>
          <p:nvPr/>
        </p:nvSpPr>
        <p:spPr>
          <a:xfrm rot="21302787">
            <a:off x="773924" y="2446820"/>
            <a:ext cx="7479431" cy="1862048"/>
          </a:xfrm>
          <a:prstGeom prst="rect">
            <a:avLst/>
          </a:prstGeom>
          <a:solidFill>
            <a:schemeClr val="accent1">
              <a:lumMod val="50000"/>
            </a:schemeClr>
          </a:solidFill>
        </p:spPr>
        <p:txBody>
          <a:bodyPr wrap="square" rtlCol="0">
            <a:spAutoFit/>
          </a:bodyPr>
          <a:lstStyle/>
          <a:p>
            <a:pPr algn="ctr"/>
            <a:r>
              <a:rPr lang="en-US" sz="11500" dirty="0" smtClean="0"/>
              <a:t>Matt. 4:2-4</a:t>
            </a:r>
            <a:endParaRPr lang="en-US" sz="11500" dirty="0"/>
          </a:p>
        </p:txBody>
      </p:sp>
    </p:spTree>
    <p:extLst>
      <p:ext uri="{BB962C8B-B14F-4D97-AF65-F5344CB8AC3E}">
        <p14:creationId xmlns:p14="http://schemas.microsoft.com/office/powerpoint/2010/main" val="19873213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Will </a:t>
            </a:r>
            <a:r>
              <a:rPr lang="en-US" sz="8000" b="1" i="1" u="sng" dirty="0" smtClean="0">
                <a:solidFill>
                  <a:srgbClr val="FFFF00"/>
                </a:solidFill>
              </a:rPr>
              <a:t>YOU</a:t>
            </a:r>
            <a:r>
              <a:rPr lang="en-US" sz="8000" dirty="0" smtClean="0">
                <a:solidFill>
                  <a:srgbClr val="FFFF00"/>
                </a:solidFill>
              </a:rPr>
              <a:t> </a:t>
            </a:r>
            <a:r>
              <a:rPr lang="en-US" sz="8000" dirty="0" smtClean="0"/>
              <a:t>partake</a:t>
            </a:r>
            <a:br>
              <a:rPr lang="en-US" sz="8000" dirty="0" smtClean="0"/>
            </a:br>
            <a:r>
              <a:rPr lang="en-US" sz="8000" dirty="0" smtClean="0"/>
              <a:t>of this True bread?</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98732136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9873213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Israel in Egypt</a:t>
            </a:r>
            <a:br>
              <a:rPr lang="en-US" sz="8000" dirty="0" smtClean="0"/>
            </a:br>
            <a:r>
              <a:rPr lang="en-US" sz="8000" dirty="0" smtClean="0"/>
              <a:t>Groaning</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Exodus 1 - 2</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Delivered by God</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Grumble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16:2-3;  15:24-25,  17:1f</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God HEARS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16:7, 8, 9, 12</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sz="8000" dirty="0" smtClean="0">
                <a:solidFill>
                  <a:srgbClr val="FFFF00"/>
                </a:solidFill>
              </a:rPr>
              <a:t>Grumble</a:t>
            </a:r>
            <a:endParaRPr lang="en-US" sz="8000" dirty="0">
              <a:solidFill>
                <a:srgbClr val="FFFF00"/>
              </a:solidFill>
            </a:endParaRPr>
          </a:p>
        </p:txBody>
      </p:sp>
      <p:sp>
        <p:nvSpPr>
          <p:cNvPr id="5" name="Content Placeholder 4"/>
          <p:cNvSpPr>
            <a:spLocks noGrp="1"/>
          </p:cNvSpPr>
          <p:nvPr>
            <p:ph idx="1"/>
          </p:nvPr>
        </p:nvSpPr>
        <p:spPr/>
        <p:txBody>
          <a:bodyPr>
            <a:normAutofit/>
          </a:bodyPr>
          <a:lstStyle/>
          <a:p>
            <a:r>
              <a:rPr lang="en-US" sz="7200" dirty="0" smtClean="0"/>
              <a:t> Forgetfulness</a:t>
            </a:r>
          </a:p>
          <a:p>
            <a:r>
              <a:rPr lang="en-US" sz="7200" dirty="0"/>
              <a:t> </a:t>
            </a:r>
            <a:r>
              <a:rPr lang="en-US" sz="7200" dirty="0" smtClean="0"/>
              <a:t>Entitlement</a:t>
            </a:r>
          </a:p>
          <a:p>
            <a:r>
              <a:rPr lang="en-US" sz="7200" dirty="0"/>
              <a:t> </a:t>
            </a:r>
            <a:r>
              <a:rPr lang="en-US" sz="7200" dirty="0" smtClean="0"/>
              <a:t>Un-thankful</a:t>
            </a:r>
          </a:p>
          <a:p>
            <a:r>
              <a:rPr lang="en-US" sz="7200" dirty="0"/>
              <a:t> </a:t>
            </a:r>
            <a:r>
              <a:rPr lang="en-US" sz="7200" dirty="0" smtClean="0"/>
              <a:t>Ignorant</a:t>
            </a:r>
            <a:endParaRPr lang="en-US" sz="7200"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Examples for US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10:10-12</a:t>
            </a:r>
            <a:endParaRPr lang="en-US" dirty="0"/>
          </a:p>
        </p:txBody>
      </p:sp>
    </p:spTree>
    <p:extLst>
      <p:ext uri="{BB962C8B-B14F-4D97-AF65-F5344CB8AC3E}">
        <p14:creationId xmlns:p14="http://schemas.microsoft.com/office/powerpoint/2010/main" val="19873213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Manna</a:t>
            </a:r>
            <a:br>
              <a:rPr lang="en-US" sz="8000" dirty="0" smtClean="0"/>
            </a:br>
            <a:r>
              <a:rPr lang="en-US" sz="8000" dirty="0" smtClean="0">
                <a:solidFill>
                  <a:srgbClr val="FFFF00"/>
                </a:solidFill>
              </a:rPr>
              <a:t>( </a:t>
            </a:r>
            <a:r>
              <a:rPr lang="en-US" sz="8000" dirty="0" err="1" smtClean="0">
                <a:solidFill>
                  <a:srgbClr val="FFFF00"/>
                </a:solidFill>
              </a:rPr>
              <a:t>whatzit</a:t>
            </a:r>
            <a:r>
              <a:rPr lang="en-US" sz="8000" dirty="0" smtClean="0">
                <a:solidFill>
                  <a:srgbClr val="FFFF00"/>
                </a:solidFill>
              </a:rPr>
              <a:t> )</a:t>
            </a:r>
            <a:endParaRPr lang="en-US" sz="8000" dirty="0">
              <a:solidFill>
                <a:srgbClr val="FFFF00"/>
              </a:solidFill>
            </a:endParaRPr>
          </a:p>
        </p:txBody>
      </p:sp>
      <p:sp>
        <p:nvSpPr>
          <p:cNvPr id="3" name="Subtitle 2"/>
          <p:cNvSpPr>
            <a:spLocks noGrp="1"/>
          </p:cNvSpPr>
          <p:nvPr>
            <p:ph type="subTitle" idx="1"/>
          </p:nvPr>
        </p:nvSpPr>
        <p:spPr>
          <a:xfrm>
            <a:off x="0" y="5785886"/>
            <a:ext cx="9144000" cy="1072114"/>
          </a:xfrm>
        </p:spPr>
        <p:txBody>
          <a:bodyPr/>
          <a:lstStyle/>
          <a:p>
            <a:r>
              <a:rPr lang="en-US" dirty="0" smtClean="0"/>
              <a:t>Cp. Numbers 11:5-9</a:t>
            </a:r>
            <a:endParaRPr lang="en-US" dirty="0"/>
          </a:p>
        </p:txBody>
      </p:sp>
    </p:spTree>
    <p:extLst>
      <p:ext uri="{BB962C8B-B14F-4D97-AF65-F5344CB8AC3E}">
        <p14:creationId xmlns:p14="http://schemas.microsoft.com/office/powerpoint/2010/main" val="19873213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Jesus –</a:t>
            </a:r>
            <a:br>
              <a:rPr lang="en-US" sz="8000" dirty="0" smtClean="0"/>
            </a:br>
            <a:r>
              <a:rPr lang="en-US" sz="8000" dirty="0" smtClean="0"/>
              <a:t>the TRUE bread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John 6:31-35;  41,  43-58</a:t>
            </a:r>
            <a:endParaRPr lang="en-US" dirty="0"/>
          </a:p>
        </p:txBody>
      </p:sp>
    </p:spTree>
    <p:extLst>
      <p:ext uri="{BB962C8B-B14F-4D97-AF65-F5344CB8AC3E}">
        <p14:creationId xmlns:p14="http://schemas.microsoft.com/office/powerpoint/2010/main" val="19873213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3326</TotalTime>
  <Words>591</Words>
  <Application>Microsoft Macintosh PowerPoint</Application>
  <PresentationFormat>On-screen Show (4:3)</PresentationFormat>
  <Paragraphs>133</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 Black </vt:lpstr>
      <vt:lpstr>PowerPoint Presentation</vt:lpstr>
      <vt:lpstr>Israel in Egypt Groaning</vt:lpstr>
      <vt:lpstr>Delivered by God</vt:lpstr>
      <vt:lpstr>Grumble</vt:lpstr>
      <vt:lpstr>God HEARS</vt:lpstr>
      <vt:lpstr>Grumble</vt:lpstr>
      <vt:lpstr>Examples for US</vt:lpstr>
      <vt:lpstr>Manna ( whatzit )</vt:lpstr>
      <vt:lpstr>Jesus – the TRUE bread</vt:lpstr>
      <vt:lpstr>We LIKE them?</vt:lpstr>
      <vt:lpstr>He humbled you and let you be hungry, and fed you with manna which you did not know, nor did your fathers know, that He might make you understand that man does not live by bread alone, but man lives by everything that proceeds out of the mouth of the Lord.”  Deut. 8:3). </vt:lpstr>
      <vt:lpstr>Will YOU partake of this True bread?</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34</cp:revision>
  <dcterms:created xsi:type="dcterms:W3CDTF">2014-01-26T20:19:07Z</dcterms:created>
  <dcterms:modified xsi:type="dcterms:W3CDTF">2016-02-14T12:38:38Z</dcterms:modified>
</cp:coreProperties>
</file>