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98" r:id="rId2"/>
    <p:sldId id="305" r:id="rId3"/>
    <p:sldId id="313" r:id="rId4"/>
    <p:sldId id="306" r:id="rId5"/>
    <p:sldId id="307" r:id="rId6"/>
    <p:sldId id="308" r:id="rId7"/>
    <p:sldId id="311" r:id="rId8"/>
    <p:sldId id="315" r:id="rId9"/>
    <p:sldId id="316" r:id="rId10"/>
    <p:sldId id="309" r:id="rId11"/>
    <p:sldId id="312" r:id="rId12"/>
    <p:sldId id="299" r:id="rId13"/>
    <p:sldId id="300" r:id="rId14"/>
    <p:sldId id="301" r:id="rId15"/>
    <p:sldId id="30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55" autoAdjust="0"/>
    <p:restoredTop sz="69428" autoAdjust="0"/>
  </p:normalViewPr>
  <p:slideViewPr>
    <p:cSldViewPr snapToGrid="0" snapToObjects="1">
      <p:cViewPr varScale="1">
        <p:scale>
          <a:sx n="81" d="100"/>
          <a:sy n="81" d="100"/>
        </p:scale>
        <p:origin x="-152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4/30/16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Tucson  5/1/2016</a:t>
            </a:r>
          </a:p>
          <a:p>
            <a:r>
              <a:rPr lang="en-US" sz="1200" b="1" kern="1200" dirty="0" smtClean="0">
                <a:solidFill>
                  <a:schemeClr val="tx1"/>
                </a:solidFill>
                <a:effectLst/>
                <a:latin typeface="+mn-lt"/>
                <a:ea typeface="+mn-ea"/>
                <a:cs typeface="+mn-cs"/>
              </a:rPr>
              <a:t>Basic Teaching even in China Marriage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had a busy trip. After landing Beijing and spending the night, we went to Changchun, Tianjin, Shanghai, Haikou, and Shenzhen. In Tianjin, Shanghai, and Haikou we were asked to discuss</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N.T. Passages:</a:t>
            </a:r>
            <a:br>
              <a:rPr lang="en-US" sz="1200" dirty="0" smtClean="0"/>
            </a:br>
            <a:r>
              <a:rPr lang="en-US" sz="1200" dirty="0" smtClean="0"/>
              <a:t>Eph. 5</a:t>
            </a:r>
            <a:br>
              <a:rPr lang="en-US" sz="1200" dirty="0" smtClean="0"/>
            </a:br>
            <a:r>
              <a:rPr lang="en-US" sz="1200" dirty="0" smtClean="0"/>
              <a:t>1Peter 3</a:t>
            </a:r>
          </a:p>
          <a:p>
            <a:r>
              <a:rPr lang="en-US" sz="1200" dirty="0" smtClean="0"/>
              <a:t>(also 1 Cor. 7)</a:t>
            </a:r>
            <a:r>
              <a:rPr lang="is-IS" sz="1200" dirty="0" smtClean="0"/>
              <a:t>…  </a:t>
            </a:r>
          </a:p>
          <a:p>
            <a:endParaRPr lang="is-IS" sz="1200" b="1" dirty="0" smtClean="0"/>
          </a:p>
          <a:p>
            <a:r>
              <a:rPr lang="is-IS" sz="1200" b="1" dirty="0" smtClean="0">
                <a:sym typeface="Wingdings"/>
              </a:rPr>
              <a:t> Responsibilities</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Wife – submissive</a:t>
            </a:r>
            <a:br>
              <a:rPr lang="en-US" sz="1200" dirty="0" smtClean="0"/>
            </a:br>
            <a:r>
              <a:rPr lang="en-US" sz="1200" dirty="0" smtClean="0"/>
              <a:t>Husband -- </a:t>
            </a:r>
            <a:br>
              <a:rPr lang="en-US" sz="1200" dirty="0" smtClean="0"/>
            </a:br>
            <a:r>
              <a:rPr lang="en-US" sz="1200" dirty="0" smtClean="0"/>
              <a:t>thoughtful, caring, loving, Leadership</a:t>
            </a:r>
          </a:p>
          <a:p>
            <a:endParaRPr lang="en-US" sz="1200" dirty="0" smtClean="0"/>
          </a:p>
          <a:p>
            <a:r>
              <a:rPr lang="en-US" sz="1200" dirty="0" smtClean="0">
                <a:sym typeface="Wingdings"/>
              </a:rPr>
              <a:t> Living as a CHRISTIAN within this relationship</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Ephesians 4:20-32</a:t>
            </a:r>
          </a:p>
          <a:p>
            <a:r>
              <a:rPr lang="en-US" dirty="0" smtClean="0"/>
              <a:t>Applied to ‘brother in the Lord’ – but not live with THEM ! – </a:t>
            </a:r>
          </a:p>
          <a:p>
            <a:r>
              <a:rPr lang="en-US" dirty="0" smtClean="0"/>
              <a:t>Applied to ‘a sister who is a wife’ – MARRIED</a:t>
            </a:r>
          </a:p>
          <a:p>
            <a:r>
              <a:rPr lang="en-US" dirty="0" smtClean="0"/>
              <a:t>If can not apply these</a:t>
            </a:r>
            <a:r>
              <a:rPr lang="en-US" baseline="0" dirty="0" smtClean="0"/>
              <a:t> things in my marriage – I am coming short most of the time!</a:t>
            </a:r>
          </a:p>
          <a:p>
            <a:endParaRPr lang="en-US" baseline="0" dirty="0" smtClean="0"/>
          </a:p>
          <a:p>
            <a:r>
              <a:rPr lang="en-US" b="1" baseline="0" dirty="0" smtClean="0">
                <a:sym typeface="Wingdings"/>
              </a:rPr>
              <a:t> 6 Great principles to apply</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YET – on another plane, applying basic Christian principles to THIS relationship will keep problems to a minimum and allow for overcome them.- Eph. 4:</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Change YOURSELF – be responsible for YOURSELF – be what God wants YOU TO BE.  20-25</a:t>
            </a:r>
          </a:p>
          <a:p>
            <a:r>
              <a:rPr lang="en-US" sz="1200" kern="1200" dirty="0" smtClean="0">
                <a:solidFill>
                  <a:schemeClr val="tx1"/>
                </a:solidFill>
                <a:effectLst/>
                <a:latin typeface="+mn-lt"/>
                <a:ea typeface="+mn-ea"/>
                <a:cs typeface="+mn-cs"/>
              </a:rPr>
              <a:t>2. Truthfulness in all you do – 25</a:t>
            </a:r>
          </a:p>
          <a:p>
            <a:r>
              <a:rPr lang="en-US" sz="1200" kern="1200" dirty="0" smtClean="0">
                <a:solidFill>
                  <a:schemeClr val="tx1"/>
                </a:solidFill>
                <a:effectLst/>
                <a:latin typeface="+mn-lt"/>
                <a:ea typeface="+mn-ea"/>
                <a:cs typeface="+mn-cs"/>
              </a:rPr>
              <a:t>3. Self-control – 26-27 – particularly in WORDS/</a:t>
            </a:r>
          </a:p>
          <a:p>
            <a:r>
              <a:rPr lang="en-US" sz="1200" kern="1200" dirty="0" smtClean="0">
                <a:solidFill>
                  <a:schemeClr val="tx1"/>
                </a:solidFill>
                <a:effectLst/>
                <a:latin typeface="+mn-lt"/>
                <a:ea typeface="+mn-ea"/>
                <a:cs typeface="+mn-cs"/>
              </a:rPr>
              <a:t>4. No corrupt communication – but BUILDING each other up. 29</a:t>
            </a:r>
          </a:p>
          <a:p>
            <a:r>
              <a:rPr lang="en-US" sz="1200" kern="1200" dirty="0" smtClean="0">
                <a:solidFill>
                  <a:schemeClr val="tx1"/>
                </a:solidFill>
                <a:effectLst/>
                <a:latin typeface="+mn-lt"/>
                <a:ea typeface="+mn-ea"/>
                <a:cs typeface="+mn-cs"/>
              </a:rPr>
              <a:t>5. BE KIND – tenderhearted – 32</a:t>
            </a:r>
          </a:p>
          <a:p>
            <a:r>
              <a:rPr lang="en-US" sz="1200" kern="1200" dirty="0" smtClean="0">
                <a:solidFill>
                  <a:schemeClr val="tx1"/>
                </a:solidFill>
                <a:effectLst/>
                <a:latin typeface="+mn-lt"/>
                <a:ea typeface="+mn-ea"/>
                <a:cs typeface="+mn-cs"/>
              </a:rPr>
              <a:t>6. Be forgiving - 32</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Best legacy for your mate</a:t>
            </a:r>
            <a:r>
              <a:rPr lang="en-US" baseline="0" dirty="0" smtClean="0"/>
              <a:t> and family –</a:t>
            </a:r>
          </a:p>
          <a:p>
            <a:r>
              <a:rPr lang="en-US" baseline="0" dirty="0" smtClean="0"/>
              <a:t>BE A Christian!</a:t>
            </a:r>
          </a:p>
          <a:p>
            <a:r>
              <a:rPr lang="en-US" baseline="0" dirty="0" smtClean="0"/>
              <a:t>invitation</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 marriage. </a:t>
            </a:r>
          </a:p>
          <a:p>
            <a:r>
              <a:rPr lang="en-US" sz="1200" kern="1200" dirty="0" smtClean="0">
                <a:solidFill>
                  <a:schemeClr val="tx1"/>
                </a:solidFill>
                <a:effectLst/>
                <a:latin typeface="+mn-lt"/>
                <a:ea typeface="+mn-ea"/>
                <a:cs typeface="+mn-cs"/>
              </a:rPr>
              <a:t>In some ways, things are different. For a man to get married, the custom is that he have a good job and has purchased a house (usually in the lower economic families, the family buys the house for the eldest son at great sacrifice to the family). This often means that they simply have trouble getting married. Hence, the custom there, like here, is often the young couple just move in together. </a:t>
            </a:r>
          </a:p>
          <a:p>
            <a:r>
              <a:rPr lang="en-US" sz="1200" kern="1200" dirty="0" smtClean="0">
                <a:solidFill>
                  <a:schemeClr val="tx1"/>
                </a:solidFill>
                <a:effectLst/>
                <a:latin typeface="+mn-lt"/>
                <a:ea typeface="+mn-ea"/>
                <a:cs typeface="+mn-cs"/>
              </a:rPr>
              <a:t>Then, also like here, they get married find out it isn't white picket fences and puppy dogs. </a:t>
            </a:r>
          </a:p>
          <a:p>
            <a:endParaRPr lang="en-US" b="1" dirty="0" smtClean="0"/>
          </a:p>
          <a:p>
            <a:r>
              <a:rPr lang="en-US" b="1" dirty="0" smtClean="0">
                <a:sym typeface="Wingdings"/>
              </a:rPr>
              <a:t> </a:t>
            </a:r>
            <a:r>
              <a:rPr lang="en-US" b="1" dirty="0" smtClean="0">
                <a:sym typeface="Wingdings"/>
              </a:rPr>
              <a:t>The PROBLEM - </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Marriage</a:t>
            </a:r>
          </a:p>
          <a:p>
            <a:pPr marL="228600" indent="-228600">
              <a:buAutoNum type="arabicPeriod"/>
            </a:pPr>
            <a:r>
              <a:rPr lang="en-US" dirty="0" smtClean="0"/>
              <a:t>Growing Old Together – the wife of your youth</a:t>
            </a:r>
          </a:p>
          <a:p>
            <a:pPr marL="228600" indent="-228600">
              <a:buAutoNum type="arabicPeriod"/>
            </a:pPr>
            <a:r>
              <a:rPr lang="en-US" dirty="0" smtClean="0"/>
              <a:t>Interrupted and sidetracked ..  WORK and responsibilities – </a:t>
            </a:r>
          </a:p>
          <a:p>
            <a:pPr marL="228600" indent="-228600">
              <a:buAutoNum type="arabicPeriod"/>
            </a:pPr>
            <a:endParaRPr lang="en-US" dirty="0" smtClean="0"/>
          </a:p>
          <a:p>
            <a:pPr marL="0" indent="0">
              <a:buNone/>
            </a:pPr>
            <a:r>
              <a:rPr lang="en-US" b="1" dirty="0" smtClean="0">
                <a:sym typeface="Wingdings"/>
              </a:rPr>
              <a:t> </a:t>
            </a:r>
            <a:r>
              <a:rPr lang="en-US" b="1" dirty="0" smtClean="0"/>
              <a:t>Back to FOUNDATIONS</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2620684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Created MAN (human)</a:t>
            </a:r>
            <a:r>
              <a:rPr lang="en-US" baseline="0" dirty="0" smtClean="0"/>
              <a:t> in HIS image – Gen. 1:26-27</a:t>
            </a:r>
          </a:p>
          <a:p>
            <a:pPr rtl="0"/>
            <a:r>
              <a:rPr lang="en-US" sz="1200" dirty="0" smtClean="0"/>
              <a:t>	</a:t>
            </a:r>
            <a:r>
              <a:rPr lang="en-US" sz="1200" b="1" dirty="0" smtClean="0"/>
              <a:t>26 	Then God said, “Let us make man in our image, after our likeness. And let them have dominion over the fish of the sea and over the birds of the heavens and over the livestock and over all the earth and over every creeping thing that creeps on the earth.” </a:t>
            </a:r>
          </a:p>
          <a:p>
            <a:pPr rtl="0"/>
            <a:r>
              <a:rPr lang="en-US" sz="1200" dirty="0" smtClean="0"/>
              <a:t>	</a:t>
            </a:r>
            <a:r>
              <a:rPr lang="en-US" sz="1200" b="1" dirty="0" smtClean="0"/>
              <a:t>27 	So God created man in his own image, </a:t>
            </a:r>
          </a:p>
          <a:p>
            <a:pPr rtl="0"/>
            <a:r>
              <a:rPr lang="en-US" sz="1200" dirty="0" smtClean="0"/>
              <a:t>in the image of God he created him; </a:t>
            </a:r>
          </a:p>
          <a:p>
            <a:pPr rtl="0"/>
            <a:r>
              <a:rPr lang="en-US" sz="1200" dirty="0" smtClean="0"/>
              <a:t>male and female he created them. </a:t>
            </a:r>
          </a:p>
          <a:p>
            <a:endParaRPr lang="en-US" b="1" dirty="0" smtClean="0"/>
          </a:p>
          <a:p>
            <a:r>
              <a:rPr lang="en-US" b="1" dirty="0" smtClean="0">
                <a:sym typeface="Wingdings"/>
              </a:rPr>
              <a:t> </a:t>
            </a:r>
            <a:r>
              <a:rPr lang="en-US" b="1" dirty="0" smtClean="0"/>
              <a:t>THEN </a:t>
            </a:r>
            <a:r>
              <a:rPr lang="en-US" b="1" dirty="0" smtClean="0"/>
              <a:t>– chapter 2 a more detailed account</a:t>
            </a:r>
            <a:r>
              <a:rPr lang="is-IS" b="1" dirty="0" smtClean="0"/>
              <a:t>…. </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More Detailed Account – Gen. 2</a:t>
            </a:r>
          </a:p>
          <a:p>
            <a:r>
              <a:rPr lang="en-US" sz="6600" dirty="0" smtClean="0"/>
              <a:t> Adam first – 7-8</a:t>
            </a:r>
            <a:r>
              <a:rPr lang="en-US" sz="6600" dirty="0" smtClean="0"/>
              <a:t>.  (1 Tim. 2:13!) </a:t>
            </a:r>
            <a:endParaRPr lang="en-US" sz="6600" dirty="0" smtClean="0"/>
          </a:p>
          <a:p>
            <a:r>
              <a:rPr lang="en-US" sz="6600" dirty="0" smtClean="0"/>
              <a:t> NO suitable mate – 18-</a:t>
            </a:r>
            <a:r>
              <a:rPr lang="en-US" sz="6600" dirty="0" smtClean="0"/>
              <a:t>20</a:t>
            </a:r>
          </a:p>
          <a:p>
            <a:r>
              <a:rPr lang="en-US" sz="6600" dirty="0" smtClean="0"/>
              <a:t>	All the animals – but none FOUND – dog</a:t>
            </a:r>
            <a:r>
              <a:rPr lang="en-US" sz="6600" baseline="0" dirty="0" smtClean="0"/>
              <a:t> is man’s best friend, but not want to be married to it!</a:t>
            </a:r>
            <a:endParaRPr lang="en-US" sz="6600" dirty="0" smtClean="0"/>
          </a:p>
          <a:p>
            <a:r>
              <a:rPr lang="en-US" sz="6600" b="1" dirty="0" smtClean="0"/>
              <a:t> Eve – 21-25</a:t>
            </a:r>
          </a:p>
          <a:p>
            <a:pPr lvl="1"/>
            <a:r>
              <a:rPr lang="en-US" sz="6600" dirty="0" smtClean="0"/>
              <a:t> Suitable!  HOW did Adam speak? What was the look on his face? – </a:t>
            </a:r>
          </a:p>
          <a:p>
            <a:pPr lvl="0"/>
            <a:endParaRPr lang="en-US" sz="6600" b="1" dirty="0" smtClean="0"/>
          </a:p>
          <a:p>
            <a:pPr lvl="0"/>
            <a:r>
              <a:rPr lang="en-US" sz="6600" b="1" dirty="0" smtClean="0">
                <a:sym typeface="Wingdings"/>
              </a:rPr>
              <a:t> </a:t>
            </a:r>
            <a:r>
              <a:rPr lang="en-US" sz="6600" b="1" dirty="0" smtClean="0"/>
              <a:t>Suitable</a:t>
            </a:r>
            <a:r>
              <a:rPr lang="en-US" sz="6600" b="1" baseline="0" dirty="0" smtClean="0"/>
              <a:t> ?</a:t>
            </a:r>
            <a:endParaRPr lang="en-US" sz="6600" b="1"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6000" dirty="0" smtClean="0"/>
              <a:t> BOTH in the image of God</a:t>
            </a:r>
          </a:p>
          <a:p>
            <a:r>
              <a:rPr lang="en-US" sz="6000" dirty="0" smtClean="0"/>
              <a:t> Different</a:t>
            </a:r>
          </a:p>
          <a:p>
            <a:pPr lvl="1"/>
            <a:r>
              <a:rPr lang="en-US" sz="6000" dirty="0" smtClean="0"/>
              <a:t> but not opposite!</a:t>
            </a:r>
          </a:p>
          <a:p>
            <a:pPr lvl="1"/>
            <a:r>
              <a:rPr lang="en-US" sz="6000" dirty="0" smtClean="0"/>
              <a:t> SUITABLE</a:t>
            </a:r>
          </a:p>
          <a:p>
            <a:endParaRPr lang="en-US" b="1" dirty="0" smtClean="0"/>
          </a:p>
          <a:p>
            <a:r>
              <a:rPr lang="en-US" b="1" dirty="0" smtClean="0">
                <a:sym typeface="Wingdings"/>
              </a:rPr>
              <a:t> Principles concerning</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God declared – 24 </a:t>
            </a:r>
            <a:r>
              <a:rPr lang="en-US" sz="1200" kern="1200" dirty="0" smtClean="0">
                <a:solidFill>
                  <a:schemeClr val="tx1"/>
                </a:solidFill>
                <a:effectLst/>
                <a:latin typeface="+mn-lt"/>
                <a:ea typeface="+mn-ea"/>
                <a:cs typeface="+mn-cs"/>
              </a:rPr>
              <a:t>– Marriage if OF GOD – designed, declared, regulated, and JUDGED</a:t>
            </a:r>
          </a:p>
          <a:p>
            <a:r>
              <a:rPr lang="en-US" sz="1200" b="1" dirty="0" smtClean="0"/>
              <a:t>J</a:t>
            </a:r>
            <a:r>
              <a:rPr lang="en-US" sz="1200" b="1" kern="1200" dirty="0" smtClean="0">
                <a:solidFill>
                  <a:schemeClr val="tx1"/>
                </a:solidFill>
                <a:effectLst/>
                <a:latin typeface="+mn-lt"/>
                <a:ea typeface="+mn-ea"/>
                <a:cs typeface="+mn-cs"/>
              </a:rPr>
              <a:t>esus –</a:t>
            </a:r>
          </a:p>
          <a:p>
            <a:r>
              <a:rPr lang="en-US" sz="1200" dirty="0" smtClean="0"/>
              <a:t>  So they are no longer two but one flesh. What therefore God has joined together, let not man separate.” </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FROM the BEGINNING</a:t>
            </a:r>
          </a:p>
          <a:p>
            <a:r>
              <a:rPr lang="en-US" sz="1200" kern="1200" dirty="0" smtClean="0">
                <a:solidFill>
                  <a:schemeClr val="tx1"/>
                </a:solidFill>
                <a:effectLst/>
                <a:latin typeface="+mn-lt"/>
                <a:ea typeface="+mn-ea"/>
                <a:cs typeface="+mn-cs"/>
              </a:rPr>
              <a:t>Based upon creation, hence applicable unto whole of humanity.  NOT based upon being Jewish NOR upon being Christian! </a:t>
            </a:r>
          </a:p>
          <a:p>
            <a:r>
              <a:rPr lang="en-US" sz="1200" kern="1200" dirty="0" smtClean="0">
                <a:solidFill>
                  <a:schemeClr val="tx1"/>
                </a:solidFill>
                <a:effectLst/>
                <a:latin typeface="+mn-lt"/>
                <a:ea typeface="+mn-ea"/>
                <a:cs typeface="+mn-cs"/>
              </a:rPr>
              <a:t>	Example – Pharaoh and Sarah –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God joins together – </a:t>
            </a:r>
            <a:r>
              <a:rPr lang="en-US" sz="1200" kern="1200" dirty="0" smtClean="0">
                <a:solidFill>
                  <a:schemeClr val="tx1"/>
                </a:solidFill>
                <a:effectLst/>
                <a:latin typeface="+mn-lt"/>
                <a:ea typeface="+mn-ea"/>
                <a:cs typeface="+mn-cs"/>
              </a:rPr>
              <a:t>Matt. 19:6   WHAT GOD has joined together!</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CLEAVE – not put asunder!   Matt. 19:6</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When problems and differences come, it is this commitment to responsibility and character that makes the difference.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NT Passages</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Hebrews 13:4</a:t>
            </a:r>
          </a:p>
          <a:p>
            <a:r>
              <a:rPr lang="en-US" sz="1200" dirty="0" smtClean="0"/>
              <a:t>Let marriage be held in honor among all, and let the marriage bed be undefiled, for God will judge the sexually immoral and adulterous.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1 Cor. 7:2</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1 Cor. 7:2</a:t>
            </a:r>
          </a:p>
          <a:p>
            <a:r>
              <a:rPr lang="en-US" sz="1200" dirty="0" smtClean="0"/>
              <a:t>because of the temptation to sexual immorality, each man should have his own wife and each woman her own husband. </a:t>
            </a:r>
          </a:p>
          <a:p>
            <a:endParaRPr lang="en-US" sz="1200" dirty="0" smtClean="0"/>
          </a:p>
          <a:p>
            <a:r>
              <a:rPr lang="en-US" sz="1200" dirty="0" smtClean="0">
                <a:sym typeface="Wingdings"/>
              </a:rPr>
              <a:t> NT Passages</a:t>
            </a:r>
            <a:r>
              <a:rPr lang="is-IS" sz="1200" dirty="0" smtClean="0">
                <a:sym typeface="Wingdings"/>
              </a:rPr>
              <a:t>…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4/30/16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4/30/16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4/30/16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4/30/16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4/30/16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4/30/16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4/30/16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4/30/16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800" dirty="0" smtClean="0">
                <a:solidFill>
                  <a:srgbClr val="FFFF00"/>
                </a:solidFill>
              </a:rPr>
              <a:t>N.T. Passages:</a:t>
            </a:r>
            <a:r>
              <a:rPr lang="en-US" sz="8000" dirty="0" smtClean="0"/>
              <a:t/>
            </a:r>
            <a:br>
              <a:rPr lang="en-US" sz="8000" dirty="0" smtClean="0"/>
            </a:br>
            <a:r>
              <a:rPr lang="en-US" sz="8000" dirty="0" smtClean="0"/>
              <a:t>Eph. 5</a:t>
            </a:r>
            <a:br>
              <a:rPr lang="en-US" sz="8000" dirty="0" smtClean="0"/>
            </a:br>
            <a:r>
              <a:rPr lang="en-US" sz="8000" dirty="0" smtClean="0"/>
              <a:t>1Peter </a:t>
            </a:r>
            <a:r>
              <a:rPr lang="en-US" sz="8000" dirty="0" smtClean="0"/>
              <a:t>3</a:t>
            </a:r>
            <a:br>
              <a:rPr lang="en-US" sz="8000" dirty="0" smtClean="0"/>
            </a:br>
            <a:r>
              <a:rPr lang="en-US" sz="8000" dirty="0" smtClean="0"/>
              <a:t>1 Cor. 7</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409004462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title"/>
          </p:nvPr>
        </p:nvSpPr>
        <p:spPr/>
        <p:txBody>
          <a:bodyPr/>
          <a:lstStyle/>
          <a:p>
            <a:r>
              <a:rPr lang="en-US" sz="8000" i="1" dirty="0" smtClean="0">
                <a:solidFill>
                  <a:srgbClr val="FFFF00"/>
                </a:solidFill>
              </a:rPr>
              <a:t>Responsibilities</a:t>
            </a:r>
            <a:endParaRPr lang="en-US" sz="8000" i="1"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sz="6600" dirty="0" smtClean="0">
                <a:solidFill>
                  <a:srgbClr val="FFFF00"/>
                </a:solidFill>
              </a:rPr>
              <a:t> </a:t>
            </a:r>
            <a:r>
              <a:rPr lang="en-US" sz="7200" dirty="0" smtClean="0">
                <a:solidFill>
                  <a:srgbClr val="FFFF00"/>
                </a:solidFill>
              </a:rPr>
              <a:t>Wife</a:t>
            </a:r>
            <a:r>
              <a:rPr lang="en-US" sz="6600" dirty="0" smtClean="0">
                <a:solidFill>
                  <a:srgbClr val="FFFF00"/>
                </a:solidFill>
              </a:rPr>
              <a:t> </a:t>
            </a:r>
            <a:r>
              <a:rPr lang="en-US" sz="6600" dirty="0"/>
              <a:t>– </a:t>
            </a:r>
            <a:r>
              <a:rPr lang="en-US" sz="6600" dirty="0" smtClean="0"/>
              <a:t>submissive, love, respect</a:t>
            </a:r>
            <a:endParaRPr lang="en-US" sz="6600" dirty="0" smtClean="0"/>
          </a:p>
          <a:p>
            <a:r>
              <a:rPr lang="en-US" sz="7200" dirty="0" smtClean="0">
                <a:solidFill>
                  <a:srgbClr val="FFFF00"/>
                </a:solidFill>
              </a:rPr>
              <a:t> Husband </a:t>
            </a:r>
            <a:r>
              <a:rPr lang="en-US" sz="6600" dirty="0">
                <a:solidFill>
                  <a:srgbClr val="FFFF00"/>
                </a:solidFill>
              </a:rPr>
              <a:t>-- </a:t>
            </a:r>
            <a:r>
              <a:rPr lang="en-US" sz="6600" dirty="0"/>
              <a:t/>
            </a:r>
            <a:br>
              <a:rPr lang="en-US" sz="6600" dirty="0"/>
            </a:br>
            <a:r>
              <a:rPr lang="en-US" sz="6600" dirty="0"/>
              <a:t>thoughtful, caring, loving, Leadership</a:t>
            </a:r>
          </a:p>
        </p:txBody>
      </p:sp>
    </p:spTree>
    <p:extLst>
      <p:ext uri="{BB962C8B-B14F-4D97-AF65-F5344CB8AC3E}">
        <p14:creationId xmlns:p14="http://schemas.microsoft.com/office/powerpoint/2010/main" val="1027234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Living as a</a:t>
            </a:r>
            <a:br>
              <a:rPr lang="en-US" sz="8000" dirty="0" smtClean="0"/>
            </a:br>
            <a:r>
              <a:rPr lang="en-US" sz="8000" b="1" i="1" dirty="0" smtClean="0">
                <a:solidFill>
                  <a:srgbClr val="FFFF00"/>
                </a:solidFill>
              </a:rPr>
              <a:t>Christian</a:t>
            </a:r>
            <a:r>
              <a:rPr lang="en-US" sz="8000" dirty="0" smtClean="0"/>
              <a:t/>
            </a:r>
            <a:br>
              <a:rPr lang="en-US" sz="8000" dirty="0" smtClean="0"/>
            </a:br>
            <a:r>
              <a:rPr lang="en-US" sz="8000" dirty="0" smtClean="0"/>
              <a:t>within this relationship</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i="1" dirty="0" smtClean="0"/>
              <a:t>Ephesians 4:20-31</a:t>
            </a:r>
            <a:endParaRPr lang="en-US" i="1"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a:xfrm>
            <a:off x="457200" y="31681"/>
            <a:ext cx="8229600" cy="830714"/>
          </a:xfrm>
        </p:spPr>
        <p:txBody>
          <a:bodyPr/>
          <a:lstStyle/>
          <a:p>
            <a:pPr algn="r"/>
            <a:r>
              <a:rPr lang="en-US" dirty="0" smtClean="0">
                <a:solidFill>
                  <a:srgbClr val="FFFF00"/>
                </a:solidFill>
              </a:rPr>
              <a:t>Eph. 4:20 - 32</a:t>
            </a:r>
            <a:endParaRPr lang="en-US" dirty="0">
              <a:solidFill>
                <a:srgbClr val="FFFF00"/>
              </a:solidFill>
            </a:endParaRPr>
          </a:p>
        </p:txBody>
      </p:sp>
      <p:sp>
        <p:nvSpPr>
          <p:cNvPr id="5" name="Content Placeholder 4"/>
          <p:cNvSpPr>
            <a:spLocks noGrp="1"/>
          </p:cNvSpPr>
          <p:nvPr>
            <p:ph idx="1"/>
          </p:nvPr>
        </p:nvSpPr>
        <p:spPr>
          <a:xfrm>
            <a:off x="457200" y="862396"/>
            <a:ext cx="8521148" cy="5859080"/>
          </a:xfrm>
        </p:spPr>
        <p:txBody>
          <a:bodyPr>
            <a:normAutofit/>
          </a:bodyPr>
          <a:lstStyle/>
          <a:p>
            <a:r>
              <a:rPr lang="en-US" sz="5400" dirty="0" smtClean="0"/>
              <a:t> Change YOURSELF</a:t>
            </a:r>
          </a:p>
          <a:p>
            <a:r>
              <a:rPr lang="en-US" sz="5400" dirty="0"/>
              <a:t> </a:t>
            </a:r>
            <a:r>
              <a:rPr lang="en-US" sz="5400" dirty="0" smtClean="0"/>
              <a:t>Always Truthful – 25</a:t>
            </a:r>
          </a:p>
          <a:p>
            <a:r>
              <a:rPr lang="en-US" sz="5400" dirty="0"/>
              <a:t> </a:t>
            </a:r>
            <a:r>
              <a:rPr lang="en-US" sz="5400" dirty="0" smtClean="0"/>
              <a:t>Self-control – 26-27</a:t>
            </a:r>
          </a:p>
          <a:p>
            <a:r>
              <a:rPr lang="en-US" sz="5400" dirty="0"/>
              <a:t> </a:t>
            </a:r>
            <a:r>
              <a:rPr lang="en-US" sz="5400" dirty="0" smtClean="0"/>
              <a:t>NO corrupt words – 29</a:t>
            </a:r>
          </a:p>
          <a:p>
            <a:r>
              <a:rPr lang="en-US" sz="5400" dirty="0"/>
              <a:t> </a:t>
            </a:r>
            <a:r>
              <a:rPr lang="en-US" sz="5400" dirty="0" smtClean="0"/>
              <a:t>Kind – tenderhearted – 32</a:t>
            </a:r>
          </a:p>
          <a:p>
            <a:r>
              <a:rPr lang="en-US" sz="5400" dirty="0"/>
              <a:t> </a:t>
            </a:r>
            <a:r>
              <a:rPr lang="en-US" sz="5400" dirty="0" smtClean="0"/>
              <a:t>Forgiving</a:t>
            </a:r>
            <a:endParaRPr lang="en-US" sz="5400"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Be A Christian</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Marriage !</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409004462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38380" y="518995"/>
            <a:ext cx="2899769" cy="2840590"/>
          </a:xfrm>
          <a:prstGeom prst="rect">
            <a:avLst/>
          </a:prstGeom>
        </p:spPr>
      </p:pic>
      <p:pic>
        <p:nvPicPr>
          <p:cNvPr id="5" name="Picture 4"/>
          <p:cNvPicPr>
            <a:picLocks noChangeAspect="1"/>
          </p:cNvPicPr>
          <p:nvPr/>
        </p:nvPicPr>
        <p:blipFill>
          <a:blip r:embed="rId4"/>
          <a:stretch>
            <a:fillRect/>
          </a:stretch>
        </p:blipFill>
        <p:spPr>
          <a:xfrm>
            <a:off x="5896916" y="4006152"/>
            <a:ext cx="2299661" cy="2220362"/>
          </a:xfrm>
          <a:prstGeom prst="rect">
            <a:avLst/>
          </a:prstGeom>
        </p:spPr>
      </p:pic>
      <p:sp>
        <p:nvSpPr>
          <p:cNvPr id="6" name="Right Arrow 5"/>
          <p:cNvSpPr/>
          <p:nvPr/>
        </p:nvSpPr>
        <p:spPr>
          <a:xfrm rot="2009168">
            <a:off x="4167778" y="3748659"/>
            <a:ext cx="1671145" cy="80040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5"/>
          <a:stretch>
            <a:fillRect/>
          </a:stretch>
        </p:blipFill>
        <p:spPr>
          <a:xfrm>
            <a:off x="5479428" y="518994"/>
            <a:ext cx="2750541" cy="2860563"/>
          </a:xfrm>
          <a:prstGeom prst="rect">
            <a:avLst/>
          </a:prstGeom>
        </p:spPr>
      </p:pic>
      <p:pic>
        <p:nvPicPr>
          <p:cNvPr id="9" name="Picture 8"/>
          <p:cNvPicPr>
            <a:picLocks noChangeAspect="1"/>
          </p:cNvPicPr>
          <p:nvPr/>
        </p:nvPicPr>
        <p:blipFill>
          <a:blip r:embed="rId6"/>
          <a:stretch>
            <a:fillRect/>
          </a:stretch>
        </p:blipFill>
        <p:spPr>
          <a:xfrm>
            <a:off x="638380" y="3900315"/>
            <a:ext cx="3459221" cy="2594848"/>
          </a:xfrm>
          <a:prstGeom prst="rect">
            <a:avLst/>
          </a:prstGeom>
        </p:spPr>
      </p:pic>
      <p:sp>
        <p:nvSpPr>
          <p:cNvPr id="10" name="TextBox 9"/>
          <p:cNvSpPr txBox="1"/>
          <p:nvPr/>
        </p:nvSpPr>
        <p:spPr>
          <a:xfrm>
            <a:off x="2113698" y="1563675"/>
            <a:ext cx="4817063" cy="3631763"/>
          </a:xfrm>
          <a:prstGeom prst="rect">
            <a:avLst/>
          </a:prstGeom>
          <a:solidFill>
            <a:schemeClr val="accent6">
              <a:lumMod val="50000"/>
            </a:schemeClr>
          </a:solidFill>
        </p:spPr>
        <p:txBody>
          <a:bodyPr wrap="none" rtlCol="0">
            <a:spAutoFit/>
          </a:bodyPr>
          <a:lstStyle/>
          <a:p>
            <a:pPr algn="ctr"/>
            <a:r>
              <a:rPr lang="en-US" sz="11500" dirty="0" smtClean="0"/>
              <a:t>Back To</a:t>
            </a:r>
          </a:p>
          <a:p>
            <a:pPr algn="ctr"/>
            <a:r>
              <a:rPr lang="en-US" sz="11500" dirty="0" smtClean="0"/>
              <a:t>Basics</a:t>
            </a:r>
            <a:endParaRPr lang="en-US" sz="11500" dirty="0"/>
          </a:p>
        </p:txBody>
      </p:sp>
    </p:spTree>
    <p:extLst>
      <p:ext uri="{BB962C8B-B14F-4D97-AF65-F5344CB8AC3E}">
        <p14:creationId xmlns:p14="http://schemas.microsoft.com/office/powerpoint/2010/main" val="22224161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God created man</a:t>
            </a:r>
            <a:br>
              <a:rPr lang="en-US" sz="8000" dirty="0" smtClean="0"/>
            </a:br>
            <a:r>
              <a:rPr lang="en-US" sz="8000" dirty="0" smtClean="0"/>
              <a:t>in His image</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Gen. 1:26-27</a:t>
            </a:r>
            <a:endParaRPr lang="en-US" dirty="0"/>
          </a:p>
        </p:txBody>
      </p:sp>
    </p:spTree>
    <p:extLst>
      <p:ext uri="{BB962C8B-B14F-4D97-AF65-F5344CB8AC3E}">
        <p14:creationId xmlns:p14="http://schemas.microsoft.com/office/powerpoint/2010/main" val="40900446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sz="6600" i="1" dirty="0" smtClean="0">
                <a:solidFill>
                  <a:srgbClr val="FFFF00"/>
                </a:solidFill>
              </a:rPr>
              <a:t>Genesis 2</a:t>
            </a:r>
            <a:endParaRPr lang="en-US" sz="6600" i="1" dirty="0">
              <a:solidFill>
                <a:srgbClr val="FFFF00"/>
              </a:solidFill>
            </a:endParaRPr>
          </a:p>
        </p:txBody>
      </p:sp>
      <p:sp>
        <p:nvSpPr>
          <p:cNvPr id="5" name="Content Placeholder 4"/>
          <p:cNvSpPr>
            <a:spLocks noGrp="1"/>
          </p:cNvSpPr>
          <p:nvPr>
            <p:ph idx="1"/>
          </p:nvPr>
        </p:nvSpPr>
        <p:spPr>
          <a:xfrm>
            <a:off x="1003370" y="1391478"/>
            <a:ext cx="7974977" cy="5329997"/>
          </a:xfrm>
        </p:spPr>
        <p:txBody>
          <a:bodyPr>
            <a:normAutofit/>
          </a:bodyPr>
          <a:lstStyle/>
          <a:p>
            <a:r>
              <a:rPr lang="en-US" sz="6600" dirty="0" smtClean="0"/>
              <a:t> Adam first</a:t>
            </a:r>
          </a:p>
          <a:p>
            <a:r>
              <a:rPr lang="en-US" sz="6600" dirty="0"/>
              <a:t> </a:t>
            </a:r>
            <a:r>
              <a:rPr lang="en-US" sz="6600" dirty="0" smtClean="0"/>
              <a:t>NO suitable mate</a:t>
            </a:r>
          </a:p>
          <a:p>
            <a:r>
              <a:rPr lang="en-US" sz="6600" dirty="0"/>
              <a:t> </a:t>
            </a:r>
            <a:r>
              <a:rPr lang="en-US" sz="6600" dirty="0" smtClean="0"/>
              <a:t>Eve – </a:t>
            </a:r>
          </a:p>
          <a:p>
            <a:pPr lvl="1"/>
            <a:r>
              <a:rPr lang="en-US" sz="6600" dirty="0"/>
              <a:t> </a:t>
            </a:r>
            <a:r>
              <a:rPr lang="en-US" sz="6600" dirty="0" smtClean="0"/>
              <a:t>Suitable!</a:t>
            </a:r>
            <a:endParaRPr lang="en-US" sz="6600" dirty="0"/>
          </a:p>
        </p:txBody>
      </p:sp>
    </p:spTree>
    <p:extLst>
      <p:ext uri="{BB962C8B-B14F-4D97-AF65-F5344CB8AC3E}">
        <p14:creationId xmlns:p14="http://schemas.microsoft.com/office/powerpoint/2010/main" val="40900446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a:xfrm>
            <a:off x="457200" y="31680"/>
            <a:ext cx="8229600" cy="1359797"/>
          </a:xfrm>
        </p:spPr>
        <p:txBody>
          <a:bodyPr/>
          <a:lstStyle/>
          <a:p>
            <a:r>
              <a:rPr lang="en-US" sz="6600" i="1" dirty="0" smtClean="0">
                <a:solidFill>
                  <a:srgbClr val="FFFF00"/>
                </a:solidFill>
              </a:rPr>
              <a:t>Suitable</a:t>
            </a:r>
            <a:endParaRPr lang="en-US" i="1" dirty="0">
              <a:solidFill>
                <a:srgbClr val="FFFF00"/>
              </a:solidFill>
            </a:endParaRPr>
          </a:p>
        </p:txBody>
      </p:sp>
      <p:sp>
        <p:nvSpPr>
          <p:cNvPr id="5" name="Content Placeholder 4"/>
          <p:cNvSpPr>
            <a:spLocks noGrp="1"/>
          </p:cNvSpPr>
          <p:nvPr>
            <p:ph idx="1"/>
          </p:nvPr>
        </p:nvSpPr>
        <p:spPr/>
        <p:txBody>
          <a:bodyPr>
            <a:normAutofit/>
          </a:bodyPr>
          <a:lstStyle/>
          <a:p>
            <a:r>
              <a:rPr lang="en-US" sz="6000" dirty="0" smtClean="0"/>
              <a:t> BOTH in the image of God</a:t>
            </a:r>
          </a:p>
          <a:p>
            <a:r>
              <a:rPr lang="en-US" sz="6000" dirty="0"/>
              <a:t> </a:t>
            </a:r>
            <a:r>
              <a:rPr lang="en-US" sz="6000" dirty="0" smtClean="0"/>
              <a:t>Different</a:t>
            </a:r>
          </a:p>
          <a:p>
            <a:pPr lvl="1"/>
            <a:r>
              <a:rPr lang="en-US" sz="6000" dirty="0"/>
              <a:t> </a:t>
            </a:r>
            <a:r>
              <a:rPr lang="en-US" sz="6000" dirty="0" smtClean="0"/>
              <a:t>but not opposite!</a:t>
            </a:r>
          </a:p>
          <a:p>
            <a:pPr lvl="1"/>
            <a:r>
              <a:rPr lang="en-US" sz="6000" dirty="0"/>
              <a:t> </a:t>
            </a:r>
            <a:r>
              <a:rPr lang="en-US" sz="6000" dirty="0" smtClean="0"/>
              <a:t>SUITABLE</a:t>
            </a:r>
            <a:endParaRPr lang="en-US" sz="6000" dirty="0"/>
          </a:p>
        </p:txBody>
      </p:sp>
    </p:spTree>
    <p:extLst>
      <p:ext uri="{BB962C8B-B14F-4D97-AF65-F5344CB8AC3E}">
        <p14:creationId xmlns:p14="http://schemas.microsoft.com/office/powerpoint/2010/main" val="40900446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a:xfrm>
            <a:off x="457200" y="31680"/>
            <a:ext cx="8229600" cy="1359797"/>
          </a:xfrm>
        </p:spPr>
        <p:txBody>
          <a:bodyPr/>
          <a:lstStyle/>
          <a:p>
            <a:r>
              <a:rPr lang="en-US" sz="7200" i="1" dirty="0" smtClean="0">
                <a:solidFill>
                  <a:srgbClr val="FFFF00"/>
                </a:solidFill>
              </a:rPr>
              <a:t>Principles</a:t>
            </a:r>
            <a:endParaRPr lang="en-US" sz="7200" i="1" dirty="0">
              <a:solidFill>
                <a:srgbClr val="FFFF00"/>
              </a:solidFill>
            </a:endParaRPr>
          </a:p>
        </p:txBody>
      </p:sp>
      <p:sp>
        <p:nvSpPr>
          <p:cNvPr id="5" name="Content Placeholder 4"/>
          <p:cNvSpPr>
            <a:spLocks noGrp="1"/>
          </p:cNvSpPr>
          <p:nvPr>
            <p:ph idx="1"/>
          </p:nvPr>
        </p:nvSpPr>
        <p:spPr/>
        <p:txBody>
          <a:bodyPr>
            <a:normAutofit/>
          </a:bodyPr>
          <a:lstStyle/>
          <a:p>
            <a:r>
              <a:rPr lang="en-US" sz="6000" dirty="0" smtClean="0"/>
              <a:t> God declared</a:t>
            </a:r>
          </a:p>
          <a:p>
            <a:r>
              <a:rPr lang="en-US" sz="6000" dirty="0"/>
              <a:t> </a:t>
            </a:r>
            <a:r>
              <a:rPr lang="en-US" sz="6000" dirty="0"/>
              <a:t>Based on </a:t>
            </a:r>
            <a:r>
              <a:rPr lang="en-US" sz="6000" dirty="0" smtClean="0"/>
              <a:t>Creation</a:t>
            </a:r>
            <a:endParaRPr lang="en-US" sz="6000" dirty="0" smtClean="0"/>
          </a:p>
          <a:p>
            <a:r>
              <a:rPr lang="en-US" sz="6000" dirty="0" smtClean="0"/>
              <a:t> God </a:t>
            </a:r>
            <a:r>
              <a:rPr lang="en-US" sz="6000" dirty="0" smtClean="0"/>
              <a:t>Joins</a:t>
            </a:r>
          </a:p>
          <a:p>
            <a:r>
              <a:rPr lang="en-US" sz="6000" dirty="0"/>
              <a:t> </a:t>
            </a:r>
            <a:r>
              <a:rPr lang="en-US" sz="6000" dirty="0" smtClean="0"/>
              <a:t>Cleave = not put </a:t>
            </a:r>
            <a:r>
              <a:rPr lang="en-US" sz="6000" dirty="0" smtClean="0"/>
              <a:t>asunder</a:t>
            </a:r>
            <a:endParaRPr lang="en-US" sz="6000" dirty="0" smtClean="0"/>
          </a:p>
        </p:txBody>
      </p:sp>
    </p:spTree>
    <p:extLst>
      <p:ext uri="{BB962C8B-B14F-4D97-AF65-F5344CB8AC3E}">
        <p14:creationId xmlns:p14="http://schemas.microsoft.com/office/powerpoint/2010/main" val="10942269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5400" dirty="0"/>
              <a:t>Let marriage be held in honor among all, and let the marriage bed be undefiled, for God will judge the sexually immoral and adulterous. </a:t>
            </a:r>
            <a:endParaRPr lang="en-US" sz="5400" dirty="0"/>
          </a:p>
        </p:txBody>
      </p:sp>
      <p:sp>
        <p:nvSpPr>
          <p:cNvPr id="3" name="Subtitle 2"/>
          <p:cNvSpPr>
            <a:spLocks noGrp="1"/>
          </p:cNvSpPr>
          <p:nvPr>
            <p:ph type="subTitle" idx="1"/>
          </p:nvPr>
        </p:nvSpPr>
        <p:spPr>
          <a:xfrm>
            <a:off x="0" y="5785886"/>
            <a:ext cx="9144000" cy="1072114"/>
          </a:xfrm>
        </p:spPr>
        <p:txBody>
          <a:bodyPr/>
          <a:lstStyle/>
          <a:p>
            <a:r>
              <a:rPr lang="en-US" dirty="0" smtClean="0"/>
              <a:t>Hebrews 13:4</a:t>
            </a:r>
            <a:endParaRPr lang="en-US" dirty="0"/>
          </a:p>
        </p:txBody>
      </p:sp>
    </p:spTree>
    <p:extLst>
      <p:ext uri="{BB962C8B-B14F-4D97-AF65-F5344CB8AC3E}">
        <p14:creationId xmlns:p14="http://schemas.microsoft.com/office/powerpoint/2010/main" val="284006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is-IS" sz="5400" dirty="0" smtClean="0"/>
              <a:t>… </a:t>
            </a:r>
            <a:r>
              <a:rPr lang="en-US" sz="5400" dirty="0" smtClean="0"/>
              <a:t>because </a:t>
            </a:r>
            <a:r>
              <a:rPr lang="en-US" sz="5400" dirty="0"/>
              <a:t>of the temptation to sexual immorality, each man should have his own wife and each woman her own husband. </a:t>
            </a:r>
            <a:endParaRPr lang="en-US" sz="5400" dirty="0"/>
          </a:p>
        </p:txBody>
      </p:sp>
      <p:sp>
        <p:nvSpPr>
          <p:cNvPr id="3" name="Subtitle 2"/>
          <p:cNvSpPr>
            <a:spLocks noGrp="1"/>
          </p:cNvSpPr>
          <p:nvPr>
            <p:ph type="subTitle" idx="1"/>
          </p:nvPr>
        </p:nvSpPr>
        <p:spPr>
          <a:xfrm>
            <a:off x="0" y="5785886"/>
            <a:ext cx="9144000" cy="1072114"/>
          </a:xfrm>
        </p:spPr>
        <p:txBody>
          <a:bodyPr/>
          <a:lstStyle/>
          <a:p>
            <a:r>
              <a:rPr lang="en-US" dirty="0" smtClean="0"/>
              <a:t>1 Cor. 7:2</a:t>
            </a:r>
            <a:endParaRPr lang="en-US" dirty="0"/>
          </a:p>
        </p:txBody>
      </p:sp>
    </p:spTree>
    <p:extLst>
      <p:ext uri="{BB962C8B-B14F-4D97-AF65-F5344CB8AC3E}">
        <p14:creationId xmlns:p14="http://schemas.microsoft.com/office/powerpoint/2010/main" val="212145814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3898</TotalTime>
  <Words>804</Words>
  <Application>Microsoft Macintosh PowerPoint</Application>
  <PresentationFormat>On-screen Show (4:3)</PresentationFormat>
  <Paragraphs>159</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 Black </vt:lpstr>
      <vt:lpstr>PowerPoint Presentation</vt:lpstr>
      <vt:lpstr>Marriage !</vt:lpstr>
      <vt:lpstr>PowerPoint Presentation</vt:lpstr>
      <vt:lpstr>God created man in His image</vt:lpstr>
      <vt:lpstr>Genesis 2</vt:lpstr>
      <vt:lpstr>Suitable</vt:lpstr>
      <vt:lpstr>Principles</vt:lpstr>
      <vt:lpstr>Let marriage be held in honor among all, and let the marriage bed be undefiled, for God will judge the sexually immoral and adulterous. </vt:lpstr>
      <vt:lpstr>… because of the temptation to sexual immorality, each man should have his own wife and each woman her own husband. </vt:lpstr>
      <vt:lpstr>N.T. Passages: Eph. 5 1Peter 3 1 Cor. 7</vt:lpstr>
      <vt:lpstr>Responsibilities</vt:lpstr>
      <vt:lpstr>Living as a Christian within this relationship</vt:lpstr>
      <vt:lpstr>Eph. 4:20 - 32</vt:lpstr>
      <vt:lpstr>Be A Christian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Hugh</cp:lastModifiedBy>
  <cp:revision>39</cp:revision>
  <dcterms:created xsi:type="dcterms:W3CDTF">2014-01-26T20:19:07Z</dcterms:created>
  <dcterms:modified xsi:type="dcterms:W3CDTF">2016-05-01T12:50:34Z</dcterms:modified>
</cp:coreProperties>
</file>