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98" r:id="rId2"/>
    <p:sldId id="304" r:id="rId3"/>
    <p:sldId id="305" r:id="rId4"/>
    <p:sldId id="306" r:id="rId5"/>
    <p:sldId id="307" r:id="rId6"/>
    <p:sldId id="312" r:id="rId7"/>
    <p:sldId id="313" r:id="rId8"/>
    <p:sldId id="314" r:id="rId9"/>
    <p:sldId id="315" r:id="rId10"/>
    <p:sldId id="316" r:id="rId11"/>
    <p:sldId id="308" r:id="rId12"/>
    <p:sldId id="317" r:id="rId13"/>
    <p:sldId id="309" r:id="rId14"/>
    <p:sldId id="310" r:id="rId15"/>
    <p:sldId id="318" r:id="rId16"/>
    <p:sldId id="319" r:id="rId17"/>
    <p:sldId id="320" r:id="rId18"/>
    <p:sldId id="311" r:id="rId19"/>
    <p:sldId id="29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E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55" autoAdjust="0"/>
    <p:restoredTop sz="69428" autoAdjust="0"/>
  </p:normalViewPr>
  <p:slideViewPr>
    <p:cSldViewPr snapToGrid="0" snapToObjects="1">
      <p:cViewPr varScale="1">
        <p:scale>
          <a:sx n="67" d="100"/>
          <a:sy n="67" d="100"/>
        </p:scale>
        <p:origin x="-20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AF3F1-2029-8448-9949-040AADFBB1AB}" type="datetimeFigureOut">
              <a:rPr lang="en-US" smtClean="0"/>
              <a:t>5/8/16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06FC5-5253-8444-A22F-B474784BD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33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Jesus a Friend of Sinners – </a:t>
            </a:r>
          </a:p>
          <a:p>
            <a:r>
              <a:rPr lang="en-US" dirty="0" smtClean="0"/>
              <a:t>Luke 15:1ff</a:t>
            </a:r>
          </a:p>
          <a:p>
            <a:endParaRPr lang="en-US" dirty="0" smtClean="0"/>
          </a:p>
          <a:p>
            <a:r>
              <a:rPr lang="en-US" dirty="0" smtClean="0"/>
              <a:t>Tucson,  5/8/2016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Why</a:t>
            </a:r>
            <a:r>
              <a:rPr lang="en-US" sz="1200" baseline="0" dirty="0" smtClean="0"/>
              <a:t> eat with ‘tax collectors and sinners’? – BECAUSE they are lost!</a:t>
            </a:r>
            <a:endParaRPr lang="en-US" sz="1200" dirty="0" smtClean="0"/>
          </a:p>
          <a:p>
            <a:r>
              <a:rPr lang="en-US" sz="1200" dirty="0" smtClean="0"/>
              <a:t> The Lost Sheep  - 15:4-7</a:t>
            </a:r>
          </a:p>
          <a:p>
            <a:r>
              <a:rPr lang="en-US" sz="1200" dirty="0" smtClean="0"/>
              <a:t> The Lost Coin – 15:8-10</a:t>
            </a:r>
          </a:p>
          <a:p>
            <a:r>
              <a:rPr lang="en-US" sz="1200" dirty="0" smtClean="0"/>
              <a:t> The Lost Son – 15:11-32</a:t>
            </a:r>
          </a:p>
          <a:p>
            <a:endParaRPr lang="en-US" dirty="0" smtClean="0"/>
          </a:p>
          <a:p>
            <a:r>
              <a:rPr lang="en-US" b="1" dirty="0" smtClean="0">
                <a:sym typeface="Wingdings"/>
              </a:rPr>
              <a:t> Yet such is not a ‘blind acceptance’ with approval of sinful life style!  Demands repentance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Luke 15:7  the lost sheep!</a:t>
            </a:r>
          </a:p>
          <a:p>
            <a:r>
              <a:rPr lang="en-US" sz="1200" dirty="0" smtClean="0"/>
              <a:t>“I tell you that in the same way, there will be </a:t>
            </a:r>
            <a:r>
              <a:rPr lang="en-US" sz="1200" i="1" dirty="0" smtClean="0"/>
              <a:t>more joy in heaven over one sinner who repents than over ninety-nine righteous persons who need no repentance.</a:t>
            </a:r>
          </a:p>
          <a:p>
            <a:endParaRPr lang="en-US" sz="1200" i="1" dirty="0" smtClean="0"/>
          </a:p>
          <a:p>
            <a:r>
              <a:rPr lang="en-US" sz="1200" b="1" i="1" dirty="0" smtClean="0">
                <a:sym typeface="Wingdings"/>
              </a:rPr>
              <a:t>  </a:t>
            </a:r>
            <a:r>
              <a:rPr lang="en-US" sz="1200" b="1" i="1" dirty="0" smtClean="0"/>
              <a:t>Vs. 10   </a:t>
            </a:r>
            <a:r>
              <a:rPr lang="en-US" sz="1200" b="1" dirty="0" smtClean="0"/>
              <a:t>“In the same way, I tell you, there is joy in the presence of the angels of God over one sinner who repents.”</a:t>
            </a:r>
          </a:p>
          <a:p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1" dirty="0" smtClean="0"/>
              <a:t>The lost coin!</a:t>
            </a:r>
          </a:p>
          <a:p>
            <a:r>
              <a:rPr lang="en-US" sz="1200" i="1" dirty="0" smtClean="0"/>
              <a:t>Vs. 10   </a:t>
            </a:r>
            <a:r>
              <a:rPr lang="en-US" sz="1200" dirty="0" smtClean="0"/>
              <a:t>“In the same way, I tell you, there is joy in the presence of the angels of God over one sinner who repents.”</a:t>
            </a:r>
          </a:p>
          <a:p>
            <a:endParaRPr lang="en-US" sz="1200" dirty="0" smtClean="0"/>
          </a:p>
          <a:p>
            <a:r>
              <a:rPr lang="en-US" sz="1200" dirty="0" smtClean="0"/>
              <a:t>\</a:t>
            </a:r>
            <a:r>
              <a:rPr lang="en-US" sz="1200" dirty="0" smtClean="0">
                <a:sym typeface="Wingdings"/>
              </a:rPr>
              <a:t> Jesus a friend of sinners – but calls them to REPENT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Friend of sinners –</a:t>
            </a:r>
            <a:br>
              <a:rPr lang="en-US" sz="1200" dirty="0" smtClean="0"/>
            </a:br>
            <a:r>
              <a:rPr lang="en-US" sz="1200" dirty="0" smtClean="0"/>
              <a:t>but calls them to</a:t>
            </a:r>
            <a:r>
              <a:rPr lang="en-US" sz="1200" baseline="0" dirty="0" smtClean="0"/>
              <a:t> R</a:t>
            </a:r>
            <a:r>
              <a:rPr lang="en-US" sz="1200" i="1" u="sng" dirty="0" smtClean="0">
                <a:solidFill>
                  <a:srgbClr val="FFFF00"/>
                </a:solidFill>
              </a:rPr>
              <a:t>EPENT </a:t>
            </a:r>
            <a:endParaRPr lang="en-US" sz="1200" i="0" u="none" dirty="0" smtClean="0">
              <a:solidFill>
                <a:srgbClr val="FFFF00"/>
              </a:solidFill>
            </a:endParaRPr>
          </a:p>
          <a:p>
            <a:endParaRPr lang="en-US" sz="1200" i="0" u="none" dirty="0" smtClean="0">
              <a:solidFill>
                <a:srgbClr val="FFFF00"/>
              </a:solidFill>
            </a:endParaRPr>
          </a:p>
          <a:p>
            <a:pPr marL="171450" indent="-171450">
              <a:buFont typeface="Wingdings" charset="0"/>
              <a:buChar char="à"/>
            </a:pPr>
            <a:r>
              <a:rPr lang="en-US" sz="1200" i="0" u="none" dirty="0" smtClean="0">
                <a:solidFill>
                  <a:srgbClr val="FFFF00"/>
                </a:solidFill>
                <a:sym typeface="Wingdings"/>
              </a:rPr>
              <a:t>Throughout the teaching</a:t>
            </a:r>
            <a:r>
              <a:rPr lang="en-US" sz="1200" i="0" u="none" baseline="0" dirty="0" smtClean="0">
                <a:solidFill>
                  <a:srgbClr val="FFFF00"/>
                </a:solidFill>
                <a:sym typeface="Wingdings"/>
              </a:rPr>
              <a:t> of Jesus, this remains constant!</a:t>
            </a:r>
          </a:p>
          <a:p>
            <a:pPr marL="171450" indent="-171450">
              <a:buFont typeface="Wingdings" charset="0"/>
              <a:buChar char="à"/>
            </a:pPr>
            <a:r>
              <a:rPr lang="en-US" sz="1200" b="1" i="0" u="none" baseline="0" dirty="0" smtClean="0">
                <a:solidFill>
                  <a:srgbClr val="FFFF00"/>
                </a:solidFill>
                <a:sym typeface="Wingdings"/>
              </a:rPr>
              <a:t>Luke 5:32  came to call sinners to repent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not an</a:t>
            </a:r>
            <a:r>
              <a:rPr lang="en-US" baseline="0" dirty="0" smtClean="0"/>
              <a:t> ‘accept at any situation’ – while will RECEIVE, </a:t>
            </a:r>
          </a:p>
          <a:p>
            <a:r>
              <a:rPr lang="en-US" baseline="0" dirty="0" smtClean="0"/>
              <a:t>There is a continuous call to repent!</a:t>
            </a:r>
          </a:p>
          <a:p>
            <a:r>
              <a:rPr lang="en-US" baseline="0" dirty="0" smtClean="0"/>
              <a:t>Luke 5:32 – came to call sinners to repent</a:t>
            </a:r>
          </a:p>
          <a:p>
            <a:pPr rtl="0"/>
            <a:r>
              <a:rPr lang="en-US" sz="1200" dirty="0" smtClean="0"/>
              <a:t>	</a:t>
            </a:r>
            <a:r>
              <a:rPr lang="en-US" sz="1200" b="1" dirty="0" smtClean="0"/>
              <a:t>30 	The Pharisees and their scribes </a:t>
            </a:r>
            <a:r>
              <a:rPr lang="en-US" sz="1200" b="1" i="1" dirty="0" smtClean="0"/>
              <a:t>began grumbling at His disciples, saying, “Why do you eat and drink with the tax collectors and sinners?”</a:t>
            </a:r>
          </a:p>
          <a:p>
            <a:pPr rtl="0"/>
            <a:r>
              <a:rPr lang="en-US" sz="1200" dirty="0" smtClean="0"/>
              <a:t>	</a:t>
            </a:r>
            <a:r>
              <a:rPr lang="en-US" sz="1200" b="1" dirty="0" smtClean="0"/>
              <a:t>31 	And Jesus answered and said to them, “</a:t>
            </a:r>
            <a:r>
              <a:rPr lang="en-US" sz="1200" b="1" i="1" dirty="0" smtClean="0"/>
              <a:t>It is not those who are well who need a physician, but those who are sick.</a:t>
            </a:r>
          </a:p>
          <a:p>
            <a:pPr rtl="0"/>
            <a:r>
              <a:rPr lang="en-US" sz="1200" dirty="0" smtClean="0"/>
              <a:t>	</a:t>
            </a:r>
            <a:r>
              <a:rPr lang="en-US" sz="1200" b="1" dirty="0" smtClean="0"/>
              <a:t>32 	“I have not come to call the righteous but sinners to repentance.”</a:t>
            </a:r>
          </a:p>
          <a:p>
            <a:endParaRPr lang="en-US" baseline="0" dirty="0" smtClean="0"/>
          </a:p>
          <a:p>
            <a:r>
              <a:rPr lang="en-US" baseline="0" dirty="0" smtClean="0">
                <a:sym typeface="Wingdings"/>
              </a:rPr>
              <a:t> </a:t>
            </a:r>
            <a:r>
              <a:rPr lang="en-US" baseline="0" dirty="0" smtClean="0"/>
              <a:t>Mark 1:14-15 – preaching – repent and believe in the gospel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baseline="0" dirty="0" smtClean="0"/>
              <a:t>Jesus preaching as recorded in Mark 1:14-15</a:t>
            </a:r>
          </a:p>
          <a:p>
            <a:r>
              <a:rPr lang="en-US" b="0" baseline="0" dirty="0" smtClean="0"/>
              <a:t>Mark 1:14-15 – preaching – repent and believe in the gospel </a:t>
            </a:r>
          </a:p>
          <a:p>
            <a:pPr rtl="0"/>
            <a:r>
              <a:rPr lang="en-US" sz="1200" b="0" baseline="0" dirty="0" smtClean="0"/>
              <a:t>	14 	Now after John had been taken into custody, Jesus came into Galilee, </a:t>
            </a:r>
            <a:r>
              <a:rPr lang="en-US" sz="1200" b="0" baseline="0" dirty="0" err="1" smtClean="0"/>
              <a:t>bpreaching</a:t>
            </a:r>
            <a:r>
              <a:rPr lang="en-US" sz="1200" b="0" baseline="0" dirty="0" smtClean="0"/>
              <a:t> the gospel of God,</a:t>
            </a:r>
          </a:p>
          <a:p>
            <a:pPr rtl="0"/>
            <a:r>
              <a:rPr lang="en-US" sz="1200" b="0" baseline="0" dirty="0" smtClean="0"/>
              <a:t>	15 	and saying, “The time is fulfilled, and the kingdom of God is at hand; repent and believe in the gospel.”</a:t>
            </a:r>
          </a:p>
          <a:p>
            <a:endParaRPr lang="en-US" baseline="0" dirty="0" smtClean="0"/>
          </a:p>
          <a:p>
            <a:r>
              <a:rPr lang="en-US" b="1" baseline="0" dirty="0" smtClean="0">
                <a:sym typeface="Wingdings"/>
              </a:rPr>
              <a:t> </a:t>
            </a:r>
            <a:r>
              <a:rPr lang="en-US" b="1" baseline="0" dirty="0" err="1" smtClean="0">
                <a:sym typeface="Wingdings"/>
              </a:rPr>
              <a:t>Lk</a:t>
            </a:r>
            <a:r>
              <a:rPr lang="en-US" b="1" baseline="0" dirty="0" smtClean="0">
                <a:sym typeface="Wingdings"/>
              </a:rPr>
              <a:t> 13:3-5  UNLESS you repent</a:t>
            </a:r>
            <a:endParaRPr lang="en-US" b="1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Luke 13:3-5   unless you repent, you shall perish</a:t>
            </a:r>
            <a:r>
              <a:rPr lang="is-IS" baseline="0" dirty="0" smtClean="0"/>
              <a:t>….</a:t>
            </a:r>
          </a:p>
          <a:p>
            <a:r>
              <a:rPr lang="is-IS" baseline="0" dirty="0" smtClean="0"/>
              <a:t>Luke 24:45-47 – the great commission as given in Luke - </a:t>
            </a:r>
            <a:endParaRPr lang="en-US" baseline="0" dirty="0" smtClean="0"/>
          </a:p>
          <a:p>
            <a:endParaRPr lang="en-US" b="1" dirty="0" smtClean="0"/>
          </a:p>
          <a:p>
            <a:pPr marL="171450" indent="-171450">
              <a:buFont typeface="Wingdings" charset="0"/>
              <a:buChar char="à"/>
            </a:pPr>
            <a:r>
              <a:rPr lang="en-US" b="1" dirty="0" smtClean="0">
                <a:sym typeface="Wingdings"/>
              </a:rPr>
              <a:t>INVITATION</a:t>
            </a:r>
          </a:p>
          <a:p>
            <a:pPr marL="0" indent="0">
              <a:buFont typeface="Wingdings" charset="0"/>
              <a:buNone/>
            </a:pPr>
            <a:endParaRPr lang="en-US" dirty="0" smtClean="0"/>
          </a:p>
          <a:p>
            <a:pPr rtl="0"/>
            <a:r>
              <a:rPr lang="en-US" sz="1200" dirty="0" smtClean="0"/>
              <a:t>	</a:t>
            </a:r>
            <a:r>
              <a:rPr lang="en-US" sz="1200" b="1" dirty="0" smtClean="0"/>
              <a:t>45 	Then He opened their minds to understand the Scriptures,</a:t>
            </a:r>
          </a:p>
          <a:p>
            <a:pPr rtl="0"/>
            <a:r>
              <a:rPr lang="en-US" sz="1200" dirty="0" smtClean="0"/>
              <a:t>	</a:t>
            </a:r>
            <a:r>
              <a:rPr lang="en-US" sz="1200" b="1" dirty="0" smtClean="0"/>
              <a:t>46 	and He said to them, “Thus it is written, that the Christ would suffer and rise again from the dead the third day,</a:t>
            </a:r>
          </a:p>
          <a:p>
            <a:pPr rtl="0"/>
            <a:r>
              <a:rPr lang="en-US" sz="1200" dirty="0" smtClean="0"/>
              <a:t>	</a:t>
            </a:r>
            <a:r>
              <a:rPr lang="en-US" sz="1200" b="1" dirty="0" smtClean="0"/>
              <a:t>47 	and that repentance for forgiveness of sins would be proclaimed in His name to all the nations, beginning from Jerusalem.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baseline="0" dirty="0" smtClean="0"/>
              <a:t>Luke 13:3-5   unless you repent, you shall perish</a:t>
            </a:r>
            <a:r>
              <a:rPr lang="is-IS" b="0" baseline="0" dirty="0" smtClean="0"/>
              <a:t>….</a:t>
            </a:r>
          </a:p>
          <a:p>
            <a:pPr rtl="0"/>
            <a:r>
              <a:rPr lang="en-US" sz="1200" b="0" dirty="0" smtClean="0"/>
              <a:t>	13:1 	Now on the same occasion there were some present who reported to Him about the Galileans whose blood Pilate had mixed with their sacrifices.</a:t>
            </a:r>
          </a:p>
          <a:p>
            <a:pPr rtl="0"/>
            <a:r>
              <a:rPr lang="en-US" sz="1200" b="0" dirty="0" smtClean="0"/>
              <a:t>	2 	And Jesus said to them, “Do you suppose that these Galileans were </a:t>
            </a:r>
            <a:r>
              <a:rPr lang="en-US" sz="1200" b="0" i="1" dirty="0" smtClean="0"/>
              <a:t>greater sinners than all other Galileans because they suffered this fate?</a:t>
            </a:r>
          </a:p>
          <a:p>
            <a:pPr rtl="0"/>
            <a:r>
              <a:rPr lang="en-US" sz="1200" b="0" dirty="0" smtClean="0"/>
              <a:t>	3 	“I tell you, no, but unless you repent, you will all likewise perish.</a:t>
            </a:r>
            <a:endParaRPr lang="en-US" sz="1200" b="0" baseline="0" dirty="0" smtClean="0"/>
          </a:p>
          <a:p>
            <a:pPr rtl="0"/>
            <a:r>
              <a:rPr lang="en-US" sz="1200" b="0" baseline="0" dirty="0" smtClean="0"/>
              <a:t>	4 	“Or do you suppose that those eighteen on whom the tower in Siloam fell and killed them were </a:t>
            </a:r>
            <a:r>
              <a:rPr lang="en-US" sz="1200" b="0" i="1" baseline="0" dirty="0" smtClean="0"/>
              <a:t>worse </a:t>
            </a:r>
            <a:r>
              <a:rPr lang="en-US" sz="1200" b="0" i="1" baseline="0" dirty="0" err="1" smtClean="0"/>
              <a:t>bculprits</a:t>
            </a:r>
            <a:r>
              <a:rPr lang="en-US" sz="1200" b="0" i="1" baseline="0" dirty="0" smtClean="0"/>
              <a:t> than all the men who live in Jerusalem?</a:t>
            </a:r>
          </a:p>
          <a:p>
            <a:pPr rtl="0"/>
            <a:r>
              <a:rPr lang="en-US" sz="1200" b="0" dirty="0" smtClean="0"/>
              <a:t>	5 	“I tell you, no, but unless you repent, you will all likewise perish.”</a:t>
            </a:r>
          </a:p>
          <a:p>
            <a:endParaRPr lang="is-IS" baseline="0" dirty="0" smtClean="0"/>
          </a:p>
          <a:p>
            <a:r>
              <a:rPr lang="is-IS" baseline="0" dirty="0" smtClean="0"/>
              <a:t>Followed by the parable of the unfruitful fig tree,  vs. 6-9...  </a:t>
            </a:r>
            <a:r>
              <a:rPr lang="en-US" baseline="0" dirty="0" smtClean="0"/>
              <a:t>N</a:t>
            </a:r>
            <a:r>
              <a:rPr lang="is-IS" baseline="0" dirty="0" smtClean="0"/>
              <a:t>o fruit = cut DOWN !</a:t>
            </a:r>
          </a:p>
          <a:p>
            <a:r>
              <a:rPr lang="is-IS" b="1" baseline="0" dirty="0" smtClean="0">
                <a:sym typeface="Wingdings"/>
              </a:rPr>
              <a:t>  </a:t>
            </a:r>
            <a:r>
              <a:rPr lang="is-IS" b="1" baseline="0" dirty="0" smtClean="0"/>
              <a:t>Luke 24:45-47 – the great commission as given in Luke - </a:t>
            </a:r>
            <a:endParaRPr lang="en-US" b="1" baseline="0" dirty="0" smtClean="0"/>
          </a:p>
          <a:p>
            <a:endParaRPr lang="en-US" b="1" dirty="0" smtClean="0"/>
          </a:p>
          <a:p>
            <a:pPr marL="171450" indent="-171450">
              <a:buFont typeface="Wingdings" charset="0"/>
              <a:buChar char="à"/>
            </a:pPr>
            <a:r>
              <a:rPr lang="en-US" b="1" dirty="0" smtClean="0">
                <a:sym typeface="Wingdings"/>
              </a:rPr>
              <a:t>INVITATION</a:t>
            </a:r>
          </a:p>
          <a:p>
            <a:pPr marL="0" indent="0">
              <a:buFont typeface="Wingdings" charset="0"/>
              <a:buNone/>
            </a:pPr>
            <a:endParaRPr lang="en-US" dirty="0" smtClean="0"/>
          </a:p>
          <a:p>
            <a:pPr rtl="0"/>
            <a:r>
              <a:rPr lang="en-US" sz="1200" dirty="0" smtClean="0"/>
              <a:t>	</a:t>
            </a:r>
            <a:r>
              <a:rPr lang="en-US" sz="1200" b="1" dirty="0" smtClean="0"/>
              <a:t>45 	Then He opened their minds to understand the Scriptures,</a:t>
            </a:r>
          </a:p>
          <a:p>
            <a:pPr rtl="0"/>
            <a:r>
              <a:rPr lang="en-US" sz="1200" dirty="0" smtClean="0"/>
              <a:t>	</a:t>
            </a:r>
            <a:r>
              <a:rPr lang="en-US" sz="1200" b="1" dirty="0" smtClean="0"/>
              <a:t>46 	and He said to them, “Thus it is written, that the Christ would suffer and rise again from the dead the third day,</a:t>
            </a:r>
          </a:p>
          <a:p>
            <a:pPr rtl="0"/>
            <a:r>
              <a:rPr lang="en-US" sz="1200" dirty="0" smtClean="0"/>
              <a:t>	</a:t>
            </a:r>
            <a:r>
              <a:rPr lang="en-US" sz="1200" b="1" dirty="0" smtClean="0"/>
              <a:t>47 	and that repentance for forgiveness of sins would be proclaimed in His name to all the nations, beginning from Jerusalem.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baseline="0" dirty="0" smtClean="0"/>
              <a:t>Luke 24:45-47 – the great commission as given in Luke - </a:t>
            </a:r>
            <a:endParaRPr lang="en-US" baseline="0" dirty="0" smtClean="0"/>
          </a:p>
          <a:p>
            <a:pPr rtl="0"/>
            <a:r>
              <a:rPr lang="en-US" sz="1200" b="0" dirty="0" smtClean="0"/>
              <a:t>	44 	Now He said to them, “These are My words which I spoke to you while I was still with you, that all things which are written about Me in the Law of Moses and the Prophets and the Psalms must be fulfilled.”</a:t>
            </a:r>
          </a:p>
          <a:p>
            <a:pPr rtl="0"/>
            <a:r>
              <a:rPr lang="en-US" sz="1200" b="0" dirty="0" smtClean="0"/>
              <a:t>	45 	Then He opened their minds to understand the Scriptures,</a:t>
            </a:r>
          </a:p>
          <a:p>
            <a:pPr rtl="0"/>
            <a:r>
              <a:rPr lang="en-US" sz="1200" b="0" dirty="0" smtClean="0"/>
              <a:t>	46 	and He said to them, “Thus it is written, that the Christ would suffer and rise again from the dead the third day,</a:t>
            </a:r>
          </a:p>
          <a:p>
            <a:pPr rtl="0"/>
            <a:r>
              <a:rPr lang="en-US" sz="1200" b="0" dirty="0" smtClean="0"/>
              <a:t>	47 	and that repentance for forgiveness of sins would be proclaimed in His name to all the nations, beginning from Jerusalem.</a:t>
            </a:r>
          </a:p>
          <a:p>
            <a:endParaRPr lang="en-US" b="1" dirty="0" smtClean="0"/>
          </a:p>
          <a:p>
            <a:pPr marL="171450" indent="-171450">
              <a:buFont typeface="Wingdings" charset="0"/>
              <a:buChar char="à"/>
            </a:pPr>
            <a:r>
              <a:rPr lang="en-US" b="1" dirty="0" smtClean="0">
                <a:sym typeface="Wingdings"/>
              </a:rPr>
              <a:t>INVITATION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Forgiveness and acceptance –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God CAN and God DOES – through Jesus.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Tax collectors, woman 'who was s inner',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Woman in adultery – John 8;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Corinthians – 1Cor. 6: 9-11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Paul 1 Tim. 1:12-16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Acts 2:-22-24, 36-38   those who killed Jesus -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200" dirty="0" smtClean="0"/>
              <a:t>	</a:t>
            </a:r>
            <a:r>
              <a:rPr lang="en-US" sz="1200" b="1" dirty="0" smtClean="0"/>
              <a:t>31 	“To what then shall I compare the men of this generation, and what are they like?</a:t>
            </a:r>
          </a:p>
          <a:p>
            <a:pPr rtl="0"/>
            <a:r>
              <a:rPr lang="en-US" sz="1200" dirty="0" smtClean="0"/>
              <a:t>	</a:t>
            </a:r>
            <a:r>
              <a:rPr lang="en-US" sz="1200" b="1" dirty="0" smtClean="0"/>
              <a:t>32 	“They are like children who sit in the market place and call to one another, and they say, ‘We played the flute for you, and you did not dance; we sang a dirge, and you did not weep.’</a:t>
            </a:r>
          </a:p>
          <a:p>
            <a:pPr rtl="0"/>
            <a:r>
              <a:rPr lang="en-US" sz="1200" dirty="0" smtClean="0"/>
              <a:t>	</a:t>
            </a:r>
            <a:r>
              <a:rPr lang="en-US" sz="1200" b="1" dirty="0" smtClean="0"/>
              <a:t>33 	“For John the Baptist has come eating no bread and drinking no wine, and you say, ‘He has a demon!’</a:t>
            </a:r>
          </a:p>
          <a:p>
            <a:pPr rtl="0"/>
            <a:r>
              <a:rPr lang="en-US" sz="1200" dirty="0" smtClean="0"/>
              <a:t>	</a:t>
            </a:r>
            <a:r>
              <a:rPr lang="en-US" sz="1200" b="1" dirty="0" smtClean="0"/>
              <a:t>34 	“The Son of Man has come eating and drinking, and you say, ‘Behold, a gluttonous man and a drunkard, a friend of tax collectors and sinners!’</a:t>
            </a:r>
          </a:p>
          <a:p>
            <a:endParaRPr lang="en-US" dirty="0" smtClean="0"/>
          </a:p>
          <a:p>
            <a:r>
              <a:rPr lang="en-US" b="1" dirty="0" smtClean="0">
                <a:sym typeface="Wingdings"/>
              </a:rPr>
              <a:t> Luke 15:1-2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Luke 15:1–2 — 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Now all the tax collectors and the sinners were coming near Him to listen to Him.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Both the Pharisees and the scribes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grumble, saying, “This man receives sinners and eats with them.”</a:t>
            </a:r>
          </a:p>
          <a:p>
            <a:endParaRPr lang="en-US" dirty="0" smtClean="0"/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Receiving and Eating with people -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To 'call' – must mingle…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eat with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a big deal in the 1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century! Same 'level' – acceptable.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Though SINNED, can be acceptable to God.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b="1" dirty="0" smtClean="0">
                <a:sym typeface="Wingdings"/>
              </a:rPr>
              <a:t> Luke 5:29-30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200" dirty="0" smtClean="0"/>
              <a:t>	</a:t>
            </a:r>
            <a:r>
              <a:rPr lang="en-US" sz="1200" b="1" dirty="0" smtClean="0"/>
              <a:t>29 	And Levi gave a big reception for Him in his house; and there was a great crowd of tax collectors and other </a:t>
            </a:r>
            <a:r>
              <a:rPr lang="en-US" sz="1200" b="1" i="1" dirty="0" smtClean="0"/>
              <a:t>people who were reclining at the table with them.</a:t>
            </a:r>
          </a:p>
          <a:p>
            <a:pPr rtl="0"/>
            <a:r>
              <a:rPr lang="en-US" sz="1200" dirty="0" smtClean="0"/>
              <a:t>	</a:t>
            </a:r>
            <a:r>
              <a:rPr lang="en-US" sz="1200" b="1" dirty="0" smtClean="0"/>
              <a:t>30 	The Pharisees and their scribes </a:t>
            </a:r>
            <a:r>
              <a:rPr lang="en-US" sz="1200" b="1" i="1" dirty="0" smtClean="0"/>
              <a:t>began grumbling at His disciples, saying, “Why do you eat and drink with the tax collectors and sinners?”</a:t>
            </a:r>
          </a:p>
          <a:p>
            <a:pPr rtl="0"/>
            <a:r>
              <a:rPr lang="en-US" sz="1200" dirty="0" smtClean="0"/>
              <a:t>	</a:t>
            </a:r>
            <a:r>
              <a:rPr lang="en-US" sz="1200" b="1" dirty="0" smtClean="0"/>
              <a:t>31 	And Jesus answered and said to them, “</a:t>
            </a:r>
            <a:r>
              <a:rPr lang="en-US" sz="1200" b="1" i="1" dirty="0" smtClean="0"/>
              <a:t>It is not those who are well who need a physician, but those who are sick.</a:t>
            </a:r>
          </a:p>
          <a:p>
            <a:pPr rtl="0"/>
            <a:r>
              <a:rPr lang="en-US" sz="1200" dirty="0" smtClean="0"/>
              <a:t>	</a:t>
            </a:r>
            <a:r>
              <a:rPr lang="en-US" sz="1200" b="1" dirty="0" smtClean="0"/>
              <a:t>32 	“I have not come to call the righteous but sinners to repentance.”</a:t>
            </a:r>
          </a:p>
          <a:p>
            <a:pPr rtl="0"/>
            <a:endParaRPr lang="en-US" sz="1200" b="1" dirty="0" smtClean="0"/>
          </a:p>
          <a:p>
            <a:r>
              <a:rPr lang="en-US" b="1" dirty="0" smtClean="0">
                <a:sym typeface="Wingdings"/>
              </a:rPr>
              <a:t> Luke 7:34-39  the sinful woman while eating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While eating with a Pharisee  (Luke 7:34-39)</a:t>
            </a:r>
          </a:p>
          <a:p>
            <a:r>
              <a:rPr lang="en-US" dirty="0" smtClean="0"/>
              <a:t>Luke 7</a:t>
            </a:r>
            <a:r>
              <a:rPr lang="en-US" baseline="0" dirty="0" smtClean="0"/>
              <a:t>:34 – accused of being a ‘friend of sinners’ – </a:t>
            </a:r>
          </a:p>
          <a:p>
            <a:r>
              <a:rPr lang="en-US" baseline="0" dirty="0" smtClean="0"/>
              <a:t>Vs. 36 – eats with a Pharisee (the irony of this!.. A sinner who won’t admit it!) – </a:t>
            </a:r>
          </a:p>
          <a:p>
            <a:r>
              <a:rPr lang="en-US" baseline="0" dirty="0" smtClean="0"/>
              <a:t>37f – a woman who was a sinner</a:t>
            </a:r>
            <a:r>
              <a:rPr lang="is-IS" baseline="0" dirty="0" smtClean="0"/>
              <a:t>…  anointed His feet with tears..  </a:t>
            </a:r>
          </a:p>
          <a:p>
            <a:endParaRPr lang="en-US" dirty="0" smtClean="0"/>
          </a:p>
          <a:p>
            <a:r>
              <a:rPr lang="en-US" dirty="0" smtClean="0"/>
              <a:t>40 – who loves more? The one who is forgiven MOST!...  </a:t>
            </a:r>
          </a:p>
          <a:p>
            <a:endParaRPr lang="en-US" dirty="0" smtClean="0"/>
          </a:p>
          <a:p>
            <a:r>
              <a:rPr lang="en-US" b="1" dirty="0" smtClean="0">
                <a:sym typeface="Wingdings"/>
              </a:rPr>
              <a:t> Luke 11:37  eat with yet another Pharisee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lain" startAt="37"/>
            </a:pPr>
            <a:r>
              <a:rPr lang="en-US" sz="1200" b="1" dirty="0" smtClean="0"/>
              <a:t>Now when He had spoken, a Pharisee *asked Him to have lunch with him; and He went in, and reclined </a:t>
            </a:r>
            <a:r>
              <a:rPr lang="en-US" sz="1200" b="1" i="1" dirty="0" smtClean="0"/>
              <a:t>at the table.</a:t>
            </a:r>
          </a:p>
          <a:p>
            <a:pPr marL="228600" indent="-228600">
              <a:buAutoNum type="arabicPlain" startAt="37"/>
            </a:pPr>
            <a:endParaRPr lang="en-US" sz="1200" b="1" i="1" dirty="0" smtClean="0"/>
          </a:p>
          <a:p>
            <a:pPr marL="228600" indent="-228600">
              <a:buAutoNum type="arabicPlain" startAt="37"/>
            </a:pPr>
            <a:r>
              <a:rPr lang="en-US" sz="1200" b="1" i="1" dirty="0" smtClean="0"/>
              <a:t>Again, the irony of ‘eating with sinners’ – but again, Pharisees are unrepentant and </a:t>
            </a:r>
            <a:r>
              <a:rPr lang="en-US" sz="1200" b="1" i="1" dirty="0" err="1" smtClean="0"/>
              <a:t>unsorrowful</a:t>
            </a:r>
            <a:r>
              <a:rPr lang="en-US" sz="1200" b="1" i="1" dirty="0" smtClean="0"/>
              <a:t> – </a:t>
            </a:r>
          </a:p>
          <a:p>
            <a:pPr marL="228600" indent="-228600">
              <a:buAutoNum type="arabicPlain" startAt="37"/>
            </a:pPr>
            <a:endParaRPr lang="en-US" sz="1200" b="1" i="1" dirty="0" smtClean="0"/>
          </a:p>
          <a:p>
            <a:pPr marL="0" indent="0">
              <a:buNone/>
            </a:pPr>
            <a:r>
              <a:rPr lang="en-US" sz="1200" b="1" i="1" dirty="0" smtClean="0">
                <a:sym typeface="Wingdings"/>
              </a:rPr>
              <a:t> 14:1  eats with</a:t>
            </a:r>
            <a:r>
              <a:rPr lang="en-US" sz="1200" b="1" i="1" baseline="0" dirty="0" smtClean="0">
                <a:sym typeface="Wingdings"/>
              </a:rPr>
              <a:t> still another </a:t>
            </a:r>
            <a:r>
              <a:rPr lang="en-US" sz="1200" b="1" i="1" baseline="0" dirty="0" err="1" smtClean="0">
                <a:sym typeface="Wingdings"/>
              </a:rPr>
              <a:t>pharisee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Luke 14:1   It happened that when He went into the house of one of the leaders of the Pharisees on </a:t>
            </a:r>
            <a:r>
              <a:rPr lang="en-US" sz="1200" i="1" dirty="0" smtClean="0"/>
              <a:t>the Sabbath to eat bread, they were watching Him closely.</a:t>
            </a:r>
          </a:p>
          <a:p>
            <a:endParaRPr lang="en-US" sz="1200" i="1" dirty="0" smtClean="0"/>
          </a:p>
          <a:p>
            <a:endParaRPr lang="en-US" sz="1200" i="1" dirty="0" smtClean="0"/>
          </a:p>
          <a:p>
            <a:r>
              <a:rPr lang="en-US" sz="1200" b="1" i="1" dirty="0" smtClean="0">
                <a:sym typeface="Wingdings"/>
              </a:rPr>
              <a:t> Luke 19:1-10   with</a:t>
            </a:r>
            <a:r>
              <a:rPr lang="en-US" sz="1200" b="1" i="1" baseline="0" dirty="0" smtClean="0">
                <a:sym typeface="Wingdings"/>
              </a:rPr>
              <a:t> the tax-collector </a:t>
            </a:r>
            <a:r>
              <a:rPr lang="en-US" sz="1200" b="1" i="1" baseline="0" dirty="0" err="1" smtClean="0">
                <a:sym typeface="Wingdings"/>
              </a:rPr>
              <a:t>Zacceus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Luke 19:1-10</a:t>
            </a:r>
          </a:p>
          <a:p>
            <a:r>
              <a:rPr lang="en-US" sz="1200" dirty="0" smtClean="0"/>
              <a:t>Eats with</a:t>
            </a:r>
            <a:r>
              <a:rPr lang="en-US" sz="1200" baseline="0" dirty="0" smtClean="0"/>
              <a:t> </a:t>
            </a:r>
            <a:r>
              <a:rPr lang="en-US" sz="1200" dirty="0" smtClean="0"/>
              <a:t>Zaccheus –</a:t>
            </a:r>
            <a:r>
              <a:rPr lang="en-US" sz="1200" baseline="0" dirty="0" smtClean="0"/>
              <a:t> </a:t>
            </a:r>
            <a:r>
              <a:rPr lang="en-US" sz="1200" dirty="0" smtClean="0"/>
              <a:t>a tax collector!</a:t>
            </a:r>
          </a:p>
          <a:p>
            <a:r>
              <a:rPr lang="en-US" sz="1200" dirty="0" err="1" smtClean="0"/>
              <a:t>Vs</a:t>
            </a:r>
            <a:r>
              <a:rPr lang="en-US" sz="1200" dirty="0" smtClean="0"/>
              <a:t> 5 - When Jesus came to the place, He looked up and said to him, “Zaccheus, hurry and come down, for today I must stay at your house.”</a:t>
            </a:r>
          </a:p>
          <a:p>
            <a:r>
              <a:rPr lang="en-US" sz="1200" dirty="0" smtClean="0"/>
              <a:t>Vs. 7 - When they saw it, they all </a:t>
            </a:r>
            <a:r>
              <a:rPr lang="en-US" sz="1200" i="1" dirty="0" smtClean="0"/>
              <a:t>began to grumble, saying, “He has gone to be the guest of a man who is a sinner.”</a:t>
            </a:r>
          </a:p>
          <a:p>
            <a:endParaRPr lang="en-US" dirty="0" smtClean="0"/>
          </a:p>
          <a:p>
            <a:r>
              <a:rPr lang="en-US" b="1" dirty="0" smtClean="0">
                <a:sym typeface="Wingdings"/>
              </a:rPr>
              <a:t> Luke 19:10   Son of man came to seek and save that which is lost</a:t>
            </a:r>
            <a:r>
              <a:rPr lang="is-IS" b="1" dirty="0" smtClean="0">
                <a:sym typeface="Wingdings"/>
              </a:rPr>
              <a:t>…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200" dirty="0" smtClean="0"/>
              <a:t>And Jesus said to him, “Today salvation has come to this house, because he, too, is a son of Abraham.</a:t>
            </a:r>
          </a:p>
          <a:p>
            <a:pPr rtl="0"/>
            <a:r>
              <a:rPr lang="en-US" sz="1200" dirty="0" smtClean="0"/>
              <a:t>	</a:t>
            </a:r>
            <a:r>
              <a:rPr lang="en-US" sz="1200" b="1" dirty="0" smtClean="0"/>
              <a:t>10 	“For the Son of Man has come to seek and to save that which was lost.”</a:t>
            </a:r>
          </a:p>
          <a:p>
            <a:endParaRPr lang="en-US" dirty="0" smtClean="0"/>
          </a:p>
          <a:p>
            <a:r>
              <a:rPr lang="en-US" b="1" dirty="0" smtClean="0">
                <a:sym typeface="Wingdings"/>
              </a:rPr>
              <a:t>  </a:t>
            </a:r>
            <a:r>
              <a:rPr lang="en-US" b="1" dirty="0" smtClean="0"/>
              <a:t>BACK to chapter 15 – the three ‘lost’ parables</a:t>
            </a:r>
            <a:r>
              <a:rPr lang="is-IS" b="1" dirty="0" smtClean="0"/>
              <a:t>…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168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739" y="1391478"/>
            <a:ext cx="8790609" cy="53299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5/8/16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749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‘lost’ parables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391478"/>
            <a:ext cx="9143999" cy="5329997"/>
          </a:xfrm>
        </p:spPr>
        <p:txBody>
          <a:bodyPr>
            <a:normAutofit/>
          </a:bodyPr>
          <a:lstStyle/>
          <a:p>
            <a:r>
              <a:rPr lang="en-US" sz="6600" dirty="0" smtClean="0"/>
              <a:t> The Lost Sheep  - 15:4-7</a:t>
            </a:r>
          </a:p>
          <a:p>
            <a:r>
              <a:rPr lang="en-US" sz="6600" dirty="0" smtClean="0"/>
              <a:t> The Lost Coin – 15:8-10</a:t>
            </a:r>
          </a:p>
          <a:p>
            <a:r>
              <a:rPr lang="en-US" sz="6600" dirty="0"/>
              <a:t> </a:t>
            </a:r>
            <a:r>
              <a:rPr lang="en-US" sz="6600" dirty="0" smtClean="0"/>
              <a:t>The Lost Son – 15:11-32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504672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676126"/>
          </a:xfrm>
        </p:spPr>
        <p:txBody>
          <a:bodyPr/>
          <a:lstStyle/>
          <a:p>
            <a:r>
              <a:rPr lang="en-US" sz="5400" dirty="0"/>
              <a:t>“I tell you that in the same way, there will be </a:t>
            </a:r>
            <a:r>
              <a:rPr lang="en-US" sz="5400" i="1" dirty="0"/>
              <a:t>more joy in heaven over </a:t>
            </a:r>
            <a:r>
              <a:rPr lang="en-US" sz="5400" i="1" u="sng" dirty="0">
                <a:solidFill>
                  <a:srgbClr val="FFFF00"/>
                </a:solidFill>
              </a:rPr>
              <a:t>one sinner who repents </a:t>
            </a:r>
            <a:r>
              <a:rPr lang="en-US" sz="5400" i="1" dirty="0"/>
              <a:t>than over ninety-nine righteous persons who need no repentance.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dirty="0" smtClean="0"/>
              <a:t>Luke 15:7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707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676126"/>
          </a:xfrm>
        </p:spPr>
        <p:txBody>
          <a:bodyPr/>
          <a:lstStyle/>
          <a:p>
            <a:r>
              <a:rPr lang="en-US" sz="5400" dirty="0"/>
              <a:t>“In the same way, I tell you, there is joy in the presence of the angels of God over one sinner who repents.”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dirty="0" smtClean="0"/>
              <a:t>Luke 15:10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405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Friend of sinners –</a:t>
            </a:r>
            <a:br>
              <a:rPr lang="en-US" sz="8000" dirty="0" smtClean="0"/>
            </a:br>
            <a:r>
              <a:rPr lang="en-US" sz="8000" dirty="0" smtClean="0"/>
              <a:t>but calls them to</a:t>
            </a:r>
            <a:br>
              <a:rPr lang="en-US" sz="8000" dirty="0" smtClean="0"/>
            </a:br>
            <a:r>
              <a:rPr lang="en-US" sz="8000" i="1" u="sng" dirty="0" smtClean="0">
                <a:solidFill>
                  <a:srgbClr val="FFFF00"/>
                </a:solidFill>
              </a:rPr>
              <a:t>REPENT</a:t>
            </a:r>
            <a:endParaRPr lang="en-US" sz="8000" i="1" u="sng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707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Repent!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391478"/>
            <a:ext cx="9143999" cy="5329997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Lk</a:t>
            </a:r>
            <a:r>
              <a:rPr lang="en-US" dirty="0" smtClean="0">
                <a:solidFill>
                  <a:srgbClr val="FFFF00"/>
                </a:solidFill>
              </a:rPr>
              <a:t>. 5:32 – call sinners to repent</a:t>
            </a:r>
          </a:p>
        </p:txBody>
      </p:sp>
    </p:spTree>
    <p:extLst>
      <p:ext uri="{BB962C8B-B14F-4D97-AF65-F5344CB8AC3E}">
        <p14:creationId xmlns:p14="http://schemas.microsoft.com/office/powerpoint/2010/main" val="2385707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Repent!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391478"/>
            <a:ext cx="9143999" cy="5329997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Lk</a:t>
            </a:r>
            <a:r>
              <a:rPr lang="en-US" dirty="0" smtClean="0"/>
              <a:t>. 5:32 – call sinners to repent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Mk. 1:15 – repent and believe</a:t>
            </a:r>
          </a:p>
        </p:txBody>
      </p:sp>
    </p:spTree>
    <p:extLst>
      <p:ext uri="{BB962C8B-B14F-4D97-AF65-F5344CB8AC3E}">
        <p14:creationId xmlns:p14="http://schemas.microsoft.com/office/powerpoint/2010/main" val="3193682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Repent!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391478"/>
            <a:ext cx="9143999" cy="5329997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Lk</a:t>
            </a:r>
            <a:r>
              <a:rPr lang="en-US" dirty="0" smtClean="0"/>
              <a:t>. 5:32 – call sinners to repent</a:t>
            </a:r>
          </a:p>
          <a:p>
            <a:r>
              <a:rPr lang="en-US" dirty="0"/>
              <a:t> </a:t>
            </a:r>
            <a:r>
              <a:rPr lang="en-US" dirty="0" smtClean="0"/>
              <a:t>Mk. 1:15 – repent and believe</a:t>
            </a:r>
          </a:p>
          <a:p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Lk</a:t>
            </a:r>
            <a:r>
              <a:rPr lang="en-US" dirty="0" smtClean="0">
                <a:solidFill>
                  <a:srgbClr val="FFFF00"/>
                </a:solidFill>
              </a:rPr>
              <a:t>. 13:3-5 – unless you repent</a:t>
            </a:r>
            <a:r>
              <a:rPr lang="is-IS" dirty="0" smtClean="0">
                <a:solidFill>
                  <a:srgbClr val="FFFF00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193682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Repent!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391478"/>
            <a:ext cx="9143999" cy="5329997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Lk</a:t>
            </a:r>
            <a:r>
              <a:rPr lang="en-US" dirty="0" smtClean="0"/>
              <a:t>. 5:32 – call sinners to repent</a:t>
            </a:r>
          </a:p>
          <a:p>
            <a:r>
              <a:rPr lang="en-US" dirty="0"/>
              <a:t> </a:t>
            </a:r>
            <a:r>
              <a:rPr lang="en-US" dirty="0" smtClean="0"/>
              <a:t>Mk. 1:15 – repent and believe</a:t>
            </a:r>
          </a:p>
          <a:p>
            <a:r>
              <a:rPr lang="en-US" dirty="0"/>
              <a:t> </a:t>
            </a:r>
            <a:r>
              <a:rPr lang="en-US" dirty="0" err="1" smtClean="0"/>
              <a:t>Lk</a:t>
            </a:r>
            <a:r>
              <a:rPr lang="en-US" dirty="0" smtClean="0"/>
              <a:t>. 13:3-5 – unless you repent</a:t>
            </a:r>
            <a:r>
              <a:rPr lang="is-IS" dirty="0" smtClean="0"/>
              <a:t>…</a:t>
            </a:r>
          </a:p>
          <a:p>
            <a:r>
              <a:rPr lang="is-IS" dirty="0">
                <a:solidFill>
                  <a:srgbClr val="FFFF00"/>
                </a:solidFill>
              </a:rPr>
              <a:t> </a:t>
            </a:r>
            <a:r>
              <a:rPr lang="is-IS" dirty="0" smtClean="0">
                <a:solidFill>
                  <a:srgbClr val="FFFF00"/>
                </a:solidFill>
              </a:rPr>
              <a:t>Lk. 24:45-47 – repentance to be preached!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682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smtClean="0"/>
              <a:t>With Jesus </a:t>
            </a:r>
            <a:r>
              <a:rPr lang="en-US" sz="8000" dirty="0" smtClean="0"/>
              <a:t>– </a:t>
            </a:r>
            <a:br>
              <a:rPr lang="en-US" sz="8000" dirty="0" smtClean="0"/>
            </a:br>
            <a:r>
              <a:rPr lang="en-US" sz="8000" dirty="0" smtClean="0"/>
              <a:t>forgiveness</a:t>
            </a:r>
            <a:br>
              <a:rPr lang="en-US" sz="8000" dirty="0" smtClean="0"/>
            </a:br>
            <a:r>
              <a:rPr lang="en-US" sz="8000" dirty="0" smtClean="0"/>
              <a:t>AND</a:t>
            </a:r>
            <a:br>
              <a:rPr lang="en-US" sz="8000" dirty="0" smtClean="0"/>
            </a:br>
            <a:r>
              <a:rPr lang="en-US" sz="8000" dirty="0" smtClean="0"/>
              <a:t>Acceptance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707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100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Jesus:</a:t>
            </a:r>
            <a:br>
              <a:rPr lang="en-US" sz="8000" dirty="0" smtClean="0"/>
            </a:br>
            <a:r>
              <a:rPr lang="en-US" sz="8000" dirty="0" smtClean="0"/>
              <a:t>A Friend </a:t>
            </a:r>
            <a:br>
              <a:rPr lang="en-US" sz="8000" dirty="0" smtClean="0"/>
            </a:br>
            <a:r>
              <a:rPr lang="en-US" sz="8000" dirty="0" smtClean="0"/>
              <a:t>to Sinners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dirty="0" smtClean="0"/>
              <a:t>Luke 7:34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277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Jesus:</a:t>
            </a:r>
            <a:br>
              <a:rPr lang="en-US" sz="8000" dirty="0" smtClean="0"/>
            </a:br>
            <a:r>
              <a:rPr lang="en-US" sz="8000" dirty="0" smtClean="0"/>
              <a:t>receives sinners</a:t>
            </a:r>
            <a:br>
              <a:rPr lang="en-US" sz="8000" dirty="0" smtClean="0"/>
            </a:br>
            <a:r>
              <a:rPr lang="en-US" sz="8000" dirty="0" smtClean="0"/>
              <a:t>and</a:t>
            </a:r>
            <a:br>
              <a:rPr lang="en-US" sz="8000" dirty="0" smtClean="0"/>
            </a:br>
            <a:r>
              <a:rPr lang="en-US" sz="8000" i="1" u="sng" dirty="0" smtClean="0">
                <a:solidFill>
                  <a:srgbClr val="FFFF00"/>
                </a:solidFill>
              </a:rPr>
              <a:t>eats with them!</a:t>
            </a:r>
            <a:endParaRPr lang="en-US" sz="8000" i="1" u="sng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dirty="0" smtClean="0"/>
              <a:t>Luke 15:1-2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707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Eats with</a:t>
            </a:r>
            <a:br>
              <a:rPr lang="en-US" sz="8000" dirty="0" smtClean="0"/>
            </a:br>
            <a:r>
              <a:rPr lang="en-US" sz="8000" dirty="0" smtClean="0"/>
              <a:t>Matthew and his friends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dirty="0" smtClean="0"/>
              <a:t>Luke 5:29-30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707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‘Received’ the sinful woman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dirty="0" smtClean="0"/>
              <a:t>Luke 7:34-39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707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Eat with yet</a:t>
            </a:r>
            <a:br>
              <a:rPr lang="en-US" sz="8000" dirty="0" smtClean="0"/>
            </a:br>
            <a:r>
              <a:rPr lang="en-US" sz="8000" dirty="0" smtClean="0"/>
              <a:t>another</a:t>
            </a:r>
            <a:br>
              <a:rPr lang="en-US" sz="8000" dirty="0" smtClean="0"/>
            </a:br>
            <a:r>
              <a:rPr lang="en-US" sz="8000" dirty="0" smtClean="0"/>
              <a:t>Pharisee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dirty="0" smtClean="0"/>
              <a:t>Luke 11:37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672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Eats with still</a:t>
            </a:r>
            <a:br>
              <a:rPr lang="en-US" sz="8000" dirty="0" smtClean="0"/>
            </a:br>
            <a:r>
              <a:rPr lang="en-US" sz="8000" dirty="0" smtClean="0"/>
              <a:t>another</a:t>
            </a:r>
            <a:br>
              <a:rPr lang="en-US" sz="8000" dirty="0" smtClean="0"/>
            </a:br>
            <a:r>
              <a:rPr lang="en-US" sz="8000" dirty="0" smtClean="0"/>
              <a:t>Pharisee!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dirty="0" smtClean="0"/>
              <a:t>Luke 14:1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672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Eats with</a:t>
            </a:r>
            <a:br>
              <a:rPr lang="en-US" sz="8000" dirty="0" smtClean="0"/>
            </a:br>
            <a:r>
              <a:rPr lang="en-US" sz="8000" dirty="0" smtClean="0"/>
              <a:t>Zaccheus –</a:t>
            </a:r>
            <a:br>
              <a:rPr lang="en-US" sz="8000" dirty="0" smtClean="0"/>
            </a:br>
            <a:r>
              <a:rPr lang="en-US" sz="8000" dirty="0" smtClean="0"/>
              <a:t>a tax collector!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dirty="0" smtClean="0"/>
              <a:t>Luke 19:1-10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672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7200" dirty="0"/>
              <a:t>“For the Son of Man has come to seek and to save that which was lost.</a:t>
            </a:r>
            <a:r>
              <a:rPr lang="en-US" sz="7200" dirty="0" smtClean="0"/>
              <a:t>”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dirty="0" smtClean="0"/>
              <a:t>Luke 19:10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672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3395</TotalTime>
  <Words>1055</Words>
  <Application>Microsoft Macintosh PowerPoint</Application>
  <PresentationFormat>On-screen Show (4:3)</PresentationFormat>
  <Paragraphs>219</Paragraphs>
  <Slides>19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 Black </vt:lpstr>
      <vt:lpstr>PowerPoint Presentation</vt:lpstr>
      <vt:lpstr>Jesus: A Friend  to Sinners</vt:lpstr>
      <vt:lpstr>Jesus: receives sinners and eats with them!</vt:lpstr>
      <vt:lpstr>Eats with Matthew and his friends</vt:lpstr>
      <vt:lpstr>‘Received’ the sinful woman</vt:lpstr>
      <vt:lpstr>Eat with yet another Pharisee</vt:lpstr>
      <vt:lpstr>Eats with still another Pharisee!</vt:lpstr>
      <vt:lpstr>Eats with Zaccheus – a tax collector!</vt:lpstr>
      <vt:lpstr>“For the Son of Man has come to seek and to save that which was lost.”</vt:lpstr>
      <vt:lpstr>The ‘lost’ parables</vt:lpstr>
      <vt:lpstr>“I tell you that in the same way, there will be more joy in heaven over one sinner who repents than over ninety-nine righteous persons who need no repentance.</vt:lpstr>
      <vt:lpstr>“In the same way, I tell you, there is joy in the presence of the angels of God over one sinner who repents.”</vt:lpstr>
      <vt:lpstr>Friend of sinners – but calls them to REPENT</vt:lpstr>
      <vt:lpstr>Repent!</vt:lpstr>
      <vt:lpstr>Repent!</vt:lpstr>
      <vt:lpstr>Repent!</vt:lpstr>
      <vt:lpstr>Repent!</vt:lpstr>
      <vt:lpstr>With Jesus –  forgiveness AND Acceptance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</dc:creator>
  <cp:lastModifiedBy>Kurt Lindsay</cp:lastModifiedBy>
  <cp:revision>43</cp:revision>
  <dcterms:created xsi:type="dcterms:W3CDTF">2014-01-26T20:19:07Z</dcterms:created>
  <dcterms:modified xsi:type="dcterms:W3CDTF">2016-05-09T01:17:40Z</dcterms:modified>
</cp:coreProperties>
</file>