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98" r:id="rId2"/>
    <p:sldId id="304" r:id="rId3"/>
    <p:sldId id="319" r:id="rId4"/>
    <p:sldId id="344" r:id="rId5"/>
    <p:sldId id="312" r:id="rId6"/>
    <p:sldId id="313" r:id="rId7"/>
    <p:sldId id="320" r:id="rId8"/>
    <p:sldId id="321" r:id="rId9"/>
    <p:sldId id="346" r:id="rId10"/>
    <p:sldId id="322" r:id="rId11"/>
    <p:sldId id="323" r:id="rId12"/>
    <p:sldId id="324" r:id="rId13"/>
    <p:sldId id="325" r:id="rId14"/>
    <p:sldId id="314" r:id="rId15"/>
    <p:sldId id="315" r:id="rId16"/>
    <p:sldId id="316" r:id="rId17"/>
    <p:sldId id="345" r:id="rId18"/>
    <p:sldId id="317" r:id="rId19"/>
    <p:sldId id="336" r:id="rId20"/>
    <p:sldId id="337" r:id="rId21"/>
    <p:sldId id="338" r:id="rId22"/>
    <p:sldId id="339" r:id="rId23"/>
    <p:sldId id="326" r:id="rId24"/>
    <p:sldId id="340" r:id="rId25"/>
    <p:sldId id="341" r:id="rId26"/>
    <p:sldId id="342" r:id="rId27"/>
    <p:sldId id="343" r:id="rId28"/>
    <p:sldId id="327" r:id="rId29"/>
    <p:sldId id="328" r:id="rId30"/>
    <p:sldId id="329" r:id="rId31"/>
    <p:sldId id="330" r:id="rId32"/>
    <p:sldId id="331" r:id="rId33"/>
    <p:sldId id="332" r:id="rId34"/>
    <p:sldId id="333" r:id="rId35"/>
    <p:sldId id="334" r:id="rId36"/>
    <p:sldId id="335" r:id="rId37"/>
    <p:sldId id="318" r:id="rId38"/>
    <p:sldId id="305" r:id="rId39"/>
    <p:sldId id="306" r:id="rId40"/>
    <p:sldId id="307" r:id="rId41"/>
    <p:sldId id="308" r:id="rId42"/>
    <p:sldId id="309" r:id="rId43"/>
    <p:sldId id="310" r:id="rId44"/>
    <p:sldId id="311" r:id="rId45"/>
    <p:sldId id="297"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5" autoAdjust="0"/>
    <p:restoredTop sz="69428" autoAdjust="0"/>
  </p:normalViewPr>
  <p:slideViewPr>
    <p:cSldViewPr snapToGrid="0" snapToObjects="1">
      <p:cViewPr varScale="1">
        <p:scale>
          <a:sx n="67" d="100"/>
          <a:sy n="67" d="100"/>
        </p:scale>
        <p:origin x="-208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5/15/16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Acceptance of homosexuality as a valid life-style choice..  </a:t>
            </a:r>
          </a:p>
          <a:p>
            <a:pPr marL="228600" indent="-228600">
              <a:buAutoNum type="arabicPeriod"/>
            </a:pPr>
            <a:r>
              <a:rPr lang="en-US" dirty="0" smtClean="0"/>
              <a:t>Make it</a:t>
            </a:r>
            <a:r>
              <a:rPr lang="en-US" baseline="0" dirty="0" smtClean="0"/>
              <a:t> appear NORMAL – </a:t>
            </a:r>
          </a:p>
          <a:p>
            <a:pPr marL="228600" indent="-228600">
              <a:buAutoNum type="arabicPeriod"/>
            </a:pPr>
            <a:r>
              <a:rPr lang="en-US" baseline="0" dirty="0" smtClean="0"/>
              <a:t>Make it ‘clinically acceptable’ – pressure resulted in the Psychologists RECATALOGUING it so it was NOT something that needed to be changed by therapy</a:t>
            </a:r>
            <a:r>
              <a:rPr lang="is-IS" baseline="0" dirty="0" smtClean="0"/>
              <a:t>… </a:t>
            </a:r>
          </a:p>
          <a:p>
            <a:pPr marL="228600" indent="-228600">
              <a:buAutoNum type="arabicPeriod"/>
            </a:pPr>
            <a:r>
              <a:rPr lang="en-US" baseline="0" dirty="0" smtClean="0"/>
              <a:t>Even the AIDs epidemic – changed the mind / thinking by adding a feeling of pity</a:t>
            </a:r>
            <a:r>
              <a:rPr lang="is-IS" baseline="0" dirty="0" smtClean="0"/>
              <a:t>…  </a:t>
            </a:r>
          </a:p>
          <a:p>
            <a:pPr marL="228600" indent="-228600">
              <a:buAutoNum type="arabicPeriod"/>
            </a:pPr>
            <a:r>
              <a:rPr lang="is-IS" baseline="0" dirty="0" smtClean="0"/>
              <a:t>THEN mandated change in education concerning it...</a:t>
            </a:r>
          </a:p>
          <a:p>
            <a:pPr marL="228600" indent="-228600">
              <a:buAutoNum type="arabicPeriod"/>
            </a:pPr>
            <a:r>
              <a:rPr lang="is-IS" baseline="0" dirty="0" smtClean="0"/>
              <a:t>Removing of any laws against such – </a:t>
            </a:r>
          </a:p>
          <a:p>
            <a:pPr marL="228600" indent="-228600">
              <a:buAutoNum type="arabicPeriod"/>
            </a:pPr>
            <a:endParaRPr lang="is-IS" baseline="0" dirty="0" smtClean="0"/>
          </a:p>
          <a:p>
            <a:pPr marL="0" indent="0">
              <a:buNone/>
            </a:pPr>
            <a:r>
              <a:rPr lang="is-IS" b="1" baseline="0" dirty="0" smtClean="0">
                <a:sym typeface="Wingdings"/>
              </a:rPr>
              <a:t>  Redefine marriage - </a:t>
            </a:r>
            <a:endParaRPr lang="is-IS" b="1" baseline="0"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Along with that - the 'redefinition of marriage'</a:t>
            </a:r>
            <a:r>
              <a:rPr lang="en-US" sz="1200" kern="1200" dirty="0" smtClean="0">
                <a:solidFill>
                  <a:schemeClr val="tx1"/>
                </a:solidFill>
                <a:effectLst/>
                <a:latin typeface="+mn-lt"/>
                <a:ea typeface="+mn-ea"/>
                <a:cs typeface="+mn-cs"/>
              </a:rPr>
              <a:t> –  WAS ‘</a:t>
            </a:r>
            <a:r>
              <a:rPr lang="en-US" sz="1200" kern="1200" dirty="0" err="1" smtClean="0">
                <a:solidFill>
                  <a:schemeClr val="tx1"/>
                </a:solidFill>
                <a:effectLst/>
                <a:latin typeface="+mn-lt"/>
                <a:ea typeface="+mn-ea"/>
                <a:cs typeface="+mn-cs"/>
              </a:rPr>
              <a:t>conjugul</a:t>
            </a:r>
            <a:r>
              <a:rPr lang="en-US" sz="1200" kern="1200" dirty="0" smtClean="0">
                <a:solidFill>
                  <a:schemeClr val="tx1"/>
                </a:solidFill>
                <a:effectLst/>
                <a:latin typeface="+mn-lt"/>
                <a:ea typeface="+mn-ea"/>
                <a:cs typeface="+mn-cs"/>
              </a:rPr>
              <a:t>’ – male/female -  every society,</a:t>
            </a:r>
            <a:r>
              <a:rPr lang="en-US" sz="1200" kern="1200" baseline="0" dirty="0" smtClean="0">
                <a:solidFill>
                  <a:schemeClr val="tx1"/>
                </a:solidFill>
                <a:effectLst/>
                <a:latin typeface="+mn-lt"/>
                <a:ea typeface="+mn-ea"/>
                <a:cs typeface="+mn-cs"/>
              </a:rPr>
              <a:t> throughout history ..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now based upon friendship, feelings, emotional support –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BUT</a:t>
            </a:r>
            <a:r>
              <a:rPr lang="en-US" sz="1200" kern="1200" baseline="0" dirty="0" smtClean="0">
                <a:solidFill>
                  <a:schemeClr val="tx1"/>
                </a:solidFill>
                <a:effectLst/>
                <a:latin typeface="+mn-lt"/>
                <a:ea typeface="+mn-ea"/>
                <a:cs typeface="+mn-cs"/>
              </a:rPr>
              <a:t> once defined that way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will NOT stop with this but has no way of arguing against any other relationship that provides those things. </a:t>
            </a:r>
          </a:p>
          <a:p>
            <a:endParaRPr lang="en-US" dirty="0" smtClean="0"/>
          </a:p>
          <a:p>
            <a:r>
              <a:rPr lang="en-US" b="1" dirty="0" smtClean="0">
                <a:sym typeface="Wingdings"/>
              </a:rPr>
              <a:t> EVEN on HOW one defines ‘truth’ and ‘reality’ -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Along with this, of course goes the whole world view of how one DETERMINES truth - moral truth included</a:t>
            </a:r>
            <a:r>
              <a:rPr lang="en-US" sz="1200" kern="1200" dirty="0" smtClean="0">
                <a:solidFill>
                  <a:schemeClr val="tx1"/>
                </a:solidFill>
                <a:effectLst/>
                <a:latin typeface="+mn-lt"/>
                <a:ea typeface="+mn-ea"/>
                <a:cs typeface="+mn-cs"/>
              </a:rPr>
              <a:t>. Western culture HAD a biblical basis underlying it (although that is not saying that it was a Christian culture that adhered to biblical teaching)..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NOW - with the Bible having lost all respect among many people, they are left to determine their OWN sense of right and wrong.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Post-modernism – there is NO STORY, each of us makes our own.  There is NO ‘truth’, we each perceive / create our own.  There is no ‘reality’ – for again we each create our own.</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a:t>
            </a:r>
            <a:r>
              <a:rPr lang="en-US" sz="1200" b="1" kern="1200" dirty="0" smtClean="0">
                <a:solidFill>
                  <a:schemeClr val="tx1"/>
                </a:solidFill>
                <a:effectLst/>
                <a:latin typeface="+mn-lt"/>
                <a:ea typeface="+mn-ea"/>
                <a:cs typeface="+mn-cs"/>
              </a:rPr>
              <a:t>We see this played out in the current problem of gender definition!</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Gender? </a:t>
            </a:r>
          </a:p>
          <a:p>
            <a:r>
              <a:rPr lang="en-US" dirty="0" smtClean="0"/>
              <a:t>Sex</a:t>
            </a:r>
            <a:r>
              <a:rPr lang="en-US" baseline="0" dirty="0" smtClean="0"/>
              <a:t> (biological / anatomical sexual) – NOW separated from ‘gender’ – </a:t>
            </a:r>
          </a:p>
          <a:p>
            <a:r>
              <a:rPr lang="en-US" sz="1200" kern="1200" dirty="0" smtClean="0">
                <a:solidFill>
                  <a:schemeClr val="tx1"/>
                </a:solidFill>
                <a:effectLst/>
                <a:latin typeface="+mn-lt"/>
                <a:ea typeface="+mn-ea"/>
                <a:cs typeface="+mn-cs"/>
              </a:rPr>
              <a:t>According to the Human Rights Campaign, gender “refers to the socially constructed roles, behaviors, activities, and attributes that a given society considers appropriate for men and women. Gender varies between cultures and over time. There is broad variation in how individuals experience and express gender.”5 Sex, on the other hand, refers to “one’s biological and physical attributes—external genitalia, sex chromosomes, hormones, and internal reproductive structures that are used to assign a sex at birth (female/male/intersex). Also referred to as biological sex, anatomical sex or assigned birth sex.”6</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Mohler</a:t>
            </a:r>
            <a:r>
              <a:rPr lang="en-US" sz="1200" kern="1200" dirty="0" smtClean="0">
                <a:solidFill>
                  <a:schemeClr val="tx1"/>
                </a:solidFill>
                <a:effectLst/>
                <a:latin typeface="+mn-lt"/>
                <a:ea typeface="+mn-ea"/>
                <a:cs typeface="+mn-cs"/>
              </a:rPr>
              <a:t> Jr., R. Albert (2015-10-27). We Cannot Be Silent: Speaking Truth to a Culture Redefining Sex, Marriage, and the Very Meaning of Right and Wrong (Kindle Locations 1194-1199). Thomas Nelson. Kindle Edition. </a:t>
            </a:r>
          </a:p>
          <a:p>
            <a:r>
              <a:rPr lang="en-US" sz="1200" kern="1200" dirty="0" smtClean="0">
                <a:solidFill>
                  <a:schemeClr val="tx1"/>
                </a:solidFill>
                <a:effectLst/>
                <a:latin typeface="+mn-lt"/>
                <a:ea typeface="+mn-ea"/>
                <a:cs typeface="+mn-cs"/>
              </a:rPr>
              <a:t> </a:t>
            </a:r>
          </a:p>
          <a:p>
            <a:r>
              <a:rPr lang="en-US" dirty="0" smtClean="0"/>
              <a:t>So,</a:t>
            </a:r>
            <a:r>
              <a:rPr lang="en-US" baseline="0" dirty="0" smtClean="0"/>
              <a:t> today you ‘feel’ and ‘think’ you are male,  tomorrow you ‘feel’ and ‘think’ you are female</a:t>
            </a:r>
            <a:r>
              <a:rPr lang="is-IS" baseline="0" dirty="0" smtClean="0"/>
              <a:t>…  and you ARE ?</a:t>
            </a:r>
          </a:p>
          <a:p>
            <a:r>
              <a:rPr lang="is-IS" baseline="0" dirty="0" smtClean="0"/>
              <a:t>This simply excludes the possibility that feelings and thinking could be WRONG, delusional, deceived, etc.   </a:t>
            </a:r>
          </a:p>
          <a:p>
            <a:endParaRPr lang="en-US" dirty="0" smtClean="0"/>
          </a:p>
          <a:p>
            <a:r>
              <a:rPr lang="en-US" b="1" dirty="0" smtClean="0">
                <a:sym typeface="Wingdings"/>
              </a:rPr>
              <a:t> THIS WILL NOT BE THE END!</a:t>
            </a:r>
            <a:endParaRPr lang="en-US" b="1"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will not be the end</a:t>
            </a:r>
            <a:r>
              <a:rPr lang="is-IS" dirty="0" smtClean="0"/>
              <a:t>… as we have watched the changes keep coming.</a:t>
            </a:r>
          </a:p>
          <a:p>
            <a:r>
              <a:rPr lang="is-IS" dirty="0" smtClean="0"/>
              <a:t>Things we never dreamed of 25 years ago... </a:t>
            </a:r>
          </a:p>
          <a:p>
            <a:endParaRPr lang="is-IS" dirty="0" smtClean="0"/>
          </a:p>
          <a:p>
            <a:r>
              <a:rPr lang="is-IS" dirty="0" smtClean="0"/>
              <a:t>What we can be assured of – </a:t>
            </a:r>
          </a:p>
          <a:p>
            <a:r>
              <a:rPr lang="is-IS" b="1" dirty="0" smtClean="0">
                <a:sym typeface="Wingdings"/>
              </a:rPr>
              <a:t>  </a:t>
            </a:r>
            <a:r>
              <a:rPr lang="en-US" b="1" dirty="0" smtClean="0">
                <a:sym typeface="Wingdings"/>
              </a:rPr>
              <a:t>P</a:t>
            </a:r>
            <a:r>
              <a:rPr lang="is-IS" b="1" dirty="0" smtClean="0">
                <a:sym typeface="Wingdings"/>
              </a:rPr>
              <a:t>ressure to change!</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There WILL be (and is) pressure (call it persecution?) put on us to try and force such change in our thinking. </a:t>
            </a:r>
            <a:endParaRPr lang="en-US" sz="1200" kern="1200" dirty="0" smtClean="0">
              <a:solidFill>
                <a:schemeClr val="tx1"/>
              </a:solidFill>
              <a:effectLst/>
              <a:latin typeface="+mn-lt"/>
              <a:ea typeface="+mn-ea"/>
              <a:cs typeface="+mn-cs"/>
            </a:endParaRPr>
          </a:p>
          <a:p>
            <a:r>
              <a:rPr lang="en-US" dirty="0" smtClean="0"/>
              <a:t>We</a:t>
            </a:r>
            <a:r>
              <a:rPr lang="en-US" baseline="0" dirty="0" smtClean="0"/>
              <a:t> have already begun to see and many to feel this</a:t>
            </a:r>
            <a:r>
              <a:rPr lang="is-IS" baseline="0" dirty="0" smtClean="0"/>
              <a:t>… </a:t>
            </a:r>
          </a:p>
          <a:p>
            <a:r>
              <a:rPr lang="is-IS" baseline="0" dirty="0" smtClean="0"/>
              <a:t>There will be political pressure – </a:t>
            </a:r>
          </a:p>
          <a:p>
            <a:r>
              <a:rPr lang="is-IS" baseline="0" dirty="0" smtClean="0"/>
              <a:t>There IS social pressure – </a:t>
            </a:r>
          </a:p>
          <a:p>
            <a:endParaRPr lang="is-IS" baseline="0" dirty="0" smtClean="0"/>
          </a:p>
          <a:p>
            <a:r>
              <a:rPr lang="is-IS" b="1" baseline="0" dirty="0" smtClean="0">
                <a:sym typeface="Wingdings"/>
              </a:rPr>
              <a:t> </a:t>
            </a:r>
            <a:r>
              <a:rPr lang="is-IS" b="1" baseline="0" dirty="0" smtClean="0"/>
              <a:t>We are in a spiritual battle..   2 Cor. 10:1-5</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Thus a spiritual battle – a battle for 'the mind', the way of thinking…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Cor. 10:1-5</a:t>
            </a:r>
          </a:p>
          <a:p>
            <a:r>
              <a:rPr lang="en-US" sz="1200" kern="1200" dirty="0" smtClean="0">
                <a:solidFill>
                  <a:schemeClr val="tx1"/>
                </a:solidFill>
                <a:effectLst/>
                <a:latin typeface="+mn-lt"/>
                <a:ea typeface="+mn-ea"/>
                <a:cs typeface="+mn-cs"/>
              </a:rPr>
              <a:t>Eph. 6:   put on the whole </a:t>
            </a:r>
            <a:r>
              <a:rPr lang="en-US" sz="1200" kern="1200" dirty="0" err="1" smtClean="0">
                <a:solidFill>
                  <a:schemeClr val="tx1"/>
                </a:solidFill>
                <a:effectLst/>
                <a:latin typeface="+mn-lt"/>
                <a:ea typeface="+mn-ea"/>
                <a:cs typeface="+mn-cs"/>
              </a:rPr>
              <a:t>armour</a:t>
            </a:r>
            <a:r>
              <a:rPr lang="en-US" sz="1200" kern="1200" dirty="0" smtClean="0">
                <a:solidFill>
                  <a:schemeClr val="tx1"/>
                </a:solidFill>
                <a:effectLst/>
                <a:latin typeface="+mn-lt"/>
                <a:ea typeface="+mn-ea"/>
                <a:cs typeface="+mn-cs"/>
              </a:rPr>
              <a:t> of God.. </a:t>
            </a:r>
          </a:p>
          <a:p>
            <a:r>
              <a:rPr lang="en-US" sz="1200" kern="1200" dirty="0" smtClean="0">
                <a:solidFill>
                  <a:schemeClr val="tx1"/>
                </a:solidFill>
                <a:effectLst/>
                <a:latin typeface="+mn-lt"/>
                <a:ea typeface="+mn-ea"/>
                <a:cs typeface="+mn-cs"/>
              </a:rPr>
              <a:t>Fight the good fight -  1 Tim. 1:18;  6:12</a:t>
            </a:r>
          </a:p>
          <a:p>
            <a:endParaRPr lang="en-US" dirty="0" smtClean="0"/>
          </a:p>
          <a:p>
            <a:r>
              <a:rPr lang="en-US" b="1" dirty="0" smtClean="0">
                <a:sym typeface="Wingdings"/>
              </a:rPr>
              <a:t> The real battle is for how YOU think..   Rom. 12:1-2</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dirty="0" smtClean="0"/>
              <a:t>Rom.</a:t>
            </a:r>
            <a:r>
              <a:rPr lang="en-US" sz="1200" b="0" baseline="0" dirty="0" smtClean="0"/>
              <a:t> </a:t>
            </a:r>
            <a:r>
              <a:rPr lang="en-US" sz="1200" b="0" dirty="0" smtClean="0"/>
              <a:t>12:1 	I appeal to you therefore, brothers, by the mercies of God, to present your bodies as a living sacrifice, holy and acceptable to God, which is your spiritual worship. </a:t>
            </a:r>
          </a:p>
          <a:p>
            <a:pPr marL="228600" indent="-228600" rtl="0">
              <a:buAutoNum type="arabicPlain" startAt="2"/>
            </a:pPr>
            <a:r>
              <a:rPr lang="en-US" sz="1200" b="0" dirty="0" smtClean="0"/>
              <a:t>Do not be conformed to this world, but be transformed by the renewal of your mind, that by testing you may discern what is the will of God, what is good and acceptable and perfect. </a:t>
            </a:r>
          </a:p>
          <a:p>
            <a:pPr marL="228600" indent="-228600" rtl="0">
              <a:buAutoNum type="arabicPlain" startAt="2"/>
            </a:pPr>
            <a:endParaRPr lang="en-US" sz="1200" b="0" dirty="0" smtClean="0"/>
          </a:p>
          <a:p>
            <a:pPr marL="0" indent="0" rtl="0">
              <a:buNone/>
            </a:pPr>
            <a:r>
              <a:rPr lang="en-US" sz="1200" b="1" dirty="0" smtClean="0">
                <a:sym typeface="Wingdings"/>
              </a:rPr>
              <a:t>  </a:t>
            </a:r>
            <a:r>
              <a:rPr lang="en-US" sz="1200" b="1" dirty="0" smtClean="0"/>
              <a:t>Jesus</a:t>
            </a:r>
            <a:r>
              <a:rPr lang="en-US" sz="1200" b="1" baseline="0" dirty="0" smtClean="0"/>
              <a:t> our example – and HIS warnings   John 7:7</a:t>
            </a:r>
            <a:endParaRPr lang="en-US" sz="1200" b="1" dirty="0" smtClean="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John 7:7 — 7</a:t>
            </a:r>
            <a:r>
              <a:rPr lang="en-US" sz="1200" kern="1200" dirty="0" smtClean="0">
                <a:solidFill>
                  <a:schemeClr val="tx1"/>
                </a:solidFill>
                <a:effectLst/>
                <a:latin typeface="+mn-lt"/>
                <a:ea typeface="+mn-ea"/>
                <a:cs typeface="+mn-cs"/>
              </a:rPr>
              <a:t> “The world cannot hate you, but it hates Me because I testify of it, that its deeds are evil.</a:t>
            </a:r>
          </a:p>
          <a:p>
            <a:endParaRPr lang="en-US" dirty="0" smtClean="0"/>
          </a:p>
          <a:p>
            <a:r>
              <a:rPr lang="en-US" b="1" dirty="0" smtClean="0">
                <a:sym typeface="Wingdings"/>
              </a:rPr>
              <a:t> John 15:18</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John 15:18–19 — 18</a:t>
            </a:r>
            <a:r>
              <a:rPr lang="en-US" sz="1200" kern="1200" dirty="0" smtClean="0">
                <a:solidFill>
                  <a:schemeClr val="tx1"/>
                </a:solidFill>
                <a:effectLst/>
                <a:latin typeface="+mn-lt"/>
                <a:ea typeface="+mn-ea"/>
                <a:cs typeface="+mn-cs"/>
              </a:rPr>
              <a:t> “If the world hates you, you know that it has hated Me before </a:t>
            </a:r>
            <a:r>
              <a:rPr lang="en-US" sz="1200" i="1" kern="1200" dirty="0" smtClean="0">
                <a:solidFill>
                  <a:schemeClr val="tx1"/>
                </a:solidFill>
                <a:effectLst/>
                <a:latin typeface="+mn-lt"/>
                <a:ea typeface="+mn-ea"/>
                <a:cs typeface="+mn-cs"/>
              </a:rPr>
              <a:t>it hated you</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vs. 19</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19</a:t>
            </a:r>
            <a:r>
              <a:rPr lang="en-US" sz="1200" kern="1200" dirty="0" smtClean="0">
                <a:solidFill>
                  <a:schemeClr val="tx1"/>
                </a:solidFill>
                <a:effectLst/>
                <a:latin typeface="+mn-lt"/>
                <a:ea typeface="+mn-ea"/>
                <a:cs typeface="+mn-cs"/>
              </a:rPr>
              <a:t> “If you were of the world, the world would love its own; but because you are not of the world, but I chose you out of the world, because of this the world hates you.</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hard to even fathom the changes in our world / country. Those of</a:t>
            </a:r>
            <a:r>
              <a:rPr lang="en-US" baseline="0" dirty="0" smtClean="0"/>
              <a:t> even previous generation, if came back would not recognize us.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didn't just wake up and find that we are at odds with the world and its thinking. </a:t>
            </a:r>
          </a:p>
          <a:p>
            <a:r>
              <a:rPr lang="en-US" sz="1200" kern="1200" dirty="0" smtClean="0">
                <a:solidFill>
                  <a:schemeClr val="tx1"/>
                </a:solidFill>
                <a:effectLst/>
                <a:latin typeface="+mn-lt"/>
                <a:ea typeface="+mn-ea"/>
                <a:cs typeface="+mn-cs"/>
              </a:rPr>
              <a:t>We didn't just wake up and find that we are at odds with the world and its thinking. </a:t>
            </a:r>
          </a:p>
          <a:p>
            <a:r>
              <a:rPr lang="en-US" sz="1200" kern="1200" dirty="0" smtClean="0">
                <a:solidFill>
                  <a:schemeClr val="tx1"/>
                </a:solidFill>
                <a:effectLst/>
                <a:latin typeface="+mn-lt"/>
                <a:ea typeface="+mn-ea"/>
                <a:cs typeface="+mn-cs"/>
              </a:rPr>
              <a:t>We began the 20th century with legal codes that in fact criminalized many forms of sexual acts...   NOW... the only operational issue in the criminalization of sexual behavior is the element of consent...  as long as both (all) parties involved consent, then nothing is off limits.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Today - sex screams at us at every turn -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b="1" dirty="0" smtClean="0"/>
              <a:t>So many Factors -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John 15:18–19 — 18</a:t>
            </a:r>
            <a:r>
              <a:rPr lang="en-US" sz="1200" kern="1200" dirty="0" smtClean="0">
                <a:solidFill>
                  <a:schemeClr val="tx1"/>
                </a:solidFill>
                <a:effectLst/>
                <a:latin typeface="+mn-lt"/>
                <a:ea typeface="+mn-ea"/>
                <a:cs typeface="+mn-cs"/>
              </a:rPr>
              <a:t> “If the world hates you, you know that it has hated Me before </a:t>
            </a:r>
            <a:r>
              <a:rPr lang="en-US" sz="1200" i="1" kern="1200" dirty="0" smtClean="0">
                <a:solidFill>
                  <a:schemeClr val="tx1"/>
                </a:solidFill>
                <a:effectLst/>
                <a:latin typeface="+mn-lt"/>
                <a:ea typeface="+mn-ea"/>
                <a:cs typeface="+mn-cs"/>
              </a:rPr>
              <a:t>it hated you</a:t>
            </a:r>
            <a:r>
              <a:rPr lang="en-US" sz="1200" kern="1200" dirty="0" smtClean="0">
                <a:solidFill>
                  <a:schemeClr val="tx1"/>
                </a:solidFill>
                <a:effectLst/>
                <a:latin typeface="+mn-lt"/>
                <a:ea typeface="+mn-ea"/>
                <a:cs typeface="+mn-cs"/>
              </a:rPr>
              <a:t>.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19</a:t>
            </a:r>
            <a:r>
              <a:rPr lang="en-US" sz="1200" kern="1200" dirty="0" smtClean="0">
                <a:solidFill>
                  <a:schemeClr val="tx1"/>
                </a:solidFill>
                <a:effectLst/>
                <a:latin typeface="+mn-lt"/>
                <a:ea typeface="+mn-ea"/>
                <a:cs typeface="+mn-cs"/>
              </a:rPr>
              <a:t> “If you were of the world, the world would love its own; but because you are not of the world, but I chose you out of the world, because of this the world hates you.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John 16:33</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John 16:33 — 33</a:t>
            </a:r>
            <a:r>
              <a:rPr lang="en-US" sz="1200" kern="1200" dirty="0" smtClean="0">
                <a:solidFill>
                  <a:schemeClr val="tx1"/>
                </a:solidFill>
                <a:effectLst/>
                <a:latin typeface="+mn-lt"/>
                <a:ea typeface="+mn-ea"/>
                <a:cs typeface="+mn-cs"/>
              </a:rPr>
              <a:t> “These things I have spoken to you, so that in Me you may have peace. In the world you have tribulation, but take courage; I have overcome the world.”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John 17:14</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John 17:14 — 14</a:t>
            </a:r>
            <a:r>
              <a:rPr lang="en-US" sz="1200" kern="1200" dirty="0" smtClean="0">
                <a:solidFill>
                  <a:schemeClr val="tx1"/>
                </a:solidFill>
                <a:effectLst/>
                <a:latin typeface="+mn-lt"/>
                <a:ea typeface="+mn-ea"/>
                <a:cs typeface="+mn-cs"/>
              </a:rPr>
              <a:t> “I have given them Your word; and the world has hated them, because they are not of the world, even as I am not of the world.</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Paul – Acts 14:22</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Paul's warnings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Acts 14:22 — 22</a:t>
            </a:r>
            <a:r>
              <a:rPr lang="en-US" sz="1200" kern="1200" dirty="0" smtClean="0">
                <a:solidFill>
                  <a:schemeClr val="tx1"/>
                </a:solidFill>
                <a:effectLst/>
                <a:latin typeface="+mn-lt"/>
                <a:ea typeface="+mn-ea"/>
                <a:cs typeface="+mn-cs"/>
              </a:rPr>
              <a:t> strengthening the souls of the disciples, encouraging them to continue in the faith, and </a:t>
            </a:r>
            <a:r>
              <a:rPr lang="en-US" sz="1200" i="1" kern="1200" dirty="0" smtClean="0">
                <a:solidFill>
                  <a:schemeClr val="tx1"/>
                </a:solidFill>
                <a:effectLst/>
                <a:latin typeface="+mn-lt"/>
                <a:ea typeface="+mn-ea"/>
                <a:cs typeface="+mn-cs"/>
              </a:rPr>
              <a:t>saying,</a:t>
            </a:r>
            <a:r>
              <a:rPr lang="en-US" sz="1200" kern="1200" dirty="0" smtClean="0">
                <a:solidFill>
                  <a:schemeClr val="tx1"/>
                </a:solidFill>
                <a:effectLst/>
                <a:latin typeface="+mn-lt"/>
                <a:ea typeface="+mn-ea"/>
                <a:cs typeface="+mn-cs"/>
              </a:rPr>
              <a:t> “Through many tribulations we must enter the kingdom of God.”</a:t>
            </a:r>
          </a:p>
          <a:p>
            <a:endParaRPr lang="en-US" dirty="0" smtClean="0"/>
          </a:p>
          <a:p>
            <a:r>
              <a:rPr lang="en-US" b="1" dirty="0" smtClean="0">
                <a:sym typeface="Wingdings"/>
              </a:rPr>
              <a:t> 1 Thess. 3:3</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1 Thessalonians 3:3–4 — 3</a:t>
            </a:r>
            <a:r>
              <a:rPr lang="en-US" sz="1200" kern="1200" dirty="0" smtClean="0">
                <a:solidFill>
                  <a:schemeClr val="tx1"/>
                </a:solidFill>
                <a:effectLst/>
                <a:latin typeface="+mn-lt"/>
                <a:ea typeface="+mn-ea"/>
                <a:cs typeface="+mn-cs"/>
              </a:rPr>
              <a:t> so that no one would be disturbed by these afflictions; for you yourselves know that we have been destined for this.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vs. 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For indeed when we were with you, we </a:t>
            </a:r>
            <a:r>
              <a:rPr lang="en-US" sz="1200" i="1" kern="1200" dirty="0" smtClean="0">
                <a:solidFill>
                  <a:schemeClr val="tx1"/>
                </a:solidFill>
                <a:effectLst/>
                <a:latin typeface="+mn-lt"/>
                <a:ea typeface="+mn-ea"/>
                <a:cs typeface="+mn-cs"/>
              </a:rPr>
              <a:t>kept</a:t>
            </a:r>
            <a:r>
              <a:rPr lang="en-US" sz="1200" kern="1200" dirty="0" smtClean="0">
                <a:solidFill>
                  <a:schemeClr val="tx1"/>
                </a:solidFill>
                <a:effectLst/>
                <a:latin typeface="+mn-lt"/>
                <a:ea typeface="+mn-ea"/>
                <a:cs typeface="+mn-cs"/>
              </a:rPr>
              <a:t> telling you in advance that we were going to suffer affliction; and so it came to pass, as you know.</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1 Thessalonians 3:3–4 — 3</a:t>
            </a:r>
            <a:r>
              <a:rPr lang="en-US" sz="1200" kern="1200" dirty="0" smtClean="0">
                <a:solidFill>
                  <a:schemeClr val="tx1"/>
                </a:solidFill>
                <a:effectLst/>
                <a:latin typeface="+mn-lt"/>
                <a:ea typeface="+mn-ea"/>
                <a:cs typeface="+mn-cs"/>
              </a:rPr>
              <a:t> so that no one would be disturbed by these afflictions; for you yourselves know that we have been destined for this. </a:t>
            </a:r>
            <a:r>
              <a:rPr lang="en-US" sz="1200" b="1" kern="12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For indeed when we were with you, we </a:t>
            </a:r>
            <a:r>
              <a:rPr lang="en-US" sz="1200" i="1" kern="1200" dirty="0" smtClean="0">
                <a:solidFill>
                  <a:schemeClr val="tx1"/>
                </a:solidFill>
                <a:effectLst/>
                <a:latin typeface="+mn-lt"/>
                <a:ea typeface="+mn-ea"/>
                <a:cs typeface="+mn-cs"/>
              </a:rPr>
              <a:t>kept</a:t>
            </a:r>
            <a:r>
              <a:rPr lang="en-US" sz="1200" kern="1200" dirty="0" smtClean="0">
                <a:solidFill>
                  <a:schemeClr val="tx1"/>
                </a:solidFill>
                <a:effectLst/>
                <a:latin typeface="+mn-lt"/>
                <a:ea typeface="+mn-ea"/>
                <a:cs typeface="+mn-cs"/>
              </a:rPr>
              <a:t> telling you in advance that we were going to suffer affliction; and so it came to pass, as you know.</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2 Thess. 1:4</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2 Thessalonians 1:4–5 — 4</a:t>
            </a:r>
            <a:r>
              <a:rPr lang="en-US" sz="1200" kern="1200" dirty="0" smtClean="0">
                <a:solidFill>
                  <a:schemeClr val="tx1"/>
                </a:solidFill>
                <a:effectLst/>
                <a:latin typeface="+mn-lt"/>
                <a:ea typeface="+mn-ea"/>
                <a:cs typeface="+mn-cs"/>
              </a:rPr>
              <a:t> therefore, we ourselves speak proudly of you among the churches of God for your perseverance and faith in the midst of all your persecutions and afflictions which you endure.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sym typeface="Wingdings"/>
              </a:rPr>
              <a:t>  vs. 5</a:t>
            </a: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5</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This is</a:t>
            </a:r>
            <a:r>
              <a:rPr lang="en-US" sz="1200" kern="1200" dirty="0" smtClean="0">
                <a:solidFill>
                  <a:schemeClr val="tx1"/>
                </a:solidFill>
                <a:effectLst/>
                <a:latin typeface="+mn-lt"/>
                <a:ea typeface="+mn-ea"/>
                <a:cs typeface="+mn-cs"/>
              </a:rPr>
              <a:t> a plain indication of God’s righteous judgment so that you will be considered worthy of the kingdom of God, for which indeed you are suffering.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2 Thessalonians 1:4–5 — 4</a:t>
            </a:r>
            <a:r>
              <a:rPr lang="en-US" sz="1200" kern="1200" dirty="0" smtClean="0">
                <a:solidFill>
                  <a:schemeClr val="tx1"/>
                </a:solidFill>
                <a:effectLst/>
                <a:latin typeface="+mn-lt"/>
                <a:ea typeface="+mn-ea"/>
                <a:cs typeface="+mn-cs"/>
              </a:rPr>
              <a:t> therefore, we ourselves speak proudly of you among the churches of God for your perseverance and faith in the midst of all your persecutions and afflictions which you endure. </a:t>
            </a:r>
            <a:r>
              <a:rPr lang="en-US" sz="1200" b="1" kern="1200" dirty="0" smtClean="0">
                <a:solidFill>
                  <a:schemeClr val="tx1"/>
                </a:solidFill>
                <a:effectLst/>
                <a:latin typeface="+mn-lt"/>
                <a:ea typeface="+mn-ea"/>
                <a:cs typeface="+mn-cs"/>
              </a:rPr>
              <a:t>5</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This is</a:t>
            </a:r>
            <a:r>
              <a:rPr lang="en-US" sz="1200" kern="1200" dirty="0" smtClean="0">
                <a:solidFill>
                  <a:schemeClr val="tx1"/>
                </a:solidFill>
                <a:effectLst/>
                <a:latin typeface="+mn-lt"/>
                <a:ea typeface="+mn-ea"/>
                <a:cs typeface="+mn-cs"/>
              </a:rPr>
              <a:t> a plain indication of God’s righteous judgment so that you will be considered worthy of the kingdom of God, for which indeed you are suffering.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Suffering for our ‘thinking’ – our positions, our teaching on morality, God, truth –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real</a:t>
            </a:r>
            <a:r>
              <a:rPr lang="en-US" sz="1200" b="1" kern="1200" baseline="0" dirty="0" smtClean="0">
                <a:solidFill>
                  <a:schemeClr val="tx1"/>
                </a:solidFill>
                <a:effectLst/>
                <a:latin typeface="+mn-lt"/>
                <a:ea typeface="+mn-ea"/>
                <a:cs typeface="+mn-cs"/>
              </a:rPr>
              <a:t> question is HOW DO WE RESPOND? HOW DO WE DEAL WITH IT?</a:t>
            </a:r>
          </a:p>
          <a:p>
            <a:r>
              <a:rPr lang="en-US" sz="1200" b="1" kern="1200" baseline="0" dirty="0" smtClean="0">
                <a:solidFill>
                  <a:schemeClr val="tx1"/>
                </a:solidFill>
                <a:effectLst/>
                <a:latin typeface="+mn-lt"/>
                <a:ea typeface="+mn-ea"/>
                <a:cs typeface="+mn-cs"/>
                <a:sym typeface="Wingdings"/>
              </a:rPr>
              <a:t> PETER’S INSTRUCTIONS</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Peter’s instructions on HOW to suffer!</a:t>
            </a:r>
          </a:p>
          <a:p>
            <a:endParaRPr lang="en-US" sz="1200" dirty="0" smtClean="0"/>
          </a:p>
          <a:p>
            <a:r>
              <a:rPr lang="en-US" sz="1200" dirty="0" smtClean="0"/>
              <a:t>The</a:t>
            </a:r>
            <a:r>
              <a:rPr lang="en-US" sz="1200" baseline="0" dirty="0" smtClean="0"/>
              <a:t> main point of 1 Peter was in fact dealing with such suffering (persecution.. )</a:t>
            </a:r>
            <a:r>
              <a:rPr lang="is-IS" sz="1200" baseline="0" dirty="0" smtClean="0"/>
              <a:t>…  </a:t>
            </a:r>
          </a:p>
          <a:p>
            <a:r>
              <a:rPr lang="en-US" sz="1200" baseline="0" dirty="0" smtClean="0"/>
              <a:t>B</a:t>
            </a:r>
            <a:r>
              <a:rPr lang="is-IS" sz="1200" baseline="0" dirty="0" smtClean="0"/>
              <a:t>ut two main sections to read this morning</a:t>
            </a:r>
          </a:p>
          <a:p>
            <a:r>
              <a:rPr lang="is-IS" sz="1200" b="1" baseline="0" dirty="0" smtClean="0">
                <a:sym typeface="Wingdings"/>
              </a:rPr>
              <a:t> </a:t>
            </a:r>
            <a:r>
              <a:rPr lang="en-US" sz="1200" b="1" baseline="0" dirty="0" smtClean="0">
                <a:sym typeface="Wingdings"/>
              </a:rPr>
              <a:t>S</a:t>
            </a:r>
            <a:r>
              <a:rPr lang="is-IS" sz="1200" b="1" baseline="0" dirty="0" smtClean="0">
                <a:sym typeface="Wingdings"/>
              </a:rPr>
              <a:t>uffer AS DID CHRIST – 2:18-23</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AS CHRIST did – 1Pet. 2:18-23---</a:t>
            </a:r>
          </a:p>
          <a:p>
            <a:endParaRPr lang="en-US" dirty="0" smtClean="0"/>
          </a:p>
          <a:p>
            <a:endParaRPr lang="en-US" dirty="0" smtClean="0"/>
          </a:p>
          <a:p>
            <a:r>
              <a:rPr lang="en-US" b="1" dirty="0" smtClean="0">
                <a:sym typeface="Wingdings"/>
              </a:rPr>
              <a:t> AS A CHRISTIAN – 1 Pet. 4:12-16</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age of Reason – </a:t>
            </a:r>
          </a:p>
          <a:p>
            <a:r>
              <a:rPr lang="en-US" dirty="0" smtClean="0"/>
              <a:t>Revelation NOW began</a:t>
            </a:r>
            <a:r>
              <a:rPr lang="en-US" baseline="0" dirty="0" smtClean="0"/>
              <a:t> to be examined in light of man’s thoughts and thinking.</a:t>
            </a:r>
          </a:p>
          <a:p>
            <a:r>
              <a:rPr lang="en-US" baseline="0" dirty="0" smtClean="0"/>
              <a:t>WHEN men disagreed – then what!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41712749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Christian</a:t>
            </a:r>
          </a:p>
          <a:p>
            <a:r>
              <a:rPr lang="en-US" dirty="0" smtClean="0"/>
              <a:t>1 Peter 4:12-16</a:t>
            </a:r>
          </a:p>
          <a:p>
            <a:endParaRPr lang="en-US" dirty="0" smtClean="0"/>
          </a:p>
          <a:p>
            <a:r>
              <a:rPr lang="en-US" dirty="0" smtClean="0">
                <a:sym typeface="Wingdings"/>
              </a:rPr>
              <a:t>  THEREFORE -  4:19</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 Peter 4:19 — 19</a:t>
            </a:r>
            <a:r>
              <a:rPr lang="en-US" sz="1200" kern="1200" dirty="0" smtClean="0">
                <a:solidFill>
                  <a:schemeClr val="tx1"/>
                </a:solidFill>
                <a:effectLst/>
                <a:latin typeface="+mn-lt"/>
                <a:ea typeface="+mn-ea"/>
                <a:cs typeface="+mn-cs"/>
              </a:rPr>
              <a:t> Therefore, those also who suffer according to the will of God shall entrust their souls to a faithful Creator in doing what is right.</a:t>
            </a:r>
          </a:p>
          <a:p>
            <a:pPr marL="228600" indent="-228600">
              <a:buAutoNum type="arabicPeriod"/>
            </a:pPr>
            <a:r>
              <a:rPr lang="en-US" dirty="0" smtClean="0"/>
              <a:t>According to the will of God</a:t>
            </a:r>
            <a:r>
              <a:rPr lang="is-IS" dirty="0" smtClean="0"/>
              <a:t>… </a:t>
            </a:r>
          </a:p>
          <a:p>
            <a:pPr marL="228600" indent="-228600">
              <a:buAutoNum type="arabicPeriod"/>
            </a:pPr>
            <a:r>
              <a:rPr lang="en-US" dirty="0" smtClean="0"/>
              <a:t>E</a:t>
            </a:r>
            <a:r>
              <a:rPr lang="is-IS" dirty="0" smtClean="0"/>
              <a:t>ntrust your soul</a:t>
            </a:r>
            <a:r>
              <a:rPr lang="is-IS" baseline="0" dirty="0" smtClean="0"/>
              <a:t> to a faithful creator... </a:t>
            </a:r>
          </a:p>
          <a:p>
            <a:pPr marL="228600" indent="-228600">
              <a:buAutoNum type="arabicPeriod"/>
            </a:pPr>
            <a:r>
              <a:rPr lang="is-IS" baseline="0" dirty="0" smtClean="0"/>
              <a:t>DOING what is RIGHT... </a:t>
            </a:r>
          </a:p>
          <a:p>
            <a:pPr marL="228600" indent="-228600">
              <a:buAutoNum type="arabicPeriod"/>
            </a:pPr>
            <a:endParaRPr lang="is-I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age of Reason – </a:t>
            </a:r>
          </a:p>
          <a:p>
            <a:r>
              <a:rPr lang="en-US" dirty="0" smtClean="0"/>
              <a:t>Revelation NOW began</a:t>
            </a:r>
            <a:r>
              <a:rPr lang="en-US" baseline="0" dirty="0" smtClean="0"/>
              <a:t> to be examined in light of man’s thoughts and thinking.</a:t>
            </a:r>
          </a:p>
          <a:p>
            <a:r>
              <a:rPr lang="en-US" baseline="0" dirty="0" smtClean="0"/>
              <a:t>WHEN men disagreed – then what!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41712749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urbanization</a:t>
            </a:r>
            <a:r>
              <a:rPr lang="en-US" sz="1200" kern="1200" dirty="0" smtClean="0">
                <a:solidFill>
                  <a:schemeClr val="tx1"/>
                </a:solidFill>
                <a:effectLst/>
                <a:latin typeface="+mn-lt"/>
                <a:ea typeface="+mn-ea"/>
                <a:cs typeface="+mn-cs"/>
              </a:rPr>
              <a:t> and 'destruction' of immediate family / community - allowed for behavior that was not condemned, that provided no 'shame' for immorality.</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Birth control</a:t>
            </a:r>
            <a:r>
              <a:rPr lang="en-US" sz="1200" kern="1200" dirty="0" smtClean="0">
                <a:solidFill>
                  <a:schemeClr val="tx1"/>
                </a:solidFill>
                <a:effectLst/>
                <a:latin typeface="+mn-lt"/>
                <a:ea typeface="+mn-ea"/>
                <a:cs typeface="+mn-cs"/>
              </a:rPr>
              <a:t> - removed the 'biological check' on sexual activity.</a:t>
            </a:r>
          </a:p>
          <a:p>
            <a:r>
              <a:rPr lang="en-US" dirty="0" smtClean="0"/>
              <a:t>Fundamentally changed the way SEX was viewed</a:t>
            </a:r>
            <a:r>
              <a:rPr lang="is-IS" dirty="0" smtClean="0"/>
              <a:t>…  </a:t>
            </a:r>
          </a:p>
          <a:p>
            <a:endParaRPr lang="is-I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No fault divorce</a:t>
            </a:r>
            <a:r>
              <a:rPr lang="en-US" sz="1200" kern="1200" dirty="0" smtClean="0">
                <a:solidFill>
                  <a:schemeClr val="tx1"/>
                </a:solidFill>
                <a:effectLst/>
                <a:latin typeface="+mn-lt"/>
                <a:ea typeface="+mn-ea"/>
                <a:cs typeface="+mn-cs"/>
              </a:rPr>
              <a:t> - (coupled with little teaching / objection from pulpits)...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Of course, along with this was the diminishing concept of the sanctity of marriage.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Heb. 13:   - to be held in honor --  adultery</a:t>
            </a:r>
            <a:r>
              <a:rPr lang="en-US" sz="1200" kern="1200" baseline="0" dirty="0" smtClean="0">
                <a:solidFill>
                  <a:schemeClr val="tx1"/>
                </a:solidFill>
                <a:effectLst/>
                <a:latin typeface="+mn-lt"/>
                <a:ea typeface="+mn-ea"/>
                <a:cs typeface="+mn-cs"/>
              </a:rPr>
              <a:t> / fornication condemned –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Churches refused to stand, preachers not make public teaching on it .. ACCEPTED..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Co-habitation.</a:t>
            </a:r>
            <a:r>
              <a:rPr lang="en-US" sz="1200" kern="1200" dirty="0" smtClean="0">
                <a:solidFill>
                  <a:schemeClr val="tx1"/>
                </a:solidFill>
                <a:effectLst/>
                <a:latin typeface="+mn-lt"/>
                <a:ea typeface="+mn-ea"/>
                <a:cs typeface="+mn-cs"/>
              </a:rPr>
              <a:t> This on the heels of the diminishing concept of the sanctity of marriage...   along with all the sexual activity that goes with it ... </a:t>
            </a:r>
          </a:p>
          <a:p>
            <a:endParaRPr lang="en-US" dirty="0" smtClean="0"/>
          </a:p>
          <a:p>
            <a:r>
              <a:rPr lang="en-US" dirty="0" smtClean="0"/>
              <a:t>IT not only became acceptable, but it has in the minds of many, simply replaced ‘marriage’ – </a:t>
            </a:r>
          </a:p>
          <a:p>
            <a:endParaRPr lang="en-US" dirty="0" smtClean="0"/>
          </a:p>
          <a:p>
            <a:r>
              <a:rPr lang="en-US" b="1" dirty="0" smtClean="0">
                <a:sym typeface="Wingdings"/>
              </a:rPr>
              <a:t> Feminism</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Jack Cottrell:  </a:t>
            </a:r>
          </a:p>
          <a:p>
            <a:r>
              <a:rPr lang="en-US" dirty="0" smtClean="0"/>
              <a:t>Someone asked about the definition of feminism. Feminism is the belief that there should be NO DISTINCTIONS in the ROLES of males and females in life. All role distinctions based on gender, especially relationships of authority and submission, must be abolished.  (Facebook).. </a:t>
            </a:r>
          </a:p>
          <a:p>
            <a:endParaRPr lang="en-US" dirty="0" smtClean="0"/>
          </a:p>
          <a:p>
            <a:r>
              <a:rPr lang="en-US" dirty="0" smtClean="0"/>
              <a:t>Again, SOME aspects of how women were treated (</a:t>
            </a:r>
            <a:r>
              <a:rPr lang="en-US" dirty="0" err="1" smtClean="0"/>
              <a:t>MIStreated</a:t>
            </a:r>
            <a:r>
              <a:rPr lang="en-US" dirty="0" smtClean="0"/>
              <a:t>) did need adjustment, but that was not the point of the movement nor the stopping point of it! </a:t>
            </a:r>
          </a:p>
          <a:p>
            <a:endParaRPr lang="en-US" dirty="0" smtClean="0"/>
          </a:p>
          <a:p>
            <a:r>
              <a:rPr lang="en-US" b="1" dirty="0" smtClean="0">
                <a:sym typeface="Wingdings"/>
              </a:rPr>
              <a:t> Acceptance of homosexuality</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5/15/16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5/15/16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5/15/16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5/15/16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5/15/16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5/15/16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Acceptance of</a:t>
            </a:r>
            <a:br>
              <a:rPr lang="en-US" sz="8000" dirty="0" smtClean="0"/>
            </a:br>
            <a:r>
              <a:rPr lang="en-US" sz="8000" dirty="0" smtClean="0"/>
              <a:t>homosexuality</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06202110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Redefine</a:t>
            </a:r>
            <a:br>
              <a:rPr lang="en-US" sz="8000" dirty="0" smtClean="0"/>
            </a:br>
            <a:r>
              <a:rPr lang="en-US" sz="8000" dirty="0" smtClean="0"/>
              <a:t>Marriage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06202110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HOW do we</a:t>
            </a:r>
            <a:br>
              <a:rPr lang="en-US" sz="8000" dirty="0" smtClean="0"/>
            </a:br>
            <a:r>
              <a:rPr lang="en-US" sz="8000" dirty="0" smtClean="0"/>
              <a:t>determine ‘truth’</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06202110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Gender definition</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0620211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What is NEXT</a:t>
            </a:r>
            <a:br>
              <a:rPr lang="en-US" sz="8000" dirty="0" smtClean="0"/>
            </a:br>
            <a:r>
              <a:rPr lang="en-US" sz="8000" dirty="0" smtClean="0"/>
              <a:t>to change???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Pressure to change!</a:t>
            </a:r>
            <a:br>
              <a:rPr lang="en-US" sz="8000" dirty="0" smtClean="0"/>
            </a:br>
            <a:r>
              <a:rPr lang="en-US" sz="8000" dirty="0" smtClean="0"/>
              <a:t/>
            </a:r>
            <a:br>
              <a:rPr lang="en-US" sz="8000" dirty="0" smtClean="0"/>
            </a:br>
            <a:r>
              <a:rPr lang="en-US" sz="8000" dirty="0" smtClean="0"/>
              <a:t>(persecution)</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 spiritual Battle</a:t>
            </a:r>
            <a:br>
              <a:rPr lang="en-US" sz="8000" dirty="0" smtClean="0"/>
            </a:br>
            <a:r>
              <a:rPr lang="en-US" sz="8000" dirty="0"/>
              <a:t/>
            </a:r>
            <a:br>
              <a:rPr lang="en-US" sz="8000" dirty="0"/>
            </a:br>
            <a:r>
              <a:rPr lang="en-US" sz="8000" dirty="0" smtClean="0">
                <a:solidFill>
                  <a:srgbClr val="FFFF00"/>
                </a:solidFill>
              </a:rPr>
              <a:t>2 Cor. 10:1-5</a:t>
            </a:r>
            <a:endParaRPr lang="en-US" sz="8000" dirty="0">
              <a:solidFill>
                <a:srgbClr val="FFFF00"/>
              </a:solidFill>
            </a:endParaRP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11125" y="0"/>
            <a:ext cx="8858250" cy="6667499"/>
          </a:xfrm>
        </p:spPr>
        <p:txBody>
          <a:bodyPr/>
          <a:lstStyle/>
          <a:p>
            <a:r>
              <a:rPr lang="en-US" sz="7200" dirty="0" smtClean="0"/>
              <a:t>Be not conformed to the world.. But transformed by renewing of your mind – </a:t>
            </a:r>
            <a:r>
              <a:rPr lang="en-US" sz="7200" dirty="0" smtClean="0">
                <a:solidFill>
                  <a:srgbClr val="FFFF00"/>
                </a:solidFill>
              </a:rPr>
              <a:t>Rom. 12:1-2</a:t>
            </a:r>
            <a:endParaRPr lang="en-US" sz="7200" dirty="0">
              <a:solidFill>
                <a:srgbClr val="FFFF00"/>
              </a:solidFill>
            </a:endParaRPr>
          </a:p>
        </p:txBody>
      </p:sp>
    </p:spTree>
    <p:extLst>
      <p:ext uri="{BB962C8B-B14F-4D97-AF65-F5344CB8AC3E}">
        <p14:creationId xmlns:p14="http://schemas.microsoft.com/office/powerpoint/2010/main" val="12140774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6600" dirty="0" smtClean="0"/>
              <a:t>“The world cannot hate you, but it hates Me because I testify of it, that its deeds are evil.</a:t>
            </a:r>
            <a:endParaRPr lang="en-US" sz="6600" dirty="0"/>
          </a:p>
        </p:txBody>
      </p:sp>
      <p:sp>
        <p:nvSpPr>
          <p:cNvPr id="3" name="Subtitle 2"/>
          <p:cNvSpPr>
            <a:spLocks noGrp="1"/>
          </p:cNvSpPr>
          <p:nvPr>
            <p:ph type="subTitle" idx="1"/>
          </p:nvPr>
        </p:nvSpPr>
        <p:spPr>
          <a:xfrm>
            <a:off x="0" y="5785886"/>
            <a:ext cx="9144000" cy="1072114"/>
          </a:xfrm>
        </p:spPr>
        <p:txBody>
          <a:bodyPr/>
          <a:lstStyle/>
          <a:p>
            <a:r>
              <a:rPr lang="en-US" dirty="0" smtClean="0">
                <a:solidFill>
                  <a:srgbClr val="FFFF00"/>
                </a:solidFill>
              </a:rPr>
              <a:t>John 7:7</a:t>
            </a:r>
            <a:endParaRPr lang="en-US" dirty="0">
              <a:solidFill>
                <a:srgbClr val="FFFF00"/>
              </a:solidFill>
            </a:endParaRPr>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6600" dirty="0"/>
              <a:t>“If the world hates you, you know that it has hated Me before </a:t>
            </a:r>
            <a:r>
              <a:rPr lang="en-US" sz="6600" i="1" dirty="0"/>
              <a:t>it hated you</a:t>
            </a:r>
            <a:r>
              <a:rPr lang="en-US" sz="6600" dirty="0"/>
              <a:t>. </a:t>
            </a:r>
          </a:p>
        </p:txBody>
      </p:sp>
      <p:sp>
        <p:nvSpPr>
          <p:cNvPr id="3" name="Subtitle 2"/>
          <p:cNvSpPr>
            <a:spLocks noGrp="1"/>
          </p:cNvSpPr>
          <p:nvPr>
            <p:ph type="subTitle" idx="1"/>
          </p:nvPr>
        </p:nvSpPr>
        <p:spPr>
          <a:xfrm>
            <a:off x="0" y="5785886"/>
            <a:ext cx="9144000" cy="1072114"/>
          </a:xfrm>
        </p:spPr>
        <p:txBody>
          <a:bodyPr/>
          <a:lstStyle/>
          <a:p>
            <a:r>
              <a:rPr lang="en-US" dirty="0" smtClean="0">
                <a:solidFill>
                  <a:srgbClr val="FFFF00"/>
                </a:solidFill>
              </a:rPr>
              <a:t>John 15:18</a:t>
            </a:r>
            <a:endParaRPr lang="en-US" dirty="0">
              <a:solidFill>
                <a:srgbClr val="FFFF00"/>
              </a:solidFill>
            </a:endParaRPr>
          </a:p>
        </p:txBody>
      </p:sp>
    </p:spTree>
    <p:extLst>
      <p:ext uri="{BB962C8B-B14F-4D97-AF65-F5344CB8AC3E}">
        <p14:creationId xmlns:p14="http://schemas.microsoft.com/office/powerpoint/2010/main" val="15013904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What in the</a:t>
            </a:r>
            <a:br>
              <a:rPr lang="en-US" sz="8000" dirty="0" smtClean="0"/>
            </a:br>
            <a:r>
              <a:rPr lang="en-US" sz="8000" dirty="0" smtClean="0"/>
              <a:t>WORLD is going on?</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0" y="1"/>
            <a:ext cx="9144000" cy="5676126"/>
          </a:xfrm>
        </p:spPr>
        <p:txBody>
          <a:bodyPr/>
          <a:lstStyle/>
          <a:p>
            <a:r>
              <a:rPr lang="en-US" sz="5400" dirty="0"/>
              <a:t> “If you were of the world, the world would love its own; but because you are not of the world, but I chose you out of the world, because of this the world hates you.</a:t>
            </a:r>
          </a:p>
        </p:txBody>
      </p:sp>
      <p:sp>
        <p:nvSpPr>
          <p:cNvPr id="3" name="Subtitle 2"/>
          <p:cNvSpPr>
            <a:spLocks noGrp="1"/>
          </p:cNvSpPr>
          <p:nvPr>
            <p:ph type="subTitle" idx="1"/>
          </p:nvPr>
        </p:nvSpPr>
        <p:spPr>
          <a:xfrm>
            <a:off x="0" y="5785886"/>
            <a:ext cx="9144000" cy="1072114"/>
          </a:xfrm>
        </p:spPr>
        <p:txBody>
          <a:bodyPr/>
          <a:lstStyle/>
          <a:p>
            <a:r>
              <a:rPr lang="en-US" dirty="0" smtClean="0">
                <a:solidFill>
                  <a:srgbClr val="FFFF00"/>
                </a:solidFill>
              </a:rPr>
              <a:t>John 15:19</a:t>
            </a:r>
            <a:endParaRPr lang="en-US" dirty="0">
              <a:solidFill>
                <a:srgbClr val="FFFF00"/>
              </a:solidFill>
            </a:endParaRPr>
          </a:p>
        </p:txBody>
      </p:sp>
    </p:spTree>
    <p:extLst>
      <p:ext uri="{BB962C8B-B14F-4D97-AF65-F5344CB8AC3E}">
        <p14:creationId xmlns:p14="http://schemas.microsoft.com/office/powerpoint/2010/main" val="225501771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11125" y="1"/>
            <a:ext cx="9032875" cy="5676126"/>
          </a:xfrm>
        </p:spPr>
        <p:txBody>
          <a:bodyPr/>
          <a:lstStyle/>
          <a:p>
            <a:r>
              <a:rPr lang="en-US" dirty="0"/>
              <a:t>“These things I have spoken to you, so that in Me you may have peace. In the world you have tribulation, but take courage; I have overcome the world.”</a:t>
            </a:r>
          </a:p>
        </p:txBody>
      </p:sp>
      <p:sp>
        <p:nvSpPr>
          <p:cNvPr id="3" name="Subtitle 2"/>
          <p:cNvSpPr>
            <a:spLocks noGrp="1"/>
          </p:cNvSpPr>
          <p:nvPr>
            <p:ph type="subTitle" idx="1"/>
          </p:nvPr>
        </p:nvSpPr>
        <p:spPr>
          <a:xfrm>
            <a:off x="0" y="5785886"/>
            <a:ext cx="9144000" cy="1072114"/>
          </a:xfrm>
        </p:spPr>
        <p:txBody>
          <a:bodyPr/>
          <a:lstStyle/>
          <a:p>
            <a:r>
              <a:rPr lang="en-US" dirty="0" smtClean="0">
                <a:solidFill>
                  <a:srgbClr val="FFFF00"/>
                </a:solidFill>
              </a:rPr>
              <a:t>John 16:33</a:t>
            </a:r>
            <a:endParaRPr lang="en-US" dirty="0">
              <a:solidFill>
                <a:srgbClr val="FFFF00"/>
              </a:solidFill>
            </a:endParaRPr>
          </a:p>
        </p:txBody>
      </p:sp>
    </p:spTree>
    <p:extLst>
      <p:ext uri="{BB962C8B-B14F-4D97-AF65-F5344CB8AC3E}">
        <p14:creationId xmlns:p14="http://schemas.microsoft.com/office/powerpoint/2010/main" val="303961526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11125" y="1"/>
            <a:ext cx="9032875" cy="5676126"/>
          </a:xfrm>
        </p:spPr>
        <p:txBody>
          <a:bodyPr/>
          <a:lstStyle/>
          <a:p>
            <a:r>
              <a:rPr lang="en-US" dirty="0"/>
              <a:t> “I have given them Your word; and the world has hated them, because they are not of the world, even as I am not of the world.</a:t>
            </a:r>
          </a:p>
        </p:txBody>
      </p:sp>
      <p:sp>
        <p:nvSpPr>
          <p:cNvPr id="3" name="Subtitle 2"/>
          <p:cNvSpPr>
            <a:spLocks noGrp="1"/>
          </p:cNvSpPr>
          <p:nvPr>
            <p:ph type="subTitle" idx="1"/>
          </p:nvPr>
        </p:nvSpPr>
        <p:spPr>
          <a:xfrm>
            <a:off x="0" y="5785886"/>
            <a:ext cx="9144000" cy="1072114"/>
          </a:xfrm>
        </p:spPr>
        <p:txBody>
          <a:bodyPr/>
          <a:lstStyle/>
          <a:p>
            <a:r>
              <a:rPr lang="en-US" dirty="0" smtClean="0">
                <a:solidFill>
                  <a:srgbClr val="FFFF00"/>
                </a:solidFill>
              </a:rPr>
              <a:t>John 17:14</a:t>
            </a:r>
            <a:endParaRPr lang="en-US" dirty="0">
              <a:solidFill>
                <a:srgbClr val="FFFF00"/>
              </a:solidFill>
            </a:endParaRPr>
          </a:p>
        </p:txBody>
      </p:sp>
    </p:spTree>
    <p:extLst>
      <p:ext uri="{BB962C8B-B14F-4D97-AF65-F5344CB8AC3E}">
        <p14:creationId xmlns:p14="http://schemas.microsoft.com/office/powerpoint/2010/main" val="44901096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0" y="1"/>
            <a:ext cx="9144000" cy="5676126"/>
          </a:xfrm>
        </p:spPr>
        <p:txBody>
          <a:bodyPr/>
          <a:lstStyle/>
          <a:p>
            <a:r>
              <a:rPr lang="en-US" sz="5400" dirty="0"/>
              <a:t>strengthening the souls of the disciples, encouraging them to continue in the faith, and </a:t>
            </a:r>
            <a:r>
              <a:rPr lang="en-US" sz="5400" i="1" dirty="0"/>
              <a:t>saying,</a:t>
            </a:r>
            <a:r>
              <a:rPr lang="en-US" sz="5400" dirty="0"/>
              <a:t> “Through many tribulations we must enter the kingdom of God.</a:t>
            </a:r>
            <a:r>
              <a:rPr lang="en-US" sz="5400" dirty="0" smtClean="0"/>
              <a:t>”</a:t>
            </a:r>
            <a:endParaRPr lang="en-US" sz="5400" dirty="0"/>
          </a:p>
        </p:txBody>
      </p:sp>
      <p:sp>
        <p:nvSpPr>
          <p:cNvPr id="3" name="Subtitle 2"/>
          <p:cNvSpPr>
            <a:spLocks noGrp="1"/>
          </p:cNvSpPr>
          <p:nvPr>
            <p:ph type="subTitle" idx="1"/>
          </p:nvPr>
        </p:nvSpPr>
        <p:spPr>
          <a:xfrm>
            <a:off x="0" y="5785886"/>
            <a:ext cx="9144000" cy="1072114"/>
          </a:xfrm>
        </p:spPr>
        <p:txBody>
          <a:bodyPr/>
          <a:lstStyle/>
          <a:p>
            <a:r>
              <a:rPr lang="en-US" dirty="0" smtClean="0">
                <a:solidFill>
                  <a:srgbClr val="FFFF00"/>
                </a:solidFill>
              </a:rPr>
              <a:t>Acts 14:22</a:t>
            </a:r>
            <a:endParaRPr lang="en-US" dirty="0">
              <a:solidFill>
                <a:srgbClr val="FFFF00"/>
              </a:solidFill>
            </a:endParaRPr>
          </a:p>
        </p:txBody>
      </p:sp>
    </p:spTree>
    <p:extLst>
      <p:ext uri="{BB962C8B-B14F-4D97-AF65-F5344CB8AC3E}">
        <p14:creationId xmlns:p14="http://schemas.microsoft.com/office/powerpoint/2010/main" val="292569295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0" y="1"/>
            <a:ext cx="9144000" cy="5676126"/>
          </a:xfrm>
        </p:spPr>
        <p:txBody>
          <a:bodyPr/>
          <a:lstStyle/>
          <a:p>
            <a:r>
              <a:rPr lang="en-US" sz="5400" dirty="0"/>
              <a:t>so that no one would be disturbed by these afflictions; for you yourselves know that we have been destined for this. </a:t>
            </a:r>
          </a:p>
        </p:txBody>
      </p:sp>
      <p:sp>
        <p:nvSpPr>
          <p:cNvPr id="3" name="Subtitle 2"/>
          <p:cNvSpPr>
            <a:spLocks noGrp="1"/>
          </p:cNvSpPr>
          <p:nvPr>
            <p:ph type="subTitle" idx="1"/>
          </p:nvPr>
        </p:nvSpPr>
        <p:spPr>
          <a:xfrm>
            <a:off x="0" y="5785886"/>
            <a:ext cx="9144000" cy="1072114"/>
          </a:xfrm>
        </p:spPr>
        <p:txBody>
          <a:bodyPr/>
          <a:lstStyle/>
          <a:p>
            <a:r>
              <a:rPr lang="en-US" dirty="0" smtClean="0">
                <a:solidFill>
                  <a:srgbClr val="FFFF00"/>
                </a:solidFill>
              </a:rPr>
              <a:t>1 Thess. 3:3</a:t>
            </a:r>
            <a:endParaRPr lang="en-US" dirty="0">
              <a:solidFill>
                <a:srgbClr val="FFFF00"/>
              </a:solidFill>
            </a:endParaRPr>
          </a:p>
        </p:txBody>
      </p:sp>
    </p:spTree>
    <p:extLst>
      <p:ext uri="{BB962C8B-B14F-4D97-AF65-F5344CB8AC3E}">
        <p14:creationId xmlns:p14="http://schemas.microsoft.com/office/powerpoint/2010/main" val="109241111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0" y="1"/>
            <a:ext cx="9144000" cy="5676126"/>
          </a:xfrm>
        </p:spPr>
        <p:txBody>
          <a:bodyPr/>
          <a:lstStyle/>
          <a:p>
            <a:r>
              <a:rPr lang="en-US" sz="5400" dirty="0"/>
              <a:t>For indeed when we were with you, we </a:t>
            </a:r>
            <a:r>
              <a:rPr lang="en-US" sz="5400" i="1" dirty="0"/>
              <a:t>kept</a:t>
            </a:r>
            <a:r>
              <a:rPr lang="en-US" sz="5400" dirty="0"/>
              <a:t> telling you in advance that we were going to suffer affliction; and so it came to pass, as you know.</a:t>
            </a:r>
          </a:p>
        </p:txBody>
      </p:sp>
      <p:sp>
        <p:nvSpPr>
          <p:cNvPr id="3" name="Subtitle 2"/>
          <p:cNvSpPr>
            <a:spLocks noGrp="1"/>
          </p:cNvSpPr>
          <p:nvPr>
            <p:ph type="subTitle" idx="1"/>
          </p:nvPr>
        </p:nvSpPr>
        <p:spPr>
          <a:xfrm>
            <a:off x="0" y="5785886"/>
            <a:ext cx="9144000" cy="1072114"/>
          </a:xfrm>
        </p:spPr>
        <p:txBody>
          <a:bodyPr/>
          <a:lstStyle/>
          <a:p>
            <a:r>
              <a:rPr lang="en-US" dirty="0" smtClean="0">
                <a:solidFill>
                  <a:srgbClr val="FFFF00"/>
                </a:solidFill>
              </a:rPr>
              <a:t>1 Thess. 3:4</a:t>
            </a:r>
            <a:endParaRPr lang="en-US" dirty="0">
              <a:solidFill>
                <a:srgbClr val="FFFF00"/>
              </a:solidFill>
            </a:endParaRPr>
          </a:p>
        </p:txBody>
      </p:sp>
    </p:spTree>
    <p:extLst>
      <p:ext uri="{BB962C8B-B14F-4D97-AF65-F5344CB8AC3E}">
        <p14:creationId xmlns:p14="http://schemas.microsoft.com/office/powerpoint/2010/main" val="166263763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0" y="1"/>
            <a:ext cx="9144000" cy="5676126"/>
          </a:xfrm>
        </p:spPr>
        <p:txBody>
          <a:bodyPr/>
          <a:lstStyle/>
          <a:p>
            <a:r>
              <a:rPr lang="en-US" sz="5400" dirty="0"/>
              <a:t> therefore, we ourselves speak proudly of you among the churches of God for your perseverance and faith in the midst of all your persecutions and afflictions which you endure</a:t>
            </a:r>
          </a:p>
        </p:txBody>
      </p:sp>
      <p:sp>
        <p:nvSpPr>
          <p:cNvPr id="3" name="Subtitle 2"/>
          <p:cNvSpPr>
            <a:spLocks noGrp="1"/>
          </p:cNvSpPr>
          <p:nvPr>
            <p:ph type="subTitle" idx="1"/>
          </p:nvPr>
        </p:nvSpPr>
        <p:spPr>
          <a:xfrm>
            <a:off x="0" y="5785886"/>
            <a:ext cx="9144000" cy="1072114"/>
          </a:xfrm>
        </p:spPr>
        <p:txBody>
          <a:bodyPr/>
          <a:lstStyle/>
          <a:p>
            <a:r>
              <a:rPr lang="en-US" dirty="0">
                <a:solidFill>
                  <a:srgbClr val="FFFF00"/>
                </a:solidFill>
              </a:rPr>
              <a:t>2</a:t>
            </a:r>
            <a:r>
              <a:rPr lang="en-US" dirty="0" smtClean="0">
                <a:solidFill>
                  <a:srgbClr val="FFFF00"/>
                </a:solidFill>
              </a:rPr>
              <a:t> Thess. 1:4</a:t>
            </a:r>
            <a:endParaRPr lang="en-US" dirty="0">
              <a:solidFill>
                <a:srgbClr val="FFFF00"/>
              </a:solidFill>
            </a:endParaRPr>
          </a:p>
        </p:txBody>
      </p:sp>
    </p:spTree>
    <p:extLst>
      <p:ext uri="{BB962C8B-B14F-4D97-AF65-F5344CB8AC3E}">
        <p14:creationId xmlns:p14="http://schemas.microsoft.com/office/powerpoint/2010/main" val="91547225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0" y="1"/>
            <a:ext cx="9144000" cy="5676126"/>
          </a:xfrm>
        </p:spPr>
        <p:txBody>
          <a:bodyPr/>
          <a:lstStyle/>
          <a:p>
            <a:r>
              <a:rPr lang="en-US" sz="5400" i="1" dirty="0"/>
              <a:t>This is</a:t>
            </a:r>
            <a:r>
              <a:rPr lang="en-US" sz="5400" dirty="0"/>
              <a:t> a plain indication of God’s righteous judgment so that you will be considered worthy of the kingdom of God, for which indeed you are suffering.</a:t>
            </a:r>
          </a:p>
        </p:txBody>
      </p:sp>
      <p:sp>
        <p:nvSpPr>
          <p:cNvPr id="3" name="Subtitle 2"/>
          <p:cNvSpPr>
            <a:spLocks noGrp="1"/>
          </p:cNvSpPr>
          <p:nvPr>
            <p:ph type="subTitle" idx="1"/>
          </p:nvPr>
        </p:nvSpPr>
        <p:spPr>
          <a:xfrm>
            <a:off x="0" y="5785886"/>
            <a:ext cx="9144000" cy="1072114"/>
          </a:xfrm>
        </p:spPr>
        <p:txBody>
          <a:bodyPr/>
          <a:lstStyle/>
          <a:p>
            <a:r>
              <a:rPr lang="en-US" dirty="0">
                <a:solidFill>
                  <a:srgbClr val="FFFF00"/>
                </a:solidFill>
              </a:rPr>
              <a:t>2</a:t>
            </a:r>
            <a:r>
              <a:rPr lang="en-US" dirty="0" smtClean="0">
                <a:solidFill>
                  <a:srgbClr val="FFFF00"/>
                </a:solidFill>
              </a:rPr>
              <a:t> Thess. 1:5</a:t>
            </a:r>
            <a:endParaRPr lang="en-US" dirty="0">
              <a:solidFill>
                <a:srgbClr val="FFFF00"/>
              </a:solidFill>
            </a:endParaRPr>
          </a:p>
        </p:txBody>
      </p:sp>
    </p:spTree>
    <p:extLst>
      <p:ext uri="{BB962C8B-B14F-4D97-AF65-F5344CB8AC3E}">
        <p14:creationId xmlns:p14="http://schemas.microsoft.com/office/powerpoint/2010/main" val="276146856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Peter’s instructions on HOW to suffer!</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92569295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AS Christ did</a:t>
            </a:r>
            <a:endParaRPr lang="en-US" sz="8000" dirty="0"/>
          </a:p>
        </p:txBody>
      </p:sp>
      <p:sp>
        <p:nvSpPr>
          <p:cNvPr id="3" name="Subtitle 2"/>
          <p:cNvSpPr>
            <a:spLocks noGrp="1"/>
          </p:cNvSpPr>
          <p:nvPr>
            <p:ph type="subTitle" idx="1"/>
          </p:nvPr>
        </p:nvSpPr>
        <p:spPr>
          <a:xfrm>
            <a:off x="0" y="5785886"/>
            <a:ext cx="9144000" cy="1072114"/>
          </a:xfrm>
        </p:spPr>
        <p:txBody>
          <a:bodyPr>
            <a:normAutofit/>
          </a:bodyPr>
          <a:lstStyle/>
          <a:p>
            <a:r>
              <a:rPr lang="en-US" sz="6000" dirty="0" smtClean="0">
                <a:solidFill>
                  <a:srgbClr val="FFFF00"/>
                </a:solidFill>
              </a:rPr>
              <a:t>1Pet. 2:18-23</a:t>
            </a:r>
            <a:endParaRPr lang="en-US" sz="6000" dirty="0">
              <a:solidFill>
                <a:srgbClr val="FFFF00"/>
              </a:solidFill>
            </a:endParaRPr>
          </a:p>
        </p:txBody>
      </p:sp>
    </p:spTree>
    <p:extLst>
      <p:ext uri="{BB962C8B-B14F-4D97-AF65-F5344CB8AC3E}">
        <p14:creationId xmlns:p14="http://schemas.microsoft.com/office/powerpoint/2010/main" val="29256929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0507" y="2880146"/>
            <a:ext cx="4604445" cy="1323439"/>
          </a:xfrm>
          <a:prstGeom prst="rect">
            <a:avLst/>
          </a:prstGeom>
          <a:noFill/>
        </p:spPr>
        <p:txBody>
          <a:bodyPr wrap="none" rtlCol="0">
            <a:spAutoFit/>
          </a:bodyPr>
          <a:lstStyle/>
          <a:p>
            <a:pPr algn="ctr"/>
            <a:r>
              <a:rPr lang="en-US" sz="8000" dirty="0" smtClean="0">
                <a:solidFill>
                  <a:srgbClr val="FFFF00"/>
                </a:solidFill>
              </a:rPr>
              <a:t>Revelation</a:t>
            </a:r>
            <a:endParaRPr lang="en-US" sz="8000" dirty="0">
              <a:solidFill>
                <a:srgbClr val="FFFF00"/>
              </a:solidFill>
            </a:endParaRPr>
          </a:p>
        </p:txBody>
      </p:sp>
      <p:sp>
        <p:nvSpPr>
          <p:cNvPr id="5" name="TextBox 4"/>
          <p:cNvSpPr txBox="1"/>
          <p:nvPr/>
        </p:nvSpPr>
        <p:spPr>
          <a:xfrm>
            <a:off x="5458856" y="2880146"/>
            <a:ext cx="3224861" cy="1323439"/>
          </a:xfrm>
          <a:prstGeom prst="rect">
            <a:avLst/>
          </a:prstGeom>
          <a:noFill/>
        </p:spPr>
        <p:txBody>
          <a:bodyPr wrap="none" rtlCol="0">
            <a:spAutoFit/>
          </a:bodyPr>
          <a:lstStyle/>
          <a:p>
            <a:pPr algn="ctr"/>
            <a:r>
              <a:rPr lang="en-US" sz="8000" dirty="0" smtClean="0">
                <a:solidFill>
                  <a:srgbClr val="FFFF00"/>
                </a:solidFill>
              </a:rPr>
              <a:t>Reason</a:t>
            </a:r>
            <a:endParaRPr lang="en-US" sz="8000" dirty="0">
              <a:solidFill>
                <a:srgbClr val="FFFF00"/>
              </a:solidFill>
            </a:endParaRPr>
          </a:p>
        </p:txBody>
      </p:sp>
      <p:sp>
        <p:nvSpPr>
          <p:cNvPr id="6" name="TextBox 5"/>
          <p:cNvSpPr txBox="1"/>
          <p:nvPr/>
        </p:nvSpPr>
        <p:spPr>
          <a:xfrm>
            <a:off x="0" y="557868"/>
            <a:ext cx="9144000" cy="1323439"/>
          </a:xfrm>
          <a:prstGeom prst="rect">
            <a:avLst/>
          </a:prstGeom>
          <a:noFill/>
        </p:spPr>
        <p:txBody>
          <a:bodyPr wrap="square" rtlCol="0">
            <a:spAutoFit/>
          </a:bodyPr>
          <a:lstStyle/>
          <a:p>
            <a:pPr algn="ctr"/>
            <a:r>
              <a:rPr lang="en-US" sz="8000" dirty="0" smtClean="0"/>
              <a:t>The Age of Reason</a:t>
            </a:r>
            <a:endParaRPr lang="en-US" sz="8000" dirty="0"/>
          </a:p>
        </p:txBody>
      </p:sp>
    </p:spTree>
    <p:extLst>
      <p:ext uri="{BB962C8B-B14F-4D97-AF65-F5344CB8AC3E}">
        <p14:creationId xmlns:p14="http://schemas.microsoft.com/office/powerpoint/2010/main" val="1030726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AS a Christian</a:t>
            </a:r>
            <a:endParaRPr lang="en-US" sz="8000" dirty="0"/>
          </a:p>
        </p:txBody>
      </p:sp>
      <p:sp>
        <p:nvSpPr>
          <p:cNvPr id="3" name="Subtitle 2"/>
          <p:cNvSpPr>
            <a:spLocks noGrp="1"/>
          </p:cNvSpPr>
          <p:nvPr>
            <p:ph type="subTitle" idx="1"/>
          </p:nvPr>
        </p:nvSpPr>
        <p:spPr>
          <a:xfrm>
            <a:off x="0" y="5785886"/>
            <a:ext cx="9144000" cy="1072114"/>
          </a:xfrm>
        </p:spPr>
        <p:txBody>
          <a:bodyPr>
            <a:normAutofit/>
          </a:bodyPr>
          <a:lstStyle/>
          <a:p>
            <a:r>
              <a:rPr lang="en-US" sz="6000" dirty="0" smtClean="0">
                <a:solidFill>
                  <a:srgbClr val="FFFF00"/>
                </a:solidFill>
              </a:rPr>
              <a:t>1 Peter 4:12-16</a:t>
            </a:r>
            <a:endParaRPr lang="en-US" sz="6000" dirty="0">
              <a:solidFill>
                <a:srgbClr val="FFFF00"/>
              </a:solidFill>
            </a:endParaRPr>
          </a:p>
        </p:txBody>
      </p:sp>
    </p:spTree>
    <p:extLst>
      <p:ext uri="{BB962C8B-B14F-4D97-AF65-F5344CB8AC3E}">
        <p14:creationId xmlns:p14="http://schemas.microsoft.com/office/powerpoint/2010/main" val="292569295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 y="0"/>
            <a:ext cx="9032875" cy="6667499"/>
          </a:xfrm>
        </p:spPr>
        <p:txBody>
          <a:bodyPr/>
          <a:lstStyle/>
          <a:p>
            <a:r>
              <a:rPr lang="en-US" dirty="0"/>
              <a:t>Therefore, those also who suffer according to the will of God shall entrust their souls to a faithful Creator in doing what is right</a:t>
            </a:r>
            <a:r>
              <a:rPr lang="en-US" dirty="0" smtClean="0"/>
              <a:t>.</a:t>
            </a:r>
            <a:br>
              <a:rPr lang="en-US" dirty="0" smtClean="0"/>
            </a:br>
            <a:r>
              <a:rPr lang="en-US" sz="2800" dirty="0" smtClean="0"/>
              <a:t/>
            </a:r>
            <a:br>
              <a:rPr lang="en-US" sz="2800" dirty="0" smtClean="0"/>
            </a:br>
            <a:r>
              <a:rPr lang="en-US" dirty="0" smtClean="0">
                <a:solidFill>
                  <a:srgbClr val="FFFF00"/>
                </a:solidFill>
              </a:rPr>
              <a:t>1 Pet. 4:19</a:t>
            </a:r>
            <a:endParaRPr lang="en-US" dirty="0">
              <a:solidFill>
                <a:srgbClr val="FFFF00"/>
              </a:solidFill>
            </a:endParaRPr>
          </a:p>
        </p:txBody>
      </p:sp>
    </p:spTree>
    <p:extLst>
      <p:ext uri="{BB962C8B-B14F-4D97-AF65-F5344CB8AC3E}">
        <p14:creationId xmlns:p14="http://schemas.microsoft.com/office/powerpoint/2010/main" val="292569295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92569295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92569295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92569295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92569295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92569295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57868"/>
            <a:ext cx="9144000" cy="1323439"/>
          </a:xfrm>
          <a:prstGeom prst="rect">
            <a:avLst/>
          </a:prstGeom>
          <a:noFill/>
        </p:spPr>
        <p:txBody>
          <a:bodyPr wrap="square" rtlCol="0">
            <a:spAutoFit/>
          </a:bodyPr>
          <a:lstStyle/>
          <a:p>
            <a:pPr algn="ctr"/>
            <a:r>
              <a:rPr lang="en-US" sz="8000" dirty="0" smtClean="0"/>
              <a:t>The Age of Reason</a:t>
            </a:r>
            <a:endParaRPr lang="en-US" sz="8000" dirty="0"/>
          </a:p>
        </p:txBody>
      </p:sp>
      <p:sp>
        <p:nvSpPr>
          <p:cNvPr id="7" name="TextBox 6"/>
          <p:cNvSpPr txBox="1"/>
          <p:nvPr/>
        </p:nvSpPr>
        <p:spPr>
          <a:xfrm>
            <a:off x="230508" y="2895446"/>
            <a:ext cx="8453210" cy="1569660"/>
          </a:xfrm>
          <a:prstGeom prst="rect">
            <a:avLst/>
          </a:prstGeom>
          <a:solidFill>
            <a:schemeClr val="accent2">
              <a:lumMod val="75000"/>
            </a:schemeClr>
          </a:solidFill>
        </p:spPr>
        <p:txBody>
          <a:bodyPr wrap="square" rtlCol="0">
            <a:spAutoFit/>
          </a:bodyPr>
          <a:lstStyle/>
          <a:p>
            <a:pPr algn="ctr"/>
            <a:r>
              <a:rPr lang="en-US" sz="9600" dirty="0" smtClean="0"/>
              <a:t>Man’s Thinking</a:t>
            </a:r>
            <a:endParaRPr lang="en-US" sz="9600" dirty="0"/>
          </a:p>
        </p:txBody>
      </p:sp>
    </p:spTree>
    <p:extLst>
      <p:ext uri="{BB962C8B-B14F-4D97-AF65-F5344CB8AC3E}">
        <p14:creationId xmlns:p14="http://schemas.microsoft.com/office/powerpoint/2010/main" val="412466806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Urbanization</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Birth control</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No Fault Divorce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0620211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Co-habitation</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0620211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20133" y="0"/>
            <a:ext cx="8669867" cy="6671733"/>
          </a:xfrm>
        </p:spPr>
        <p:txBody>
          <a:bodyPr/>
          <a:lstStyle/>
          <a:p>
            <a:r>
              <a:rPr lang="en-US" sz="8000" dirty="0" smtClean="0"/>
              <a:t>Feminism</a:t>
            </a:r>
            <a:br>
              <a:rPr lang="en-US" sz="8000" dirty="0" smtClean="0"/>
            </a:br>
            <a:r>
              <a:rPr lang="en-US" sz="4400" dirty="0" smtClean="0"/>
              <a:t/>
            </a:r>
            <a:br>
              <a:rPr lang="en-US" sz="4400" dirty="0" smtClean="0"/>
            </a:br>
            <a:r>
              <a:rPr lang="en-US" sz="6600" dirty="0" smtClean="0"/>
              <a:t>(no distinction in the roles of male and female)</a:t>
            </a:r>
            <a:endParaRPr lang="en-US" sz="6600" dirty="0"/>
          </a:p>
        </p:txBody>
      </p:sp>
    </p:spTree>
    <p:extLst>
      <p:ext uri="{BB962C8B-B14F-4D97-AF65-F5344CB8AC3E}">
        <p14:creationId xmlns:p14="http://schemas.microsoft.com/office/powerpoint/2010/main" val="234798738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3422</TotalTime>
  <Words>2368</Words>
  <Application>Microsoft Macintosh PowerPoint</Application>
  <PresentationFormat>On-screen Show (4:3)</PresentationFormat>
  <Paragraphs>319</Paragraphs>
  <Slides>45</Slides>
  <Notes>44</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 Black </vt:lpstr>
      <vt:lpstr>PowerPoint Presentation</vt:lpstr>
      <vt:lpstr>What in the WORLD is going on?</vt:lpstr>
      <vt:lpstr>PowerPoint Presentation</vt:lpstr>
      <vt:lpstr>PowerPoint Presentation</vt:lpstr>
      <vt:lpstr>Urbanization</vt:lpstr>
      <vt:lpstr>Birth control</vt:lpstr>
      <vt:lpstr>No Fault Divorce</vt:lpstr>
      <vt:lpstr>Co-habitation</vt:lpstr>
      <vt:lpstr>Feminism  (no distinction in the roles of male and female)</vt:lpstr>
      <vt:lpstr>Acceptance of homosexuality</vt:lpstr>
      <vt:lpstr>Redefine Marriage</vt:lpstr>
      <vt:lpstr>HOW do we determine ‘truth’</vt:lpstr>
      <vt:lpstr>Gender definition</vt:lpstr>
      <vt:lpstr>What is NEXT to change???</vt:lpstr>
      <vt:lpstr>Pressure to change!  (persecution)</vt:lpstr>
      <vt:lpstr>A spiritual Battle  2 Cor. 10:1-5</vt:lpstr>
      <vt:lpstr>Be not conformed to the world.. But transformed by renewing of your mind – Rom. 12:1-2</vt:lpstr>
      <vt:lpstr>“The world cannot hate you, but it hates Me because I testify of it, that its deeds are evil.</vt:lpstr>
      <vt:lpstr>“If the world hates you, you know that it has hated Me before it hated you. </vt:lpstr>
      <vt:lpstr> “If you were of the world, the world would love its own; but because you are not of the world, but I chose you out of the world, because of this the world hates you.</vt:lpstr>
      <vt:lpstr>“These things I have spoken to you, so that in Me you may have peace. In the world you have tribulation, but take courage; I have overcome the world.”</vt:lpstr>
      <vt:lpstr> “I have given them Your word; and the world has hated them, because they are not of the world, even as I am not of the world.</vt:lpstr>
      <vt:lpstr>strengthening the souls of the disciples, encouraging them to continue in the faith, and saying, “Through many tribulations we must enter the kingdom of God.”</vt:lpstr>
      <vt:lpstr>so that no one would be disturbed by these afflictions; for you yourselves know that we have been destined for this. </vt:lpstr>
      <vt:lpstr>For indeed when we were with you, we kept telling you in advance that we were going to suffer affliction; and so it came to pass, as you know.</vt:lpstr>
      <vt:lpstr> therefore, we ourselves speak proudly of you among the churches of God for your perseverance and faith in the midst of all your persecutions and afflictions which you endure</vt:lpstr>
      <vt:lpstr>This is a plain indication of God’s righteous judgment so that you will be considered worthy of the kingdom of God, for which indeed you are suffering.</vt:lpstr>
      <vt:lpstr>Peter’s instructions on HOW to suffer!</vt:lpstr>
      <vt:lpstr>AS Christ did</vt:lpstr>
      <vt:lpstr>AS a Christian</vt:lpstr>
      <vt:lpstr>Therefore, those also who suffer according to the will of God shall entrust their souls to a faithful Creator in doing what is right.  1 Pet. 4:19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44</cp:revision>
  <dcterms:created xsi:type="dcterms:W3CDTF">2014-01-26T20:19:07Z</dcterms:created>
  <dcterms:modified xsi:type="dcterms:W3CDTF">2016-05-16T01:15:09Z</dcterms:modified>
</cp:coreProperties>
</file>