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8" r:id="rId2"/>
    <p:sldId id="304" r:id="rId3"/>
    <p:sldId id="312" r:id="rId4"/>
    <p:sldId id="313" r:id="rId5"/>
    <p:sldId id="314" r:id="rId6"/>
    <p:sldId id="315" r:id="rId7"/>
    <p:sldId id="319" r:id="rId8"/>
    <p:sldId id="320" r:id="rId9"/>
    <p:sldId id="316" r:id="rId10"/>
    <p:sldId id="322" r:id="rId11"/>
    <p:sldId id="326" r:id="rId12"/>
    <p:sldId id="327" r:id="rId13"/>
    <p:sldId id="325" r:id="rId14"/>
    <p:sldId id="328" r:id="rId15"/>
    <p:sldId id="317" r:id="rId16"/>
    <p:sldId id="321" r:id="rId17"/>
    <p:sldId id="308" r:id="rId18"/>
    <p:sldId id="331" r:id="rId19"/>
    <p:sldId id="332" r:id="rId20"/>
    <p:sldId id="333" r:id="rId21"/>
    <p:sldId id="323" r:id="rId22"/>
    <p:sldId id="329" r:id="rId23"/>
    <p:sldId id="324" r:id="rId24"/>
    <p:sldId id="330" r:id="rId25"/>
    <p:sldId id="318" r:id="rId26"/>
    <p:sldId id="305" r:id="rId27"/>
    <p:sldId id="306" r:id="rId28"/>
    <p:sldId id="307" r:id="rId29"/>
    <p:sldId id="309" r:id="rId30"/>
    <p:sldId id="310" r:id="rId31"/>
    <p:sldId id="311" r:id="rId32"/>
    <p:sldId id="29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655" autoAdjust="0"/>
    <p:restoredTop sz="69428" autoAdjust="0"/>
  </p:normalViewPr>
  <p:slideViewPr>
    <p:cSldViewPr snapToGrid="0" snapToObjects="1">
      <p:cViewPr varScale="1">
        <p:scale>
          <a:sx n="80" d="100"/>
          <a:sy n="80" d="100"/>
        </p:scale>
        <p:origin x="-196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5/15/16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Providence – </a:t>
            </a:r>
          </a:p>
          <a:p>
            <a:r>
              <a:rPr lang="en-US" dirty="0" smtClean="0"/>
              <a:t>Original thought from Nathan Ward’s lecture at FC – 2016</a:t>
            </a:r>
          </a:p>
          <a:p>
            <a:r>
              <a:rPr lang="en-US" dirty="0" smtClean="0"/>
              <a:t>Then, from Shane Scott article on Esther 4:14 –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No one really knows how the providence of God works.</a:t>
            </a:r>
            <a:r>
              <a:rPr lang="en-US" baseline="0" dirty="0" smtClean="0"/>
              <a:t> </a:t>
            </a:r>
          </a:p>
          <a:p>
            <a:pPr marL="0" indent="0">
              <a:buNone/>
            </a:pPr>
            <a:r>
              <a:rPr lang="en-US" baseline="0" dirty="0" smtClean="0"/>
              <a:t>Often, in retrospect, it APPEARS to be</a:t>
            </a:r>
            <a:r>
              <a:rPr lang="is-IS" baseline="0" dirty="0" smtClean="0"/>
              <a:t>… and perhaps it is... </a:t>
            </a:r>
          </a:p>
          <a:p>
            <a:pPr marL="0" indent="0">
              <a:buNone/>
            </a:pP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No one really knows how the providence of God works.</a:t>
            </a:r>
            <a:r>
              <a:rPr lang="en-US" baseline="0" dirty="0" smtClean="0"/>
              <a:t> </a:t>
            </a:r>
          </a:p>
          <a:p>
            <a:pPr marL="0" indent="0">
              <a:buNone/>
            </a:pPr>
            <a:r>
              <a:rPr lang="en-US" baseline="0" dirty="0" smtClean="0"/>
              <a:t>Often, in retrospect, it APPEARS to be</a:t>
            </a:r>
            <a:r>
              <a:rPr lang="is-IS" baseline="0" dirty="0" smtClean="0"/>
              <a:t>… and perhaps it is... </a:t>
            </a:r>
          </a:p>
          <a:p>
            <a:pPr marL="0" indent="0">
              <a:buNone/>
            </a:pP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No one really knows how the providence of God works.</a:t>
            </a:r>
            <a:r>
              <a:rPr lang="en-US" baseline="0" dirty="0" smtClean="0"/>
              <a:t> </a:t>
            </a:r>
          </a:p>
          <a:p>
            <a:pPr marL="0" indent="0">
              <a:buNone/>
            </a:pPr>
            <a:r>
              <a:rPr lang="en-US" baseline="0" dirty="0" smtClean="0"/>
              <a:t>Often, in retrospect, it APPEARS to be</a:t>
            </a:r>
            <a:r>
              <a:rPr lang="is-IS" baseline="0" dirty="0" smtClean="0"/>
              <a:t>… and perhaps it is... </a:t>
            </a:r>
          </a:p>
          <a:p>
            <a:pPr marL="0" indent="0">
              <a:buNone/>
            </a:pP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God WILL fulfill HIS purposes and plans</a:t>
            </a:r>
            <a:r>
              <a:rPr lang="en-US" baseline="0" dirty="0" smtClean="0"/>
              <a:t> – whether we understand His providence or NOT!</a:t>
            </a:r>
            <a:endParaRPr lang="en-US" dirty="0" smtClean="0"/>
          </a:p>
          <a:p>
            <a:pPr marL="0" indent="0">
              <a:buNone/>
            </a:pPr>
            <a:r>
              <a:rPr lang="en-US" baseline="0" dirty="0" smtClean="0"/>
              <a:t>Those are often greater than individuals</a:t>
            </a:r>
            <a:r>
              <a:rPr lang="is-IS" baseline="0" dirty="0" smtClean="0"/>
              <a:t>…  their needs / wants .. </a:t>
            </a:r>
            <a:r>
              <a:rPr lang="en-US" baseline="0" dirty="0" smtClean="0"/>
              <a:t>E</a:t>
            </a:r>
            <a:r>
              <a:rPr lang="is-IS" baseline="0" dirty="0" smtClean="0"/>
              <a:t>tc. </a:t>
            </a:r>
          </a:p>
          <a:p>
            <a:pPr marL="0" indent="0">
              <a:buNone/>
            </a:pPr>
            <a:r>
              <a:rPr lang="is-IS" baseline="0" dirty="0" smtClean="0"/>
              <a:t>It includes God’s care – but </a:t>
            </a:r>
          </a:p>
          <a:p>
            <a:pPr marL="0" indent="0">
              <a:buNone/>
            </a:pP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dirty="0" smtClean="0"/>
              <a:t>We can have confidence even while NOT knowing</a:t>
            </a:r>
            <a:r>
              <a:rPr lang="is-IS" sz="1200" dirty="0" smtClean="0"/>
              <a:t>… </a:t>
            </a:r>
            <a:endParaRPr lang="en-US" sz="1200" dirty="0" smtClean="0"/>
          </a:p>
          <a:p>
            <a:pPr marL="0" indent="0">
              <a:buNone/>
            </a:pPr>
            <a:endParaRPr lang="en-US" sz="1200" dirty="0" smtClean="0"/>
          </a:p>
          <a:p>
            <a:pPr marL="0" indent="0">
              <a:buNone/>
            </a:pPr>
            <a:r>
              <a:rPr lang="en-US" sz="1200" dirty="0" smtClean="0">
                <a:sym typeface="Wingdings"/>
              </a:rPr>
              <a:t> Many saints acted in faith with a ‘perhaps’ on the Lord’s part</a:t>
            </a:r>
            <a:r>
              <a:rPr lang="is-IS" sz="1200" dirty="0" smtClean="0">
                <a:sym typeface="Wingdings"/>
              </a:rPr>
              <a:t>…   </a:t>
            </a:r>
            <a:endParaRPr lang="is-IS" sz="1200"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making of the golden calf – Moses response</a:t>
            </a:r>
          </a:p>
          <a:p>
            <a:r>
              <a:rPr lang="en-US" dirty="0" smtClean="0"/>
              <a:t>Destroyed</a:t>
            </a:r>
            <a:r>
              <a:rPr lang="en-US" baseline="0" dirty="0" smtClean="0"/>
              <a:t> the golden calf.</a:t>
            </a:r>
          </a:p>
          <a:p>
            <a:r>
              <a:rPr lang="en-US" baseline="0" dirty="0" err="1" smtClean="0"/>
              <a:t>Instruced</a:t>
            </a:r>
            <a:r>
              <a:rPr lang="en-US" baseline="0" dirty="0" smtClean="0"/>
              <a:t> – dedicate yourselves to the LORD</a:t>
            </a:r>
            <a:r>
              <a:rPr lang="is-IS" baseline="0" dirty="0" smtClean="0"/>
              <a:t>….  </a:t>
            </a:r>
            <a:r>
              <a:rPr lang="en-US" baseline="0" dirty="0" smtClean="0"/>
              <a:t>V</a:t>
            </a:r>
            <a:r>
              <a:rPr lang="is-IS" baseline="0" dirty="0" smtClean="0"/>
              <a:t>s. 29</a:t>
            </a:r>
          </a:p>
          <a:p>
            <a:r>
              <a:rPr lang="is-IS" baseline="0" dirty="0" smtClean="0"/>
              <a:t>THEN in vs. 30 - </a:t>
            </a:r>
            <a:r>
              <a:rPr lang="en-US" sz="1200" dirty="0" smtClean="0"/>
              <a:t>On the next day Moses said to the people, “You yourselves have committed a great sin; and now I am going up to the Lord, perhaps I can make atonement for your sin.”</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Amos 5:15 </a:t>
            </a:r>
          </a:p>
          <a:p>
            <a:r>
              <a:rPr lang="en-US" dirty="0" smtClean="0"/>
              <a:t>Again – announcing judgment (cp. </a:t>
            </a:r>
            <a:r>
              <a:rPr lang="en-US" dirty="0" err="1" smtClean="0"/>
              <a:t>ch.</a:t>
            </a:r>
            <a:r>
              <a:rPr lang="en-US" dirty="0" smtClean="0"/>
              <a:t> 1 &amp; 2! ) – </a:t>
            </a:r>
          </a:p>
          <a:p>
            <a:r>
              <a:rPr lang="en-US" dirty="0" smtClean="0"/>
              <a:t>YET, even in the face of such – </a:t>
            </a:r>
          </a:p>
          <a:p>
            <a:pPr rtl="0"/>
            <a:r>
              <a:rPr lang="en-US" sz="1200" dirty="0" smtClean="0"/>
              <a:t>Hate evil, love good,</a:t>
            </a:r>
          </a:p>
          <a:p>
            <a:pPr rtl="0"/>
            <a:r>
              <a:rPr lang="en-US" sz="1200" dirty="0" smtClean="0"/>
              <a:t>And establish justice in the gate!</a:t>
            </a:r>
          </a:p>
          <a:p>
            <a:pPr rtl="0"/>
            <a:r>
              <a:rPr lang="en-US" sz="1200" dirty="0" smtClean="0"/>
              <a:t>Perhaps the Lord God of hosts</a:t>
            </a:r>
          </a:p>
          <a:p>
            <a:pPr rtl="0"/>
            <a:r>
              <a:rPr lang="en-US" sz="1200" dirty="0" smtClean="0"/>
              <a:t>May be gracious to the remnant of Joseph.</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Zephaniah 2:3 — 3</a:t>
            </a:r>
            <a:r>
              <a:rPr lang="en-US" sz="1200" kern="1200" dirty="0" smtClean="0">
                <a:solidFill>
                  <a:schemeClr val="tx1"/>
                </a:solidFill>
                <a:effectLst/>
                <a:latin typeface="+mn-lt"/>
                <a:ea typeface="+mn-ea"/>
                <a:cs typeface="+mn-cs"/>
              </a:rPr>
              <a:t> Seek the LORD, All you humble of the earth Who have carried out His ordinances; Seek righteousness, seek humility. Perhaps you will be hidden In the day of the LORD’S anger.</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Joshua 14:12 — 12</a:t>
            </a:r>
            <a:r>
              <a:rPr lang="en-US" sz="1200" kern="1200" dirty="0" smtClean="0">
                <a:solidFill>
                  <a:schemeClr val="tx1"/>
                </a:solidFill>
                <a:effectLst/>
                <a:latin typeface="+mn-lt"/>
                <a:ea typeface="+mn-ea"/>
                <a:cs typeface="+mn-cs"/>
              </a:rPr>
              <a:t> “Now then, give me this hill country about which the LORD spoke on that day, for you heard on that day that </a:t>
            </a:r>
            <a:r>
              <a:rPr lang="en-US" sz="1200" kern="1200" dirty="0" err="1" smtClean="0">
                <a:solidFill>
                  <a:schemeClr val="tx1"/>
                </a:solidFill>
                <a:effectLst/>
                <a:latin typeface="+mn-lt"/>
                <a:ea typeface="+mn-ea"/>
                <a:cs typeface="+mn-cs"/>
              </a:rPr>
              <a:t>Anakim</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were</a:t>
            </a:r>
            <a:r>
              <a:rPr lang="en-US" sz="1200" kern="1200" dirty="0" smtClean="0">
                <a:solidFill>
                  <a:schemeClr val="tx1"/>
                </a:solidFill>
                <a:effectLst/>
                <a:latin typeface="+mn-lt"/>
                <a:ea typeface="+mn-ea"/>
                <a:cs typeface="+mn-cs"/>
              </a:rPr>
              <a:t> there, with great fortified cities; perhaps the LORD will be with me, and I will drive them out as the LORD has spoken.”</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 Samuel 14:6 — 6</a:t>
            </a:r>
            <a:r>
              <a:rPr lang="en-US" sz="1200" kern="1200" dirty="0" smtClean="0">
                <a:solidFill>
                  <a:schemeClr val="tx1"/>
                </a:solidFill>
                <a:effectLst/>
                <a:latin typeface="+mn-lt"/>
                <a:ea typeface="+mn-ea"/>
                <a:cs typeface="+mn-cs"/>
              </a:rPr>
              <a:t> Then Jonathan said to the young man who was carrying his armor, “Come and let us cross over to the garrison of these uncircumcised; perhaps the LORD will work for us, for the LORD is not restrained to save by many or by few.”</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Providence – one of the most intriguing</a:t>
            </a:r>
            <a:r>
              <a:rPr lang="en-US" baseline="0" dirty="0" smtClean="0"/>
              <a:t> subjects.. </a:t>
            </a:r>
          </a:p>
          <a:p>
            <a:r>
              <a:rPr lang="en-US" baseline="0" dirty="0" smtClean="0"/>
              <a:t>Everyone has stories.. </a:t>
            </a:r>
          </a:p>
          <a:p>
            <a:endParaRPr lang="en-US" baseline="0" dirty="0" smtClean="0"/>
          </a:p>
          <a:p>
            <a:r>
              <a:rPr lang="en-US" dirty="0" smtClean="0"/>
              <a:t>Story of Esther – the Jews under threat of annihilation – </a:t>
            </a:r>
          </a:p>
          <a:p>
            <a:r>
              <a:rPr lang="en-US" dirty="0" smtClean="0"/>
              <a:t>Mordecai, Esther, </a:t>
            </a:r>
            <a:r>
              <a:rPr lang="en-US" dirty="0" err="1" smtClean="0"/>
              <a:t>Haaman</a:t>
            </a:r>
            <a:r>
              <a:rPr lang="en-US" dirty="0" smtClean="0"/>
              <a:t> – </a:t>
            </a:r>
          </a:p>
          <a:p>
            <a:endParaRPr lang="en-US" dirty="0" smtClean="0"/>
          </a:p>
          <a:p>
            <a:r>
              <a:rPr lang="en-US" dirty="0" smtClean="0"/>
              <a:t>4:14</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Philemon 15–16 — 15</a:t>
            </a:r>
            <a:r>
              <a:rPr lang="en-US" sz="1200" kern="1200" dirty="0" smtClean="0">
                <a:solidFill>
                  <a:schemeClr val="tx1"/>
                </a:solidFill>
                <a:effectLst/>
                <a:latin typeface="+mn-lt"/>
                <a:ea typeface="+mn-ea"/>
                <a:cs typeface="+mn-cs"/>
              </a:rPr>
              <a:t> For perhaps he was for this reason separated </a:t>
            </a:r>
            <a:r>
              <a:rPr lang="en-US" sz="1200" i="1" kern="1200" dirty="0" smtClean="0">
                <a:solidFill>
                  <a:schemeClr val="tx1"/>
                </a:solidFill>
                <a:effectLst/>
                <a:latin typeface="+mn-lt"/>
                <a:ea typeface="+mn-ea"/>
                <a:cs typeface="+mn-cs"/>
              </a:rPr>
              <a:t>from you</a:t>
            </a:r>
            <a:r>
              <a:rPr lang="en-US" sz="1200" kern="1200" dirty="0" smtClean="0">
                <a:solidFill>
                  <a:schemeClr val="tx1"/>
                </a:solidFill>
                <a:effectLst/>
                <a:latin typeface="+mn-lt"/>
                <a:ea typeface="+mn-ea"/>
                <a:cs typeface="+mn-cs"/>
              </a:rPr>
              <a:t> for a while, that you would have him back forever, </a:t>
            </a:r>
            <a:r>
              <a:rPr lang="en-US" sz="1200" b="1" kern="12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 no longer as a slave, but more than a slave, a beloved brother, especially to me, but how much more to you, both in the flesh and in the Lord.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We must commit to faithfully serving Him.. whatever Comes!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Third, rather than speculate about God’s providence, we must commit to faithfully serving Him wherever we are</a:t>
            </a:r>
            <a:r>
              <a:rPr lang="en-US" sz="1200" kern="1200" dirty="0" smtClean="0">
                <a:solidFill>
                  <a:schemeClr val="tx1"/>
                </a:solidFill>
                <a:effectLst/>
                <a:latin typeface="+mn-lt"/>
                <a:ea typeface="+mn-ea"/>
                <a:cs typeface="+mn-cs"/>
              </a:rPr>
              <a:t>. The real issue before Esther was not to ask herself, “Is this why I was made queen?” or “Is this why I was orphaned?” The real issue facing Esther was, “What is my duty to God and His people right now?”</a:t>
            </a:r>
          </a:p>
          <a:p>
            <a:endParaRPr lang="en-US" sz="1200" dirty="0" smtClean="0"/>
          </a:p>
          <a:p>
            <a:r>
              <a:rPr lang="en-US" sz="1200" dirty="0" smtClean="0"/>
              <a:t>Basic</a:t>
            </a:r>
            <a:r>
              <a:rPr lang="en-US" sz="1200" baseline="0" dirty="0" smtClean="0"/>
              <a:t> principles:</a:t>
            </a:r>
          </a:p>
          <a:p>
            <a:endParaRPr lang="en-US" sz="1200"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God expects us to make every decision in our lives based on some very basic principles revealed in Scripture.</a:t>
            </a:r>
          </a:p>
          <a:p>
            <a:r>
              <a:rPr lang="en-US" sz="1200" kern="1200" dirty="0" smtClean="0">
                <a:solidFill>
                  <a:schemeClr val="tx1"/>
                </a:solidFill>
                <a:effectLst/>
                <a:latin typeface="+mn-lt"/>
                <a:ea typeface="+mn-ea"/>
                <a:cs typeface="+mn-cs"/>
              </a:rPr>
              <a:t>Will my decision glorify God? “So, whether you eat or drink, or whatever you do, do all to the glory of God” (1 Corinthians 10:31).</a:t>
            </a:r>
          </a:p>
          <a:p>
            <a:r>
              <a:rPr lang="en-US" sz="1200" kern="1200" dirty="0" smtClean="0">
                <a:solidFill>
                  <a:schemeClr val="tx1"/>
                </a:solidFill>
                <a:effectLst/>
                <a:latin typeface="+mn-lt"/>
                <a:ea typeface="+mn-ea"/>
                <a:cs typeface="+mn-cs"/>
              </a:rPr>
              <a:t>Will my decision be good for my family? “Whoever troubles his own household will inherit the wind” (Proverbs 11:29).</a:t>
            </a:r>
          </a:p>
          <a:p>
            <a:r>
              <a:rPr lang="en-US" sz="1200" kern="1200" dirty="0" smtClean="0">
                <a:solidFill>
                  <a:schemeClr val="tx1"/>
                </a:solidFill>
                <a:effectLst/>
                <a:latin typeface="+mn-lt"/>
                <a:ea typeface="+mn-ea"/>
                <a:cs typeface="+mn-cs"/>
              </a:rPr>
              <a:t>Will my decision allow me to serve others? </a:t>
            </a:r>
            <a:r>
              <a:rPr lang="en-US" sz="1200" kern="1200" smtClean="0">
                <a:solidFill>
                  <a:schemeClr val="tx1"/>
                </a:solidFill>
                <a:effectLst/>
                <a:latin typeface="+mn-lt"/>
                <a:ea typeface="+mn-ea"/>
                <a:cs typeface="+mn-cs"/>
              </a:rPr>
              <a:t>“Through love serve one another” (Galatians 5:13).</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God expects us to make every decision in our lives based on some very basic principles revealed in Scripture.</a:t>
            </a:r>
          </a:p>
          <a:p>
            <a:r>
              <a:rPr lang="en-US" sz="1200" kern="1200" dirty="0" smtClean="0">
                <a:solidFill>
                  <a:schemeClr val="tx1"/>
                </a:solidFill>
                <a:effectLst/>
                <a:latin typeface="+mn-lt"/>
                <a:ea typeface="+mn-ea"/>
                <a:cs typeface="+mn-cs"/>
              </a:rPr>
              <a:t>Will my decision glorify God? “So, whether you eat or drink, or whatever you do, do all to the glory of God” (1 Corinthians 10:31).</a:t>
            </a:r>
          </a:p>
          <a:p>
            <a:r>
              <a:rPr lang="en-US" sz="1200" kern="1200" dirty="0" smtClean="0">
                <a:solidFill>
                  <a:schemeClr val="tx1"/>
                </a:solidFill>
                <a:effectLst/>
                <a:latin typeface="+mn-lt"/>
                <a:ea typeface="+mn-ea"/>
                <a:cs typeface="+mn-cs"/>
              </a:rPr>
              <a:t>Will my decision be good for my family? “Whoever troubles his own household will inherit the wind” (Proverbs 11:29).</a:t>
            </a:r>
          </a:p>
          <a:p>
            <a:r>
              <a:rPr lang="en-US" sz="1200" kern="1200" dirty="0" smtClean="0">
                <a:solidFill>
                  <a:schemeClr val="tx1"/>
                </a:solidFill>
                <a:effectLst/>
                <a:latin typeface="+mn-lt"/>
                <a:ea typeface="+mn-ea"/>
                <a:cs typeface="+mn-cs"/>
              </a:rPr>
              <a:t>Will my decision allow me to serve others? “Through love serve one another” (Galatians 5:13).</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God expects us to make every decision in our lives based on some very basic principles revealed in Scripture.</a:t>
            </a:r>
          </a:p>
          <a:p>
            <a:r>
              <a:rPr lang="en-US" sz="1200" kern="1200" dirty="0" smtClean="0">
                <a:solidFill>
                  <a:schemeClr val="tx1"/>
                </a:solidFill>
                <a:effectLst/>
                <a:latin typeface="+mn-lt"/>
                <a:ea typeface="+mn-ea"/>
                <a:cs typeface="+mn-cs"/>
              </a:rPr>
              <a:t>Will my decision glorify God? “So, whether you eat or drink, or whatever you do, do all to the glory of God” (1 Corinthians 10:31).</a:t>
            </a:r>
          </a:p>
          <a:p>
            <a:r>
              <a:rPr lang="en-US" sz="1200" kern="1200" dirty="0" smtClean="0">
                <a:solidFill>
                  <a:schemeClr val="tx1"/>
                </a:solidFill>
                <a:effectLst/>
                <a:latin typeface="+mn-lt"/>
                <a:ea typeface="+mn-ea"/>
                <a:cs typeface="+mn-cs"/>
              </a:rPr>
              <a:t>Will my decision be good for my family? “Whoever troubles his own household will inherit the wind” (Proverbs 11:29).</a:t>
            </a:r>
          </a:p>
          <a:p>
            <a:r>
              <a:rPr lang="en-US" sz="1200" kern="1200" dirty="0" smtClean="0">
                <a:solidFill>
                  <a:schemeClr val="tx1"/>
                </a:solidFill>
                <a:effectLst/>
                <a:latin typeface="+mn-lt"/>
                <a:ea typeface="+mn-ea"/>
                <a:cs typeface="+mn-cs"/>
              </a:rPr>
              <a:t>Will my decision allow me to serve others? “Through love serve one another” (Galatians 5:13).</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1Pet. 4:19 – his conclusion about suffering --  </a:t>
            </a:r>
          </a:p>
          <a:p>
            <a:r>
              <a:rPr lang="en-US" sz="1200" dirty="0" smtClean="0"/>
              <a:t>Therefore let those who suffer according to God’s will entrust their souls to a faithful Creator while doing good. </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“For if you remain silent at this time, relief and deliverance will arise for the Jews from another place and you and your father’s house will perish. </a:t>
            </a:r>
            <a:r>
              <a:rPr lang="en-US" sz="1200" i="1" dirty="0" smtClean="0">
                <a:solidFill>
                  <a:srgbClr val="FFFF00"/>
                </a:solidFill>
              </a:rPr>
              <a:t>And who knows </a:t>
            </a:r>
            <a:r>
              <a:rPr lang="en-US" sz="1200" dirty="0" smtClean="0"/>
              <a:t>whether you have not attained royalty for such a time as this?</a:t>
            </a:r>
          </a:p>
          <a:p>
            <a:endParaRPr lang="en-US" sz="1200" dirty="0" smtClean="0"/>
          </a:p>
          <a:p>
            <a:r>
              <a:rPr lang="en-US" sz="1200" dirty="0" smtClean="0"/>
              <a:t>Mordecai had complete confidence in God</a:t>
            </a:r>
            <a:r>
              <a:rPr lang="en-US" sz="1200" baseline="0" dirty="0" smtClean="0"/>
              <a:t> and God’s purposes.</a:t>
            </a:r>
          </a:p>
          <a:p>
            <a:r>
              <a:rPr lang="en-US" sz="1200" baseline="0" dirty="0" smtClean="0"/>
              <a:t>Such were greater than Himself or Esther</a:t>
            </a:r>
            <a:r>
              <a:rPr lang="is-IS" sz="1200" baseline="0" dirty="0" smtClean="0"/>
              <a:t>… or even their generation!</a:t>
            </a:r>
          </a:p>
          <a:p>
            <a:r>
              <a:rPr lang="is-IS" sz="1200" baseline="0" dirty="0" smtClean="0"/>
              <a:t>The threat of annhilation – would end the promise of God to Abraham!</a:t>
            </a:r>
          </a:p>
          <a:p>
            <a:r>
              <a:rPr lang="is-IS" sz="1200" baseline="0" dirty="0" smtClean="0"/>
              <a:t>We have been at this point before!  God has always provided.</a:t>
            </a:r>
          </a:p>
          <a:p>
            <a:endParaRPr lang="is-IS" sz="1200" baseline="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of David’s sin involved in this – the child was </a:t>
            </a:r>
          </a:p>
          <a:p>
            <a:r>
              <a:rPr lang="en-US" dirty="0" smtClean="0"/>
              <a:t>David – prayed</a:t>
            </a:r>
            <a:r>
              <a:rPr lang="en-US" baseline="0" dirty="0" smtClean="0"/>
              <a:t> and fasted over this child.</a:t>
            </a:r>
          </a:p>
          <a:p>
            <a:r>
              <a:rPr lang="en-US" baseline="0" dirty="0" smtClean="0"/>
              <a:t>The Child DIED</a:t>
            </a:r>
            <a:r>
              <a:rPr lang="is-IS" baseline="0" dirty="0" smtClean="0"/>
              <a:t>…</a:t>
            </a:r>
          </a:p>
          <a:p>
            <a:r>
              <a:rPr lang="is-IS" baseline="0" dirty="0" smtClean="0"/>
              <a:t>David responded – worshiping God! – </a:t>
            </a:r>
          </a:p>
          <a:p>
            <a:r>
              <a:rPr lang="is-IS" baseline="0" dirty="0" smtClean="0">
                <a:sym typeface="Wingdings"/>
              </a:rPr>
              <a:t> David answer of WHY -  vs. 22-23</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He said, “While the child was </a:t>
            </a:r>
            <a:r>
              <a:rPr lang="en-US" sz="1200" i="1" dirty="0" smtClean="0"/>
              <a:t>still alive, I fasted and wept; for I said, ‘Who knows, the Lord may be gracious to me, that the child may live.’</a:t>
            </a:r>
          </a:p>
          <a:p>
            <a:pPr rtl="0"/>
            <a:r>
              <a:rPr lang="en-US" sz="1200" dirty="0" smtClean="0"/>
              <a:t>	</a:t>
            </a:r>
            <a:r>
              <a:rPr lang="en-US" sz="1200" b="1" dirty="0" smtClean="0"/>
              <a:t>23 	“But now he has died; why should I fast? Can I bring him back again? I will go to him, but he will not return to me.”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Joel – announcing the coming proclaimed </a:t>
            </a:r>
            <a:r>
              <a:rPr lang="en-US" dirty="0" err="1" smtClean="0"/>
              <a:t>judgement</a:t>
            </a:r>
            <a:r>
              <a:rPr lang="en-US" dirty="0" smtClean="0"/>
              <a:t> of God ..</a:t>
            </a:r>
          </a:p>
          <a:p>
            <a:r>
              <a:rPr lang="en-US" dirty="0" smtClean="0"/>
              <a:t>God was going to punish them for their unfaithfulness – YET</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Who knows whether He will </a:t>
            </a:r>
            <a:r>
              <a:rPr lang="en-US" sz="1200" i="1" dirty="0" smtClean="0"/>
              <a:t>not turn and relent</a:t>
            </a:r>
          </a:p>
          <a:p>
            <a:pPr rtl="0"/>
            <a:r>
              <a:rPr lang="en-US" sz="1200" dirty="0" smtClean="0"/>
              <a:t>And leave a blessing behind Him,</a:t>
            </a:r>
          </a:p>
          <a:p>
            <a:pPr rtl="0"/>
            <a:r>
              <a:rPr lang="en-US" sz="1200" i="1" dirty="0" smtClean="0"/>
              <a:t>Even a grain offering and a drink offering</a:t>
            </a:r>
          </a:p>
          <a:p>
            <a:pPr rtl="0"/>
            <a:r>
              <a:rPr lang="en-US" sz="1200" dirty="0" smtClean="0"/>
              <a:t>For the Lord your God?</a:t>
            </a:r>
          </a:p>
          <a:p>
            <a:pPr rtl="0"/>
            <a:r>
              <a:rPr lang="en-US" sz="1200" dirty="0" smtClean="0"/>
              <a:t>	</a:t>
            </a:r>
            <a:r>
              <a:rPr lang="en-US" sz="1200" b="1" dirty="0" smtClean="0"/>
              <a:t>12 	“Yet even now,” declares the Lord,</a:t>
            </a:r>
          </a:p>
          <a:p>
            <a:pPr rtl="0"/>
            <a:r>
              <a:rPr lang="en-US" sz="1200" dirty="0" smtClean="0"/>
              <a:t>“Return to Me with all your heart,</a:t>
            </a:r>
          </a:p>
          <a:p>
            <a:pPr rtl="0"/>
            <a:r>
              <a:rPr lang="en-US" sz="1200" dirty="0" smtClean="0"/>
              <a:t>And with fasting, weeping and mourning;</a:t>
            </a:r>
          </a:p>
          <a:p>
            <a:pPr rtl="0"/>
            <a:r>
              <a:rPr lang="en-US" sz="1200" dirty="0" smtClean="0"/>
              <a:t>	</a:t>
            </a:r>
            <a:r>
              <a:rPr lang="en-US" sz="1200" b="1" dirty="0" smtClean="0"/>
              <a:t>13 	And rend your heart and not your garments.”</a:t>
            </a:r>
          </a:p>
          <a:p>
            <a:pPr rtl="0"/>
            <a:r>
              <a:rPr lang="en-US" sz="1200" dirty="0" smtClean="0"/>
              <a:t>Now return to the Lord your God,</a:t>
            </a:r>
          </a:p>
          <a:p>
            <a:pPr rtl="0"/>
            <a:r>
              <a:rPr lang="en-US" sz="1200" dirty="0" smtClean="0"/>
              <a:t>For He is gracious and compassionate,</a:t>
            </a:r>
          </a:p>
          <a:p>
            <a:pPr rtl="0"/>
            <a:r>
              <a:rPr lang="en-US" sz="1200" dirty="0" smtClean="0"/>
              <a:t>Slow to anger, abounding in </a:t>
            </a:r>
            <a:r>
              <a:rPr lang="en-US" sz="1200" dirty="0" err="1" smtClean="0"/>
              <a:t>lovingkindness</a:t>
            </a:r>
            <a:endParaRPr lang="en-US" sz="1200" dirty="0" smtClean="0"/>
          </a:p>
          <a:p>
            <a:pPr rtl="0"/>
            <a:r>
              <a:rPr lang="en-US" sz="1200" dirty="0" smtClean="0"/>
              <a:t>And relenting of evil.</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announcement again of God’s coming judgment upon them</a:t>
            </a:r>
          </a:p>
          <a:p>
            <a:r>
              <a:rPr lang="en-US" dirty="0" smtClean="0"/>
              <a:t>This</a:t>
            </a:r>
            <a:r>
              <a:rPr lang="en-US" baseline="0" dirty="0" smtClean="0"/>
              <a:t> time, it is the pagan king who responds: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Who knows, God may turn and relent and withdraw His burning anger so that we will not perish.”</a:t>
            </a:r>
          </a:p>
          <a:p>
            <a:endParaRPr lang="en-US" sz="1200" dirty="0" smtClean="0"/>
          </a:p>
          <a:p>
            <a:r>
              <a:rPr lang="en-US" sz="1200" dirty="0" smtClean="0"/>
              <a:t>AND GOD DID – </a:t>
            </a:r>
          </a:p>
          <a:p>
            <a:r>
              <a:rPr lang="en-US" sz="1200" dirty="0" smtClean="0"/>
              <a:t>When God saw their deeds, that they turned from their wicked way, then God relented concerning the calamity which He had declared He would bring upon them. And He did not do </a:t>
            </a:r>
            <a:r>
              <a:rPr lang="en-US" sz="1200" i="1" dirty="0" smtClean="0"/>
              <a:t>it.</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5/15/16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5/15/16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5/15/16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5/15/16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5/15/16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5/15/16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90499" y="1"/>
            <a:ext cx="8747125" cy="6715124"/>
          </a:xfrm>
        </p:spPr>
        <p:txBody>
          <a:bodyPr/>
          <a:lstStyle/>
          <a:p>
            <a:r>
              <a:rPr lang="en-US" sz="8800" dirty="0" smtClean="0"/>
              <a:t>God is willing and Able.</a:t>
            </a:r>
            <a:endParaRPr lang="en-US" sz="8800" dirty="0"/>
          </a:p>
        </p:txBody>
      </p:sp>
    </p:spTree>
    <p:extLst>
      <p:ext uri="{BB962C8B-B14F-4D97-AF65-F5344CB8AC3E}">
        <p14:creationId xmlns:p14="http://schemas.microsoft.com/office/powerpoint/2010/main" val="28827954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90499" y="1"/>
            <a:ext cx="8747125" cy="6715124"/>
          </a:xfrm>
        </p:spPr>
        <p:txBody>
          <a:bodyPr/>
          <a:lstStyle/>
          <a:p>
            <a:r>
              <a:rPr lang="en-US" sz="8800" dirty="0" smtClean="0"/>
              <a:t>God is working.</a:t>
            </a:r>
            <a:endParaRPr lang="en-US" sz="8800" dirty="0"/>
          </a:p>
        </p:txBody>
      </p:sp>
    </p:spTree>
    <p:extLst>
      <p:ext uri="{BB962C8B-B14F-4D97-AF65-F5344CB8AC3E}">
        <p14:creationId xmlns:p14="http://schemas.microsoft.com/office/powerpoint/2010/main" val="14956401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90499" y="1"/>
            <a:ext cx="8747125" cy="6715124"/>
          </a:xfrm>
        </p:spPr>
        <p:txBody>
          <a:bodyPr/>
          <a:lstStyle/>
          <a:p>
            <a:r>
              <a:rPr lang="en-US" sz="8800" dirty="0" smtClean="0"/>
              <a:t>We often affirm,</a:t>
            </a:r>
            <a:br>
              <a:rPr lang="en-US" sz="8800" dirty="0" smtClean="0"/>
            </a:br>
            <a:r>
              <a:rPr lang="en-US" sz="8800" dirty="0" smtClean="0"/>
              <a:t>but</a:t>
            </a:r>
            <a:br>
              <a:rPr lang="en-US" sz="8800" dirty="0" smtClean="0"/>
            </a:br>
            <a:r>
              <a:rPr lang="en-US" sz="8800" dirty="0" smtClean="0"/>
              <a:t>we don’t know.</a:t>
            </a:r>
            <a:endParaRPr lang="en-US" sz="8800" dirty="0"/>
          </a:p>
        </p:txBody>
      </p:sp>
    </p:spTree>
    <p:extLst>
      <p:ext uri="{BB962C8B-B14F-4D97-AF65-F5344CB8AC3E}">
        <p14:creationId xmlns:p14="http://schemas.microsoft.com/office/powerpoint/2010/main" val="875484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90499" y="1"/>
            <a:ext cx="8747125" cy="6715124"/>
          </a:xfrm>
        </p:spPr>
        <p:txBody>
          <a:bodyPr/>
          <a:lstStyle/>
          <a:p>
            <a:r>
              <a:rPr lang="en-US" sz="8800" dirty="0" smtClean="0"/>
              <a:t>God WILL fulfill HIS purposes and plans.</a:t>
            </a:r>
            <a:endParaRPr lang="en-US" sz="8800" dirty="0"/>
          </a:p>
        </p:txBody>
      </p:sp>
    </p:spTree>
    <p:extLst>
      <p:ext uri="{BB962C8B-B14F-4D97-AF65-F5344CB8AC3E}">
        <p14:creationId xmlns:p14="http://schemas.microsoft.com/office/powerpoint/2010/main" val="140452326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90499" y="1"/>
            <a:ext cx="8747125" cy="6715124"/>
          </a:xfrm>
        </p:spPr>
        <p:txBody>
          <a:bodyPr/>
          <a:lstStyle/>
          <a:p>
            <a:r>
              <a:rPr lang="en-US" sz="8800" dirty="0" smtClean="0"/>
              <a:t>We can have confidence even while NOT knowing</a:t>
            </a:r>
            <a:r>
              <a:rPr lang="is-IS" sz="8800" dirty="0" smtClean="0"/>
              <a:t>… </a:t>
            </a:r>
            <a:endParaRPr lang="en-US" sz="8800" dirty="0"/>
          </a:p>
        </p:txBody>
      </p:sp>
    </p:spTree>
    <p:extLst>
      <p:ext uri="{BB962C8B-B14F-4D97-AF65-F5344CB8AC3E}">
        <p14:creationId xmlns:p14="http://schemas.microsoft.com/office/powerpoint/2010/main" val="37131890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90499" y="1"/>
            <a:ext cx="8747125" cy="6715124"/>
          </a:xfrm>
        </p:spPr>
        <p:txBody>
          <a:bodyPr/>
          <a:lstStyle/>
          <a:p>
            <a:r>
              <a:rPr lang="en-US" sz="5400" dirty="0"/>
              <a:t>On the next day Moses said to the people, “You yourselves have committed a great sin; and now I am going up to the Lord, </a:t>
            </a:r>
            <a:r>
              <a:rPr lang="en-US" sz="5400" i="1" dirty="0">
                <a:solidFill>
                  <a:srgbClr val="FFFF00"/>
                </a:solidFill>
              </a:rPr>
              <a:t>perhaps</a:t>
            </a:r>
            <a:r>
              <a:rPr lang="en-US" sz="5400" dirty="0"/>
              <a:t> </a:t>
            </a:r>
            <a:r>
              <a:rPr lang="en-US" sz="5400" dirty="0">
                <a:solidFill>
                  <a:srgbClr val="FFFF00"/>
                </a:solidFill>
              </a:rPr>
              <a:t>I can make atonement for your sin</a:t>
            </a:r>
            <a:r>
              <a:rPr lang="en-US" sz="5400" dirty="0"/>
              <a:t>.</a:t>
            </a:r>
            <a:r>
              <a:rPr lang="en-US" sz="5400" dirty="0" smtClean="0"/>
              <a:t>”</a:t>
            </a:r>
            <a:br>
              <a:rPr lang="en-US" sz="5400" dirty="0" smtClean="0"/>
            </a:br>
            <a:r>
              <a:rPr lang="en-US" sz="5400" dirty="0" smtClean="0"/>
              <a:t>Exod. 32:30</a:t>
            </a:r>
            <a:endParaRPr lang="en-US" sz="5400"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90499" y="1"/>
            <a:ext cx="8747125" cy="6715124"/>
          </a:xfrm>
        </p:spPr>
        <p:txBody>
          <a:bodyPr/>
          <a:lstStyle/>
          <a:p>
            <a:r>
              <a:rPr lang="en-US" sz="5400" dirty="0"/>
              <a:t>Hate evil, love good,</a:t>
            </a:r>
            <a:br>
              <a:rPr lang="en-US" sz="5400" dirty="0"/>
            </a:br>
            <a:r>
              <a:rPr lang="en-US" sz="5400" dirty="0"/>
              <a:t>And establish justice in the gate!</a:t>
            </a:r>
            <a:br>
              <a:rPr lang="en-US" sz="5400" dirty="0"/>
            </a:br>
            <a:r>
              <a:rPr lang="en-US" sz="5400" dirty="0">
                <a:solidFill>
                  <a:srgbClr val="FFFF00"/>
                </a:solidFill>
              </a:rPr>
              <a:t>Perhaps the Lord God of hosts</a:t>
            </a:r>
            <a:br>
              <a:rPr lang="en-US" sz="5400" dirty="0">
                <a:solidFill>
                  <a:srgbClr val="FFFF00"/>
                </a:solidFill>
              </a:rPr>
            </a:br>
            <a:r>
              <a:rPr lang="en-US" sz="5400" dirty="0">
                <a:solidFill>
                  <a:srgbClr val="FFFF00"/>
                </a:solidFill>
              </a:rPr>
              <a:t>May be gracious </a:t>
            </a:r>
            <a:r>
              <a:rPr lang="en-US" sz="5400" dirty="0"/>
              <a:t>to the remnant of Joseph.</a:t>
            </a:r>
            <a:br>
              <a:rPr lang="en-US" sz="5400" dirty="0"/>
            </a:br>
            <a:r>
              <a:rPr lang="en-US" sz="5400" dirty="0" smtClean="0"/>
              <a:t>Amos 5:15</a:t>
            </a:r>
            <a:endParaRPr lang="en-US" sz="5400" dirty="0"/>
          </a:p>
        </p:txBody>
      </p:sp>
    </p:spTree>
    <p:extLst>
      <p:ext uri="{BB962C8B-B14F-4D97-AF65-F5344CB8AC3E}">
        <p14:creationId xmlns:p14="http://schemas.microsoft.com/office/powerpoint/2010/main" val="3291857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2875" y="0"/>
            <a:ext cx="8763000" cy="6651625"/>
          </a:xfrm>
        </p:spPr>
        <p:txBody>
          <a:bodyPr/>
          <a:lstStyle/>
          <a:p>
            <a:r>
              <a:rPr lang="en-US" sz="5400" dirty="0"/>
              <a:t>Seek the LORD, All you humble of the earth Who have carried out His ordinances; Seek righteousness, seek humility. </a:t>
            </a:r>
            <a:r>
              <a:rPr lang="en-US" sz="5400" dirty="0">
                <a:solidFill>
                  <a:srgbClr val="FFFF00"/>
                </a:solidFill>
              </a:rPr>
              <a:t>Perhaps you will be hidden In the day of the LORD’S </a:t>
            </a:r>
            <a:r>
              <a:rPr lang="en-US" sz="5400" dirty="0" smtClean="0">
                <a:solidFill>
                  <a:srgbClr val="FFFF00"/>
                </a:solidFill>
              </a:rPr>
              <a:t>anger</a:t>
            </a:r>
            <a:r>
              <a:rPr lang="en-US" sz="5400" dirty="0" smtClean="0"/>
              <a:t>.     Zeph. 2:3</a:t>
            </a:r>
            <a:endParaRPr lang="en-US" sz="5400"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2875" y="0"/>
            <a:ext cx="8763000" cy="6651625"/>
          </a:xfrm>
        </p:spPr>
        <p:txBody>
          <a:bodyPr/>
          <a:lstStyle/>
          <a:p>
            <a:r>
              <a:rPr lang="en-US" sz="4800" dirty="0" smtClean="0"/>
              <a:t>“</a:t>
            </a:r>
            <a:r>
              <a:rPr lang="en-US" sz="4800" dirty="0"/>
              <a:t>Now then, give me this hill country about which the LORD spoke on that day, for you heard on that day that </a:t>
            </a:r>
            <a:r>
              <a:rPr lang="en-US" sz="4800" dirty="0" err="1"/>
              <a:t>Anakim</a:t>
            </a:r>
            <a:r>
              <a:rPr lang="en-US" sz="4800" dirty="0"/>
              <a:t> </a:t>
            </a:r>
            <a:r>
              <a:rPr lang="en-US" sz="4800" i="1" dirty="0"/>
              <a:t>were</a:t>
            </a:r>
            <a:r>
              <a:rPr lang="en-US" sz="4800" dirty="0"/>
              <a:t> there, with great fortified cities; </a:t>
            </a:r>
            <a:r>
              <a:rPr lang="en-US" sz="4800" dirty="0">
                <a:solidFill>
                  <a:srgbClr val="FFFF00"/>
                </a:solidFill>
              </a:rPr>
              <a:t>perhaps the LORD will be with me, and I will drive them out as the LORD has spoken</a:t>
            </a:r>
            <a:r>
              <a:rPr lang="en-US" sz="4800" dirty="0"/>
              <a:t>.</a:t>
            </a:r>
            <a:r>
              <a:rPr lang="en-US" sz="4800" dirty="0" smtClean="0"/>
              <a:t>”   Josh. 14:12</a:t>
            </a:r>
            <a:r>
              <a:rPr lang="en-US" sz="4800" dirty="0"/>
              <a:t/>
            </a:r>
            <a:br>
              <a:rPr lang="en-US" sz="4800" dirty="0"/>
            </a:br>
            <a:endParaRPr lang="en-US" sz="4800" dirty="0"/>
          </a:p>
        </p:txBody>
      </p:sp>
    </p:spTree>
    <p:extLst>
      <p:ext uri="{BB962C8B-B14F-4D97-AF65-F5344CB8AC3E}">
        <p14:creationId xmlns:p14="http://schemas.microsoft.com/office/powerpoint/2010/main" val="14079349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2875" y="0"/>
            <a:ext cx="8763000" cy="6651625"/>
          </a:xfrm>
        </p:spPr>
        <p:txBody>
          <a:bodyPr/>
          <a:lstStyle/>
          <a:p>
            <a:r>
              <a:rPr lang="en-US" sz="5400" dirty="0"/>
              <a:t>, “Come and let us cross over to the garrison of these uncircumcised; </a:t>
            </a:r>
            <a:r>
              <a:rPr lang="en-US" sz="5400" dirty="0">
                <a:solidFill>
                  <a:srgbClr val="FFFF00"/>
                </a:solidFill>
              </a:rPr>
              <a:t>perhaps the LORD will work for us</a:t>
            </a:r>
            <a:r>
              <a:rPr lang="en-US" sz="5400" dirty="0"/>
              <a:t>, for the LORD is not restrained to save by many or by few.</a:t>
            </a:r>
            <a:r>
              <a:rPr lang="en-US" sz="5400" dirty="0" smtClean="0"/>
              <a:t>”  </a:t>
            </a:r>
            <a:br>
              <a:rPr lang="en-US" sz="5400" dirty="0" smtClean="0"/>
            </a:br>
            <a:r>
              <a:rPr lang="en-US" sz="5400" dirty="0" smtClean="0"/>
              <a:t>1Sam. 14:6</a:t>
            </a:r>
            <a:endParaRPr lang="en-US" sz="5400" dirty="0"/>
          </a:p>
        </p:txBody>
      </p:sp>
    </p:spTree>
    <p:extLst>
      <p:ext uri="{BB962C8B-B14F-4D97-AF65-F5344CB8AC3E}">
        <p14:creationId xmlns:p14="http://schemas.microsoft.com/office/powerpoint/2010/main" val="2554037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Story of Esther</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2875" y="0"/>
            <a:ext cx="8763000" cy="6651625"/>
          </a:xfrm>
        </p:spPr>
        <p:txBody>
          <a:bodyPr/>
          <a:lstStyle/>
          <a:p>
            <a:r>
              <a:rPr lang="en-US" sz="6600" dirty="0"/>
              <a:t>For </a:t>
            </a:r>
            <a:r>
              <a:rPr lang="en-US" sz="6600" dirty="0">
                <a:solidFill>
                  <a:srgbClr val="FFFF00"/>
                </a:solidFill>
              </a:rPr>
              <a:t>perhaps he was for this reason separated </a:t>
            </a:r>
            <a:r>
              <a:rPr lang="en-US" sz="6600" i="1" dirty="0">
                <a:solidFill>
                  <a:srgbClr val="FFFF00"/>
                </a:solidFill>
              </a:rPr>
              <a:t>from you</a:t>
            </a:r>
            <a:r>
              <a:rPr lang="en-US" sz="6600" dirty="0">
                <a:solidFill>
                  <a:srgbClr val="FFFF00"/>
                </a:solidFill>
              </a:rPr>
              <a:t> for a while</a:t>
            </a:r>
            <a:r>
              <a:rPr lang="en-US" sz="6600" dirty="0"/>
              <a:t>, that you would have him back forever</a:t>
            </a:r>
            <a:r>
              <a:rPr lang="en-US" sz="6600" dirty="0" smtClean="0"/>
              <a:t>,</a:t>
            </a:r>
            <a:r>
              <a:rPr lang="is-IS" sz="6600" dirty="0" smtClean="0"/>
              <a:t>… Ph. 15</a:t>
            </a:r>
            <a:endParaRPr lang="en-US" sz="6600" dirty="0"/>
          </a:p>
        </p:txBody>
      </p:sp>
    </p:spTree>
    <p:extLst>
      <p:ext uri="{BB962C8B-B14F-4D97-AF65-F5344CB8AC3E}">
        <p14:creationId xmlns:p14="http://schemas.microsoft.com/office/powerpoint/2010/main" val="2554037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90499" y="1"/>
            <a:ext cx="8747125" cy="6715124"/>
          </a:xfrm>
        </p:spPr>
        <p:txBody>
          <a:bodyPr/>
          <a:lstStyle/>
          <a:p>
            <a:r>
              <a:rPr lang="en-US" sz="8800" dirty="0" smtClean="0"/>
              <a:t>We must commit to faithfully serving Him.. whatever Comes!</a:t>
            </a:r>
            <a:endParaRPr lang="en-US" sz="8800" dirty="0"/>
          </a:p>
        </p:txBody>
      </p:sp>
    </p:spTree>
    <p:extLst>
      <p:ext uri="{BB962C8B-B14F-4D97-AF65-F5344CB8AC3E}">
        <p14:creationId xmlns:p14="http://schemas.microsoft.com/office/powerpoint/2010/main" val="28827954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3" name="Title 2"/>
          <p:cNvSpPr>
            <a:spLocks noGrp="1"/>
          </p:cNvSpPr>
          <p:nvPr>
            <p:ph type="title"/>
          </p:nvPr>
        </p:nvSpPr>
        <p:spPr/>
        <p:txBody>
          <a:bodyPr/>
          <a:lstStyle/>
          <a:p>
            <a:r>
              <a:rPr lang="en-US" dirty="0" smtClean="0"/>
              <a:t>Principles to Live by</a:t>
            </a:r>
            <a:endParaRPr lang="en-US" dirty="0"/>
          </a:p>
        </p:txBody>
      </p:sp>
      <p:sp>
        <p:nvSpPr>
          <p:cNvPr id="4" name="Content Placeholder 3"/>
          <p:cNvSpPr>
            <a:spLocks noGrp="1"/>
          </p:cNvSpPr>
          <p:nvPr>
            <p:ph idx="1"/>
          </p:nvPr>
        </p:nvSpPr>
        <p:spPr/>
        <p:txBody>
          <a:bodyPr>
            <a:normAutofit/>
          </a:bodyPr>
          <a:lstStyle/>
          <a:p>
            <a:r>
              <a:rPr lang="en-US" sz="5400" dirty="0" smtClean="0">
                <a:solidFill>
                  <a:srgbClr val="FFFF00"/>
                </a:solidFill>
              </a:rPr>
              <a:t> Will my decision glorify God?</a:t>
            </a:r>
            <a:endParaRPr lang="en-US" sz="5400" dirty="0">
              <a:solidFill>
                <a:srgbClr val="FFFF00"/>
              </a:solidFill>
            </a:endParaRPr>
          </a:p>
        </p:txBody>
      </p:sp>
    </p:spTree>
    <p:extLst>
      <p:ext uri="{BB962C8B-B14F-4D97-AF65-F5344CB8AC3E}">
        <p14:creationId xmlns:p14="http://schemas.microsoft.com/office/powerpoint/2010/main" val="380294863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3" name="Title 2"/>
          <p:cNvSpPr>
            <a:spLocks noGrp="1"/>
          </p:cNvSpPr>
          <p:nvPr>
            <p:ph type="title"/>
          </p:nvPr>
        </p:nvSpPr>
        <p:spPr/>
        <p:txBody>
          <a:bodyPr/>
          <a:lstStyle/>
          <a:p>
            <a:r>
              <a:rPr lang="en-US" dirty="0" smtClean="0"/>
              <a:t>Principles to Live by</a:t>
            </a:r>
            <a:endParaRPr lang="en-US" dirty="0"/>
          </a:p>
        </p:txBody>
      </p:sp>
      <p:sp>
        <p:nvSpPr>
          <p:cNvPr id="4" name="Content Placeholder 3"/>
          <p:cNvSpPr>
            <a:spLocks noGrp="1"/>
          </p:cNvSpPr>
          <p:nvPr>
            <p:ph idx="1"/>
          </p:nvPr>
        </p:nvSpPr>
        <p:spPr/>
        <p:txBody>
          <a:bodyPr>
            <a:normAutofit/>
          </a:bodyPr>
          <a:lstStyle/>
          <a:p>
            <a:r>
              <a:rPr lang="en-US" sz="5400" dirty="0" smtClean="0"/>
              <a:t> Will my decision glorify God?</a:t>
            </a:r>
          </a:p>
          <a:p>
            <a:r>
              <a:rPr lang="en-US" sz="5400" dirty="0"/>
              <a:t> </a:t>
            </a:r>
            <a:r>
              <a:rPr lang="en-US" sz="5400" dirty="0" smtClean="0">
                <a:solidFill>
                  <a:srgbClr val="FFFF00"/>
                </a:solidFill>
              </a:rPr>
              <a:t>Will my decision be good for my family?</a:t>
            </a:r>
            <a:endParaRPr lang="en-US" sz="5400" dirty="0">
              <a:solidFill>
                <a:srgbClr val="FFFF00"/>
              </a:solidFill>
            </a:endParaRPr>
          </a:p>
        </p:txBody>
      </p:sp>
    </p:spTree>
    <p:extLst>
      <p:ext uri="{BB962C8B-B14F-4D97-AF65-F5344CB8AC3E}">
        <p14:creationId xmlns:p14="http://schemas.microsoft.com/office/powerpoint/2010/main" val="288279542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3" name="Title 2"/>
          <p:cNvSpPr>
            <a:spLocks noGrp="1"/>
          </p:cNvSpPr>
          <p:nvPr>
            <p:ph type="title"/>
          </p:nvPr>
        </p:nvSpPr>
        <p:spPr/>
        <p:txBody>
          <a:bodyPr/>
          <a:lstStyle/>
          <a:p>
            <a:r>
              <a:rPr lang="en-US" dirty="0" smtClean="0"/>
              <a:t>Principles to Live by</a:t>
            </a:r>
            <a:endParaRPr lang="en-US" dirty="0"/>
          </a:p>
        </p:txBody>
      </p:sp>
      <p:sp>
        <p:nvSpPr>
          <p:cNvPr id="4" name="Content Placeholder 3"/>
          <p:cNvSpPr>
            <a:spLocks noGrp="1"/>
          </p:cNvSpPr>
          <p:nvPr>
            <p:ph idx="1"/>
          </p:nvPr>
        </p:nvSpPr>
        <p:spPr/>
        <p:txBody>
          <a:bodyPr>
            <a:noAutofit/>
          </a:bodyPr>
          <a:lstStyle/>
          <a:p>
            <a:r>
              <a:rPr lang="en-US" sz="5400" dirty="0" smtClean="0"/>
              <a:t> Will my decision glorify God?</a:t>
            </a:r>
          </a:p>
          <a:p>
            <a:r>
              <a:rPr lang="en-US" sz="5400" dirty="0"/>
              <a:t> </a:t>
            </a:r>
            <a:r>
              <a:rPr lang="en-US" sz="5400" dirty="0" smtClean="0"/>
              <a:t>Will my decision be good for my family?</a:t>
            </a:r>
          </a:p>
          <a:p>
            <a:r>
              <a:rPr lang="en-US" sz="5400" dirty="0">
                <a:solidFill>
                  <a:srgbClr val="FFFF00"/>
                </a:solidFill>
              </a:rPr>
              <a:t> </a:t>
            </a:r>
            <a:r>
              <a:rPr lang="en-US" sz="5400" dirty="0" smtClean="0">
                <a:solidFill>
                  <a:srgbClr val="FFFF00"/>
                </a:solidFill>
              </a:rPr>
              <a:t>Will my decision allow me to serve others?</a:t>
            </a:r>
            <a:endParaRPr lang="en-US" sz="5400" dirty="0">
              <a:solidFill>
                <a:srgbClr val="FFFF00"/>
              </a:solidFill>
            </a:endParaRPr>
          </a:p>
        </p:txBody>
      </p:sp>
    </p:spTree>
    <p:extLst>
      <p:ext uri="{BB962C8B-B14F-4D97-AF65-F5344CB8AC3E}">
        <p14:creationId xmlns:p14="http://schemas.microsoft.com/office/powerpoint/2010/main" val="21848051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58750" y="0"/>
            <a:ext cx="8794750" cy="6667499"/>
          </a:xfrm>
        </p:spPr>
        <p:txBody>
          <a:bodyPr/>
          <a:lstStyle/>
          <a:p>
            <a:r>
              <a:rPr lang="en-US" sz="6600" dirty="0"/>
              <a:t>Therefore let those who suffer according to God’s will entrust their souls to a faithful Creator while doing good. </a:t>
            </a:r>
            <a:r>
              <a:rPr lang="en-US" sz="6600" dirty="0" smtClean="0"/>
              <a:t> 1P. 4:19</a:t>
            </a:r>
            <a:endParaRPr lang="en-US" sz="6600"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74625" y="0"/>
            <a:ext cx="8747125" cy="6730999"/>
          </a:xfrm>
        </p:spPr>
        <p:txBody>
          <a:bodyPr/>
          <a:lstStyle/>
          <a:p>
            <a:r>
              <a:rPr lang="en-US" sz="4800" dirty="0"/>
              <a:t>“For if you remain silent at this time, relief and deliverance will arise for the Jews from another place and you and your father’s house will perish. </a:t>
            </a:r>
            <a:r>
              <a:rPr lang="en-US" sz="4800" i="1" dirty="0">
                <a:solidFill>
                  <a:srgbClr val="FFFF00"/>
                </a:solidFill>
              </a:rPr>
              <a:t>And who knows </a:t>
            </a:r>
            <a:r>
              <a:rPr lang="en-US" sz="4800" dirty="0"/>
              <a:t>whether you have not attained royalty for such a time as this</a:t>
            </a:r>
            <a:r>
              <a:rPr lang="en-US" sz="4800" dirty="0" smtClean="0"/>
              <a:t>?</a:t>
            </a:r>
            <a:br>
              <a:rPr lang="en-US" sz="4800" dirty="0" smtClean="0"/>
            </a:br>
            <a:r>
              <a:rPr lang="en-US" sz="4800" dirty="0" smtClean="0"/>
              <a:t>Esther 4:14</a:t>
            </a:r>
            <a:endParaRPr lang="en-US" sz="4800"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David and Bathsheba’s child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2 Sam. 12:14-23</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2875" y="0"/>
            <a:ext cx="8794750" cy="6730999"/>
          </a:xfrm>
        </p:spPr>
        <p:txBody>
          <a:bodyPr/>
          <a:lstStyle/>
          <a:p>
            <a:r>
              <a:rPr lang="en-US" dirty="0"/>
              <a:t>He said, “While the child was still alive, I fasted and wept; for I said</a:t>
            </a:r>
            <a:r>
              <a:rPr lang="en-US" i="1" dirty="0">
                <a:solidFill>
                  <a:srgbClr val="FFFF00"/>
                </a:solidFill>
              </a:rPr>
              <a:t>, ‘Who knows, </a:t>
            </a:r>
            <a:r>
              <a:rPr lang="en-US" dirty="0"/>
              <a:t>the Lord may be gracious to me, that the child may live.</a:t>
            </a:r>
            <a:r>
              <a:rPr lang="en-US" dirty="0" smtClean="0"/>
              <a:t>’ </a:t>
            </a:r>
            <a:br>
              <a:rPr lang="en-US" dirty="0" smtClean="0"/>
            </a:br>
            <a:r>
              <a:rPr lang="en-US" dirty="0" smtClean="0"/>
              <a:t>2 Sam. 12:22</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Prophet Joel</a:t>
            </a:r>
            <a:br>
              <a:rPr lang="en-US" sz="8000" dirty="0" smtClean="0"/>
            </a:br>
            <a:r>
              <a:rPr lang="en-US" sz="8000" dirty="0" smtClean="0"/>
              <a:t>in announcing</a:t>
            </a:r>
            <a:br>
              <a:rPr lang="en-US" sz="8000" dirty="0" smtClean="0"/>
            </a:br>
            <a:r>
              <a:rPr lang="en-US" sz="8000" dirty="0" smtClean="0"/>
              <a:t>judgment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Joel 2:12-14</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2875" y="0"/>
            <a:ext cx="8794750" cy="6730999"/>
          </a:xfrm>
        </p:spPr>
        <p:txBody>
          <a:bodyPr/>
          <a:lstStyle/>
          <a:p>
            <a:r>
              <a:rPr lang="en-US" sz="5400" i="1" dirty="0">
                <a:solidFill>
                  <a:srgbClr val="FFFF00"/>
                </a:solidFill>
              </a:rPr>
              <a:t>Who knows</a:t>
            </a:r>
            <a:r>
              <a:rPr lang="en-US" sz="5400" dirty="0"/>
              <a:t> whether He will </a:t>
            </a:r>
            <a:r>
              <a:rPr lang="en-US" sz="5400" i="1" dirty="0"/>
              <a:t>not turn and </a:t>
            </a:r>
            <a:r>
              <a:rPr lang="en-US" sz="5400" i="1" dirty="0" smtClean="0"/>
              <a:t>relent A</a:t>
            </a:r>
            <a:r>
              <a:rPr lang="en-US" sz="5400" dirty="0" smtClean="0"/>
              <a:t>nd </a:t>
            </a:r>
            <a:r>
              <a:rPr lang="en-US" sz="5400" dirty="0"/>
              <a:t>leave a blessing behind Him,</a:t>
            </a:r>
            <a:br>
              <a:rPr lang="en-US" sz="5400" dirty="0"/>
            </a:br>
            <a:r>
              <a:rPr lang="en-US" sz="5400" i="1" dirty="0"/>
              <a:t>Even a grain offering and a drink </a:t>
            </a:r>
            <a:r>
              <a:rPr lang="en-US" sz="5400" i="1" dirty="0" smtClean="0"/>
              <a:t>offering </a:t>
            </a:r>
            <a:r>
              <a:rPr lang="en-US" sz="5400" dirty="0" smtClean="0"/>
              <a:t>For </a:t>
            </a:r>
            <a:r>
              <a:rPr lang="en-US" sz="5400" dirty="0"/>
              <a:t>the Lord your God</a:t>
            </a:r>
            <a:r>
              <a:rPr lang="en-US" sz="5400" dirty="0" smtClean="0"/>
              <a:t>?</a:t>
            </a:r>
            <a:br>
              <a:rPr lang="en-US" sz="5400" dirty="0" smtClean="0"/>
            </a:br>
            <a:r>
              <a:rPr lang="en-US" sz="5400" dirty="0" smtClean="0"/>
              <a:t>  Joel 2:14</a:t>
            </a:r>
            <a:endParaRPr lang="en-US" sz="5400" dirty="0"/>
          </a:p>
        </p:txBody>
      </p:sp>
    </p:spTree>
    <p:extLst>
      <p:ext uri="{BB962C8B-B14F-4D97-AF65-F5344CB8AC3E}">
        <p14:creationId xmlns:p14="http://schemas.microsoft.com/office/powerpoint/2010/main" val="4280419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2875" y="0"/>
            <a:ext cx="8794750" cy="6730999"/>
          </a:xfrm>
        </p:spPr>
        <p:txBody>
          <a:bodyPr/>
          <a:lstStyle/>
          <a:p>
            <a:r>
              <a:rPr lang="en-US" dirty="0" smtClean="0"/>
              <a:t>Jonah announces</a:t>
            </a:r>
            <a:br>
              <a:rPr lang="en-US" dirty="0" smtClean="0"/>
            </a:br>
            <a:r>
              <a:rPr lang="en-US" dirty="0" smtClean="0"/>
              <a:t>destruction of Nineveh</a:t>
            </a:r>
            <a:br>
              <a:rPr lang="en-US" dirty="0" smtClean="0"/>
            </a:br>
            <a:r>
              <a:rPr lang="en-US" dirty="0"/>
              <a:t/>
            </a:r>
            <a:br>
              <a:rPr lang="en-US" dirty="0"/>
            </a:br>
            <a:r>
              <a:rPr lang="en-US" dirty="0" smtClean="0"/>
              <a:t>Jonah 3:4-9</a:t>
            </a:r>
            <a:endParaRPr lang="en-US" dirty="0"/>
          </a:p>
        </p:txBody>
      </p:sp>
    </p:spTree>
    <p:extLst>
      <p:ext uri="{BB962C8B-B14F-4D97-AF65-F5344CB8AC3E}">
        <p14:creationId xmlns:p14="http://schemas.microsoft.com/office/powerpoint/2010/main" val="2881688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2875" y="1"/>
            <a:ext cx="8778875" cy="6635749"/>
          </a:xfrm>
        </p:spPr>
        <p:txBody>
          <a:bodyPr/>
          <a:lstStyle/>
          <a:p>
            <a:r>
              <a:rPr lang="en-US" sz="7200" i="1" dirty="0">
                <a:solidFill>
                  <a:srgbClr val="FFFF00"/>
                </a:solidFill>
              </a:rPr>
              <a:t>Who knows, </a:t>
            </a:r>
            <a:r>
              <a:rPr lang="en-US" sz="7200" dirty="0"/>
              <a:t>God may turn and relent and withdraw His burning anger so that we will not perish.</a:t>
            </a:r>
            <a:r>
              <a:rPr lang="en-US" sz="7200" dirty="0" smtClean="0"/>
              <a:t>”  Jonah 3:9</a:t>
            </a:r>
            <a:endParaRPr lang="en-US" sz="7200"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4467</TotalTime>
  <Words>1891</Words>
  <Application>Microsoft Macintosh PowerPoint</Application>
  <PresentationFormat>On-screen Show (4:3)</PresentationFormat>
  <Paragraphs>213</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 Black </vt:lpstr>
      <vt:lpstr>PowerPoint Presentation</vt:lpstr>
      <vt:lpstr>Story of Esther</vt:lpstr>
      <vt:lpstr>“For if you remain silent at this time, relief and deliverance will arise for the Jews from another place and you and your father’s house will perish. And who knows whether you have not attained royalty for such a time as this? Esther 4:14</vt:lpstr>
      <vt:lpstr>David and Bathsheba’s child</vt:lpstr>
      <vt:lpstr>He said, “While the child was still alive, I fasted and wept; for I said, ‘Who knows, the Lord may be gracious to me, that the child may live.’  2 Sam. 12:22</vt:lpstr>
      <vt:lpstr>The Prophet Joel in announcing judgment</vt:lpstr>
      <vt:lpstr>Who knows whether He will not turn and relent And leave a blessing behind Him, Even a grain offering and a drink offering For the Lord your God?   Joel 2:14</vt:lpstr>
      <vt:lpstr>Jonah announces destruction of Nineveh  Jonah 3:4-9</vt:lpstr>
      <vt:lpstr>Who knows, God may turn and relent and withdraw His burning anger so that we will not perish.”  Jonah 3:9</vt:lpstr>
      <vt:lpstr>God is willing and Able.</vt:lpstr>
      <vt:lpstr>God is working.</vt:lpstr>
      <vt:lpstr>We often affirm, but we don’t know.</vt:lpstr>
      <vt:lpstr>God WILL fulfill HIS purposes and plans.</vt:lpstr>
      <vt:lpstr>We can have confidence even while NOT knowing… </vt:lpstr>
      <vt:lpstr>On the next day Moses said to the people, “You yourselves have committed a great sin; and now I am going up to the Lord, perhaps I can make atonement for your sin.” Exod. 32:30</vt:lpstr>
      <vt:lpstr>Hate evil, love good, And establish justice in the gate! Perhaps the Lord God of hosts May be gracious to the remnant of Joseph. Amos 5:15</vt:lpstr>
      <vt:lpstr>Seek the LORD, All you humble of the earth Who have carried out His ordinances; Seek righteousness, seek humility. Perhaps you will be hidden In the day of the LORD’S anger.     Zeph. 2:3</vt:lpstr>
      <vt:lpstr>“Now then, give me this hill country about which the LORD spoke on that day, for you heard on that day that Anakim were there, with great fortified cities; perhaps the LORD will be with me, and I will drive them out as the LORD has spoken.”   Josh. 14:12 </vt:lpstr>
      <vt:lpstr>, “Come and let us cross over to the garrison of these uncircumcised; perhaps the LORD will work for us, for the LORD is not restrained to save by many or by few.”   1Sam. 14:6</vt:lpstr>
      <vt:lpstr>For perhaps he was for this reason separated from you for a while, that you would have him back forever,… Ph. 15</vt:lpstr>
      <vt:lpstr>We must commit to faithfully serving Him.. whatever Comes!</vt:lpstr>
      <vt:lpstr>Principles to Live by</vt:lpstr>
      <vt:lpstr>Principles to Live by</vt:lpstr>
      <vt:lpstr>Principles to Live by</vt:lpstr>
      <vt:lpstr>Therefore let those who suffer according to God’s will entrust their souls to a faithful Creator while doing good.  1P. 4:19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45</cp:revision>
  <dcterms:created xsi:type="dcterms:W3CDTF">2014-01-26T20:19:07Z</dcterms:created>
  <dcterms:modified xsi:type="dcterms:W3CDTF">2016-05-16T01:24:44Z</dcterms:modified>
</cp:coreProperties>
</file>