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98" r:id="rId2"/>
    <p:sldId id="304" r:id="rId3"/>
    <p:sldId id="312" r:id="rId4"/>
    <p:sldId id="313" r:id="rId5"/>
    <p:sldId id="314" r:id="rId6"/>
    <p:sldId id="315" r:id="rId7"/>
    <p:sldId id="316" r:id="rId8"/>
    <p:sldId id="317" r:id="rId9"/>
    <p:sldId id="318" r:id="rId10"/>
    <p:sldId id="305" r:id="rId11"/>
    <p:sldId id="306" r:id="rId12"/>
    <p:sldId id="307" r:id="rId13"/>
    <p:sldId id="308" r:id="rId14"/>
    <p:sldId id="309" r:id="rId15"/>
    <p:sldId id="310" r:id="rId16"/>
    <p:sldId id="311" r:id="rId17"/>
    <p:sldId id="29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E46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55" autoAdjust="0"/>
    <p:restoredTop sz="69428" autoAdjust="0"/>
  </p:normalViewPr>
  <p:slideViewPr>
    <p:cSldViewPr snapToGrid="0" snapToObjects="1">
      <p:cViewPr varScale="1">
        <p:scale>
          <a:sx n="77" d="100"/>
          <a:sy n="77" d="100"/>
        </p:scale>
        <p:origin x="-720"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AAF3F1-2029-8448-9949-040AADFBB1AB}" type="datetimeFigureOut">
              <a:rPr lang="en-US" smtClean="0"/>
              <a:t>6/25/16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A06FC5-5253-8444-A22F-B474784BDD4C}" type="slidenum">
              <a:rPr lang="en-US" smtClean="0"/>
              <a:t>‹#›</a:t>
            </a:fld>
            <a:endParaRPr lang="en-US"/>
          </a:p>
        </p:txBody>
      </p:sp>
    </p:spTree>
    <p:extLst>
      <p:ext uri="{BB962C8B-B14F-4D97-AF65-F5344CB8AC3E}">
        <p14:creationId xmlns:p14="http://schemas.microsoft.com/office/powerpoint/2010/main" val="39395339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Article by </a:t>
            </a:r>
            <a:r>
              <a:rPr lang="en-US" dirty="0" err="1" smtClean="0"/>
              <a:t>Doy</a:t>
            </a:r>
            <a:r>
              <a:rPr lang="en-US" dirty="0" smtClean="0"/>
              <a:t> Moyer on Facebook,  6/25/2016</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Reason and persuasion are a part of being disciples (cf. Paul in Acts 17:17; 18:4; 19:8-9). </a:t>
            </a:r>
          </a:p>
          <a:p>
            <a:r>
              <a:rPr lang="en-US" sz="1200" kern="1200" dirty="0" smtClean="0">
                <a:solidFill>
                  <a:schemeClr val="tx1"/>
                </a:solidFill>
                <a:effectLst/>
                <a:latin typeface="+mn-lt"/>
                <a:ea typeface="+mn-ea"/>
                <a:cs typeface="+mn-cs"/>
              </a:rPr>
              <a:t>"So he was reasoning in the synagogue with the Jews and the God-fearing </a:t>
            </a:r>
            <a:r>
              <a:rPr lang="en-US" sz="1200" i="1" kern="1200" dirty="0" smtClean="0">
                <a:solidFill>
                  <a:schemeClr val="tx1"/>
                </a:solidFill>
                <a:effectLst/>
                <a:latin typeface="+mn-lt"/>
                <a:ea typeface="+mn-ea"/>
                <a:cs typeface="+mn-cs"/>
              </a:rPr>
              <a:t>Gentiles,</a:t>
            </a:r>
            <a:r>
              <a:rPr lang="en-US" sz="1200" kern="1200" dirty="0" smtClean="0">
                <a:solidFill>
                  <a:schemeClr val="tx1"/>
                </a:solidFill>
                <a:effectLst/>
                <a:latin typeface="+mn-lt"/>
                <a:ea typeface="+mn-ea"/>
                <a:cs typeface="+mn-cs"/>
              </a:rPr>
              <a:t> and in the market place every day with those who happened to be present." (Acts 17:17).</a:t>
            </a:r>
          </a:p>
          <a:p>
            <a:r>
              <a:rPr lang="en-US" sz="1200" kern="1200" dirty="0" smtClean="0">
                <a:solidFill>
                  <a:schemeClr val="tx1"/>
                </a:solidFill>
                <a:effectLst/>
                <a:latin typeface="+mn-lt"/>
                <a:ea typeface="+mn-ea"/>
                <a:cs typeface="+mn-cs"/>
              </a:rPr>
              <a:t>"And he was reasoning in the synagogue every Sabbath and trying to persuade Jews and Greeks." (Acts 18:4).</a:t>
            </a:r>
          </a:p>
          <a:p>
            <a:r>
              <a:rPr lang="en-US" sz="1200" kern="1200" dirty="0" smtClean="0">
                <a:solidFill>
                  <a:schemeClr val="tx1"/>
                </a:solidFill>
                <a:effectLst/>
                <a:latin typeface="+mn-lt"/>
                <a:ea typeface="+mn-ea"/>
                <a:cs typeface="+mn-cs"/>
              </a:rPr>
              <a:t>"And he entered the synagogue and continued speaking out boldly for three months, reasoning and persuading </a:t>
            </a:r>
            <a:r>
              <a:rPr lang="en-US" sz="1200" i="1" kern="1200" dirty="0" smtClean="0">
                <a:solidFill>
                  <a:schemeClr val="tx1"/>
                </a:solidFill>
                <a:effectLst/>
                <a:latin typeface="+mn-lt"/>
                <a:ea typeface="+mn-ea"/>
                <a:cs typeface="+mn-cs"/>
              </a:rPr>
              <a:t>them</a:t>
            </a:r>
            <a:r>
              <a:rPr lang="en-US" sz="1200" kern="1200" dirty="0" smtClean="0">
                <a:solidFill>
                  <a:schemeClr val="tx1"/>
                </a:solidFill>
                <a:effectLst/>
                <a:latin typeface="+mn-lt"/>
                <a:ea typeface="+mn-ea"/>
                <a:cs typeface="+mn-cs"/>
              </a:rPr>
              <a:t> about the kingdom of God. But when some were becoming hardened and disobedient, speaking evil of the Way before the people, he withdrew from them and took away the disciples, reasoning daily in the school of </a:t>
            </a:r>
            <a:r>
              <a:rPr lang="en-US" sz="1200" kern="1200" dirty="0" err="1" smtClean="0">
                <a:solidFill>
                  <a:schemeClr val="tx1"/>
                </a:solidFill>
                <a:effectLst/>
                <a:latin typeface="+mn-lt"/>
                <a:ea typeface="+mn-ea"/>
                <a:cs typeface="+mn-cs"/>
              </a:rPr>
              <a:t>Tyrannus</a:t>
            </a:r>
            <a:r>
              <a:rPr lang="en-US" sz="1200" kern="1200" dirty="0" smtClean="0">
                <a:solidFill>
                  <a:schemeClr val="tx1"/>
                </a:solidFill>
                <a:effectLst/>
                <a:latin typeface="+mn-lt"/>
                <a:ea typeface="+mn-ea"/>
                <a:cs typeface="+mn-cs"/>
              </a:rPr>
              <a:t>." (Acts 19:8–9).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sym typeface="Wingdings"/>
              </a:rPr>
              <a:t> Invitation</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10</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Scripture gives us the principles by which we may proceed in discussions that are often bottlenecked by stubbornness and unreasonable posturing.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We can do better. We can seek the Lord, seek truth, and seek for the greatest benefit for others.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must be intentional, bearing in mind the wisdom of God.</a:t>
            </a:r>
          </a:p>
          <a:p>
            <a:endParaRPr lang="en-US" dirty="0" smtClean="0"/>
          </a:p>
          <a:p>
            <a:endParaRPr lang="en-US" dirty="0" smtClean="0"/>
          </a:p>
          <a:p>
            <a:r>
              <a:rPr lang="en-US" dirty="0" smtClean="0"/>
              <a:t>Invitation</a:t>
            </a:r>
          </a:p>
          <a:p>
            <a:r>
              <a:rPr lang="en-US" dirty="0" smtClean="0"/>
              <a:t>We are to be lights in the world – </a:t>
            </a:r>
          </a:p>
          <a:p>
            <a:r>
              <a:rPr lang="en-US" dirty="0" smtClean="0"/>
              <a:t>We are to hold forth the word of Life – </a:t>
            </a:r>
          </a:p>
          <a:p>
            <a:r>
              <a:rPr lang="en-US" dirty="0" smtClean="0"/>
              <a:t>We are to ‘make disciples’ – but that comes from TEACHING, </a:t>
            </a:r>
            <a:r>
              <a:rPr lang="is-IS" dirty="0" smtClean="0"/>
              <a:t>… </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Disagreements in discussions are a fact of life.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Sometimes discussions can fall apart pretty quickly, even before we really understand why.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How should we react to this? How should we proceed in discussions when we are dealing with disagreements?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Here are some suggestions:</a:t>
            </a:r>
          </a:p>
          <a:p>
            <a:r>
              <a:rPr lang="en-US" dirty="0" smtClean="0">
                <a:sym typeface="Wingdings"/>
              </a:rPr>
              <a:t> Be Generous</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1. </a:t>
            </a:r>
            <a:r>
              <a:rPr lang="en-US" sz="1200" b="1" i="1" kern="1200" dirty="0" smtClean="0">
                <a:solidFill>
                  <a:schemeClr val="tx1"/>
                </a:solidFill>
                <a:effectLst/>
                <a:latin typeface="+mn-lt"/>
                <a:ea typeface="+mn-ea"/>
                <a:cs typeface="+mn-cs"/>
              </a:rPr>
              <a:t>Be generous.</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Assume the best first. Don’t assign evil motives to other parties. They may have intended something else.  Let the principles of love guide our discussions. Love “bears all things, believes all things, hopes all things, endures all things” (1 </a:t>
            </a:r>
            <a:r>
              <a:rPr lang="en-US" sz="1200" kern="1200" dirty="0" err="1" smtClean="0">
                <a:solidFill>
                  <a:schemeClr val="tx1"/>
                </a:solidFill>
                <a:effectLst/>
                <a:latin typeface="+mn-lt"/>
                <a:ea typeface="+mn-ea"/>
                <a:cs typeface="+mn-cs"/>
              </a:rPr>
              <a:t>Cor</a:t>
            </a:r>
            <a:r>
              <a:rPr lang="en-US" sz="1200" kern="1200" dirty="0" smtClean="0">
                <a:solidFill>
                  <a:schemeClr val="tx1"/>
                </a:solidFill>
                <a:effectLst/>
                <a:latin typeface="+mn-lt"/>
                <a:ea typeface="+mn-ea"/>
                <a:cs typeface="+mn-cs"/>
              </a:rPr>
              <a:t> 13:7). This is simply an extension of the “golden rule”: “In everything, therefore, treat people the same way you want them to treat you” (Matt. 7:12).</a:t>
            </a:r>
          </a:p>
          <a:p>
            <a:endParaRPr lang="en-US" dirty="0" smtClean="0"/>
          </a:p>
          <a:p>
            <a:r>
              <a:rPr lang="en-US" dirty="0" smtClean="0">
                <a:sym typeface="Wingdings"/>
              </a:rPr>
              <a:t> Be Respectful</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2. </a:t>
            </a:r>
            <a:r>
              <a:rPr lang="en-US" sz="1200" b="1" i="1" kern="1200" dirty="0" smtClean="0">
                <a:solidFill>
                  <a:schemeClr val="tx1"/>
                </a:solidFill>
                <a:effectLst/>
                <a:latin typeface="+mn-lt"/>
                <a:ea typeface="+mn-ea"/>
                <a:cs typeface="+mn-cs"/>
              </a:rPr>
              <a:t>Be respectful</a:t>
            </a:r>
            <a:r>
              <a:rPr lang="en-US" sz="1200" i="1"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Don’t begin a response by insulting and insinuating that the other parties are intellectually deficient. There should be no room for inflammatory comments. Just address the issue without resorting to </a:t>
            </a:r>
            <a:r>
              <a:rPr lang="en-US" sz="1200" i="1" kern="1200" dirty="0" smtClean="0">
                <a:solidFill>
                  <a:schemeClr val="tx1"/>
                </a:solidFill>
                <a:effectLst/>
                <a:latin typeface="+mn-lt"/>
                <a:ea typeface="+mn-ea"/>
                <a:cs typeface="+mn-cs"/>
              </a:rPr>
              <a:t>ad hominem</a:t>
            </a:r>
            <a:r>
              <a:rPr lang="en-US" sz="1200" kern="1200" dirty="0" smtClean="0">
                <a:solidFill>
                  <a:schemeClr val="tx1"/>
                </a:solidFill>
                <a:effectLst/>
                <a:latin typeface="+mn-lt"/>
                <a:ea typeface="+mn-ea"/>
                <a:cs typeface="+mn-cs"/>
              </a:rPr>
              <a:t> attacks. Kindness and respectfulness should mark all conversations. “What is desirable in a man is his kindness, and it is better to be a poor man than a liar” (Prov. 19:22; cf. Col. 4:6; Eph. 4:32).</a:t>
            </a:r>
          </a:p>
          <a:p>
            <a:r>
              <a:rPr lang="en-US" sz="1200" kern="1200" dirty="0" smtClean="0">
                <a:solidFill>
                  <a:schemeClr val="tx1"/>
                </a:solidFill>
                <a:effectLst/>
                <a:latin typeface="+mn-lt"/>
                <a:ea typeface="+mn-ea"/>
                <a:cs typeface="+mn-cs"/>
              </a:rPr>
              <a:t>"Let your speech always be with grace, </a:t>
            </a:r>
            <a:r>
              <a:rPr lang="en-US" sz="1200" i="1" kern="1200" dirty="0" smtClean="0">
                <a:solidFill>
                  <a:schemeClr val="tx1"/>
                </a:solidFill>
                <a:effectLst/>
                <a:latin typeface="+mn-lt"/>
                <a:ea typeface="+mn-ea"/>
                <a:cs typeface="+mn-cs"/>
              </a:rPr>
              <a:t>as though</a:t>
            </a:r>
            <a:r>
              <a:rPr lang="en-US" sz="1200" kern="1200" dirty="0" smtClean="0">
                <a:solidFill>
                  <a:schemeClr val="tx1"/>
                </a:solidFill>
                <a:effectLst/>
                <a:latin typeface="+mn-lt"/>
                <a:ea typeface="+mn-ea"/>
                <a:cs typeface="+mn-cs"/>
              </a:rPr>
              <a:t> seasoned with salt, so that you will know how you should respond to each person." (Colossians 4:6).</a:t>
            </a:r>
          </a:p>
          <a:p>
            <a:r>
              <a:rPr lang="en-US" sz="1200" kern="1200" dirty="0" smtClean="0">
                <a:solidFill>
                  <a:schemeClr val="tx1"/>
                </a:solidFill>
                <a:effectLst/>
                <a:latin typeface="+mn-lt"/>
                <a:ea typeface="+mn-ea"/>
                <a:cs typeface="+mn-cs"/>
              </a:rPr>
              <a:t>"Be kind to one another, tender-hearted, forgiving each other, just as God in Christ also has forgiven you." (Ephesians 4:32).</a:t>
            </a:r>
          </a:p>
          <a:p>
            <a:endParaRPr lang="en-US" dirty="0" smtClean="0"/>
          </a:p>
          <a:p>
            <a:r>
              <a:rPr lang="en-US" dirty="0" smtClean="0">
                <a:sym typeface="Wingdings"/>
              </a:rPr>
              <a:t> Be Reasonable</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3. </a:t>
            </a:r>
            <a:r>
              <a:rPr lang="en-US" sz="1200" b="1" i="1" kern="1200" dirty="0" smtClean="0">
                <a:solidFill>
                  <a:schemeClr val="tx1"/>
                </a:solidFill>
                <a:effectLst/>
                <a:latin typeface="+mn-lt"/>
                <a:ea typeface="+mn-ea"/>
                <a:cs typeface="+mn-cs"/>
              </a:rPr>
              <a:t>Be Reasonable.</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It’s possible that we misunderstood something. Be willing to discuss and foster good communication through definition and clarification. “He who gives an answer before he hears, it is folly and shame to him” (Prov. 18:13). In the same way, be logical. It is one matter to just state, “I disagree,” or to just state a contrary proposition. It is another matter to state the disagreement along with reasons. Learn how to make actual arguments (in the good sense). If we want others to consider our positions, we need to able to give the “because” for our positions. If we can’t state the “because,” then we don’t have adequate grounds for decent discussion and we are just pointlessly naysaying.</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James 1:19-20</a:t>
            </a:r>
          </a:p>
          <a:p>
            <a:pPr rtl="0"/>
            <a:r>
              <a:rPr lang="en-US" sz="1200" dirty="0" smtClean="0"/>
              <a:t>	</a:t>
            </a:r>
            <a:r>
              <a:rPr lang="en-US" sz="1200" b="1" dirty="0" smtClean="0"/>
              <a:t>19 	</a:t>
            </a:r>
            <a:r>
              <a:rPr lang="en-US" sz="1200" b="1" i="1" dirty="0" smtClean="0"/>
              <a:t>This you know, my beloved brethren. But everyone must be quick to hear, slow to speak and slow to anger;</a:t>
            </a:r>
          </a:p>
          <a:p>
            <a:pPr rtl="0"/>
            <a:r>
              <a:rPr lang="en-US" sz="1200" dirty="0" smtClean="0"/>
              <a:t>	</a:t>
            </a:r>
            <a:r>
              <a:rPr lang="en-US" sz="1200" b="1" dirty="0" smtClean="0"/>
              <a:t>20 	for the anger of man does not achieve the righteousness of God.</a:t>
            </a:r>
          </a:p>
          <a:p>
            <a:endParaRPr lang="en-US" dirty="0" smtClean="0"/>
          </a:p>
          <a:p>
            <a:r>
              <a:rPr lang="en-US" dirty="0" smtClean="0">
                <a:sym typeface="Wingdings"/>
              </a:rPr>
              <a:t> Be Open</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4. </a:t>
            </a:r>
            <a:r>
              <a:rPr lang="en-US" sz="1200" b="1" i="1" kern="1200" dirty="0" smtClean="0">
                <a:solidFill>
                  <a:schemeClr val="tx1"/>
                </a:solidFill>
                <a:effectLst/>
                <a:latin typeface="+mn-lt"/>
                <a:ea typeface="+mn-ea"/>
                <a:cs typeface="+mn-cs"/>
              </a:rPr>
              <a:t>Be open.</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It’s possible that we are wrong ourselves and haven’t thought something through as much as we should. Are we willing to change if we are shown to be in error? </a:t>
            </a:r>
          </a:p>
          <a:p>
            <a:r>
              <a:rPr lang="en-US" sz="1200" kern="1200" dirty="0" smtClean="0">
                <a:solidFill>
                  <a:schemeClr val="tx1"/>
                </a:solidFill>
                <a:effectLst/>
                <a:latin typeface="+mn-lt"/>
                <a:ea typeface="+mn-ea"/>
                <a:cs typeface="+mn-cs"/>
              </a:rPr>
              <a:t>Consider the other position and make sure that we understand it before rejecting it outright. </a:t>
            </a:r>
          </a:p>
          <a:p>
            <a:r>
              <a:rPr lang="en-US" sz="1200" kern="1200" dirty="0" smtClean="0">
                <a:solidFill>
                  <a:schemeClr val="tx1"/>
                </a:solidFill>
                <a:effectLst/>
                <a:latin typeface="+mn-lt"/>
                <a:ea typeface="+mn-ea"/>
                <a:cs typeface="+mn-cs"/>
              </a:rPr>
              <a:t>If we are still sure that we disagree, then proceed with the other principles in mind. </a:t>
            </a:r>
          </a:p>
          <a:p>
            <a:r>
              <a:rPr lang="en-US" sz="1200" kern="1200" dirty="0" smtClean="0">
                <a:solidFill>
                  <a:schemeClr val="tx1"/>
                </a:solidFill>
                <a:effectLst/>
                <a:latin typeface="+mn-lt"/>
                <a:ea typeface="+mn-ea"/>
                <a:cs typeface="+mn-cs"/>
              </a:rPr>
              <a:t>Be a truth-seeker, and “understanding will watch over you” (Prov. 2:11).</a:t>
            </a:r>
          </a:p>
          <a:p>
            <a:r>
              <a:rPr lang="en-US" sz="1200" kern="1200" dirty="0" smtClean="0">
                <a:solidFill>
                  <a:schemeClr val="tx1"/>
                </a:solidFill>
                <a:effectLst/>
                <a:latin typeface="+mn-lt"/>
                <a:ea typeface="+mn-ea"/>
                <a:cs typeface="+mn-cs"/>
              </a:rPr>
              <a:t>"Discretion will guard you, Understanding will watch over you," (Proverbs 2:11).</a:t>
            </a:r>
          </a:p>
          <a:p>
            <a:endParaRPr lang="en-US" dirty="0" smtClean="0"/>
          </a:p>
          <a:p>
            <a:r>
              <a:rPr lang="en-US" dirty="0" smtClean="0">
                <a:sym typeface="Wingdings"/>
              </a:rPr>
              <a:t> Be Honorable</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5. </a:t>
            </a:r>
            <a:r>
              <a:rPr lang="en-US" sz="1200" b="1" i="1" kern="1200" dirty="0" smtClean="0">
                <a:solidFill>
                  <a:schemeClr val="tx1"/>
                </a:solidFill>
                <a:effectLst/>
                <a:latin typeface="+mn-lt"/>
                <a:ea typeface="+mn-ea"/>
                <a:cs typeface="+mn-cs"/>
              </a:rPr>
              <a:t>Be honorable.</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One of the most frustrating parts of a disagreement is when the other party </a:t>
            </a:r>
            <a:r>
              <a:rPr lang="en-US" sz="1200" i="1" u="sng" kern="1200" dirty="0" smtClean="0">
                <a:solidFill>
                  <a:schemeClr val="tx1"/>
                </a:solidFill>
                <a:effectLst/>
                <a:latin typeface="+mn-lt"/>
                <a:ea typeface="+mn-ea"/>
                <a:cs typeface="+mn-cs"/>
              </a:rPr>
              <a:t>misrepresents what we believe</a:t>
            </a:r>
            <a:r>
              <a:rPr lang="en-US" sz="1200" kern="1200" dirty="0" smtClean="0">
                <a:solidFill>
                  <a:schemeClr val="tx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We all make honest mistakes in our reasoning and conclusions, but if we purposefully twist or distort something in order to win an argument, we have crossed over into dishonesty.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is never honorable or right. When representing what others believe, be fair and accurate.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If we find that we have not been accurate in how we represent a position, then be willing to listen and gain further understanding.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Never intentionally misrepresent just to win an argument.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 trustworthy (i.e., honest) witness will not lie, but a false witness utters lies” (Prov. 14:5).</a:t>
            </a:r>
          </a:p>
          <a:p>
            <a:endParaRPr lang="en-US" dirty="0" smtClean="0"/>
          </a:p>
          <a:p>
            <a:r>
              <a:rPr lang="en-US" dirty="0" smtClean="0">
                <a:sym typeface="Wingdings"/>
              </a:rPr>
              <a:t> Be direct</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6. </a:t>
            </a:r>
            <a:r>
              <a:rPr lang="en-US" sz="1200" b="1" i="1" kern="1200" dirty="0" smtClean="0">
                <a:solidFill>
                  <a:schemeClr val="tx1"/>
                </a:solidFill>
                <a:effectLst/>
                <a:latin typeface="+mn-lt"/>
                <a:ea typeface="+mn-ea"/>
                <a:cs typeface="+mn-cs"/>
              </a:rPr>
              <a:t>Be direct.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We may often be frustrated in discussion because we cannot pinpoint the real problem.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Being generous and kind does not mean that we have to beat around the bush when we address the issue.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State clearly the objection and the reasons for the disagreement. What is the real problem?</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principle of being direct, whether in rebuke or disagreement, is part of wisdom: “Faithful are the wounds of a friend, but deceitful are the kisses of an enemy” (Prov. 27:6).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We can be friendly, tactful, and kind while at the same time being straightforward and addressing the real issue.</a:t>
            </a:r>
          </a:p>
          <a:p>
            <a:endParaRPr lang="en-US" dirty="0" smtClean="0"/>
          </a:p>
          <a:p>
            <a:r>
              <a:rPr lang="en-US" dirty="0" smtClean="0">
                <a:sym typeface="Wingdings"/>
              </a:rPr>
              <a:t> Be Committed</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7. </a:t>
            </a:r>
            <a:r>
              <a:rPr lang="en-US" sz="1200" b="1" i="1" kern="1200" dirty="0" smtClean="0">
                <a:solidFill>
                  <a:schemeClr val="tx1"/>
                </a:solidFill>
                <a:effectLst/>
                <a:latin typeface="+mn-lt"/>
                <a:ea typeface="+mn-ea"/>
                <a:cs typeface="+mn-cs"/>
              </a:rPr>
              <a:t>Be committed. </a:t>
            </a:r>
            <a:r>
              <a:rPr lang="en-US" sz="1200" kern="1200" dirty="0" smtClean="0">
                <a:solidFill>
                  <a:schemeClr val="tx1"/>
                </a:solidFill>
                <a:effectLst/>
                <a:latin typeface="+mn-lt"/>
                <a:ea typeface="+mn-ea"/>
                <a:cs typeface="+mn-cs"/>
              </a:rPr>
              <a:t>First, be committed to the Lord and His truth. </a:t>
            </a:r>
          </a:p>
          <a:p>
            <a:r>
              <a:rPr lang="en-US" sz="1200" kern="1200" dirty="0" smtClean="0">
                <a:solidFill>
                  <a:schemeClr val="tx1"/>
                </a:solidFill>
                <a:effectLst/>
                <a:latin typeface="+mn-lt"/>
                <a:ea typeface="+mn-ea"/>
                <a:cs typeface="+mn-cs"/>
              </a:rPr>
              <a:t>Cp. Peter’s answer in Acts 4:19-20 --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Then be committed to the well-being of others. </a:t>
            </a:r>
          </a:p>
          <a:p>
            <a:r>
              <a:rPr lang="en-US" sz="1200" kern="1200" dirty="0" smtClean="0">
                <a:solidFill>
                  <a:schemeClr val="tx1"/>
                </a:solidFill>
                <a:effectLst/>
                <a:latin typeface="+mn-lt"/>
                <a:ea typeface="+mn-ea"/>
                <a:cs typeface="+mn-cs"/>
              </a:rPr>
              <a:t>Be committed to souls and seek salvation for all. </a:t>
            </a:r>
          </a:p>
          <a:p>
            <a:r>
              <a:rPr lang="en-US" sz="1200" kern="1200" dirty="0" smtClean="0">
                <a:solidFill>
                  <a:schemeClr val="tx1"/>
                </a:solidFill>
                <a:effectLst/>
                <a:latin typeface="+mn-lt"/>
                <a:ea typeface="+mn-ea"/>
                <a:cs typeface="+mn-cs"/>
              </a:rPr>
              <a:t>Winning an argument is pointless just for its own sake and can be a form of self-glory. God calls us to a higher standard. </a:t>
            </a:r>
          </a:p>
          <a:p>
            <a:r>
              <a:rPr lang="en-US" sz="1200" kern="1200" dirty="0" smtClean="0">
                <a:solidFill>
                  <a:schemeClr val="tx1"/>
                </a:solidFill>
                <a:effectLst/>
                <a:latin typeface="+mn-lt"/>
                <a:ea typeface="+mn-ea"/>
                <a:cs typeface="+mn-cs"/>
              </a:rPr>
              <a:t>“This is good and acceptable in the sight of God our Savior, who desires all men to be saved and to come to the knowledge of the truth” </a:t>
            </a:r>
            <a:r>
              <a:rPr lang="en-US" sz="1200" b="1" kern="1200" dirty="0" smtClean="0">
                <a:solidFill>
                  <a:schemeClr val="tx1"/>
                </a:solidFill>
                <a:effectLst/>
                <a:latin typeface="+mn-lt"/>
                <a:ea typeface="+mn-ea"/>
                <a:cs typeface="+mn-cs"/>
              </a:rPr>
              <a:t>(1 Tim. 2:3-4). </a:t>
            </a:r>
          </a:p>
          <a:p>
            <a:r>
              <a:rPr lang="en-US" sz="1200" kern="1200" dirty="0" smtClean="0">
                <a:solidFill>
                  <a:schemeClr val="tx1"/>
                </a:solidFill>
                <a:effectLst/>
                <a:latin typeface="+mn-lt"/>
                <a:ea typeface="+mn-ea"/>
                <a:cs typeface="+mn-cs"/>
              </a:rPr>
              <a:t>“The Lord’s bond-servant must not be quarrelsome, but be kind to all, able to teach, patient when wronged, with gentleness correcting those who are in opposition, if perhaps God may grant them repentance leading to the knowledge of the truth, and they may come to their senses and escape from the snare of the devil, having been held captive by him to do his will” </a:t>
            </a:r>
            <a:r>
              <a:rPr lang="en-US" sz="1200" b="1" kern="1200" dirty="0" smtClean="0">
                <a:solidFill>
                  <a:schemeClr val="tx1"/>
                </a:solidFill>
                <a:effectLst/>
                <a:latin typeface="+mn-lt"/>
                <a:ea typeface="+mn-ea"/>
                <a:cs typeface="+mn-cs"/>
              </a:rPr>
              <a:t>(2 Tim. 2:24-26).</a:t>
            </a:r>
          </a:p>
          <a:p>
            <a:endParaRPr lang="en-US" dirty="0" smtClean="0"/>
          </a:p>
          <a:p>
            <a:r>
              <a:rPr lang="en-US" dirty="0" smtClean="0">
                <a:sym typeface="Wingdings"/>
              </a:rPr>
              <a:t> Reason and Persuade</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9</a:t>
            </a:fld>
            <a:endParaRPr lang="en-US"/>
          </a:p>
        </p:txBody>
      </p:sp>
    </p:spTree>
    <p:extLst>
      <p:ext uri="{BB962C8B-B14F-4D97-AF65-F5344CB8AC3E}">
        <p14:creationId xmlns:p14="http://schemas.microsoft.com/office/powerpoint/2010/main" val="3298425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6/25/16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6/25/16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6/25/16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6/25/16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6/25/16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6/25/16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6/25/16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6/25/16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6/25/16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6/25/16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6/25/16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1681"/>
            <a:ext cx="82296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87739" y="1391478"/>
            <a:ext cx="8790609" cy="532999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6/25/16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6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18974913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Reason</a:t>
            </a:r>
            <a:br>
              <a:rPr lang="en-US" sz="8000" dirty="0" smtClean="0"/>
            </a:br>
            <a:r>
              <a:rPr lang="en-US" sz="8000" dirty="0" smtClean="0"/>
              <a:t>and</a:t>
            </a:r>
            <a:br>
              <a:rPr lang="en-US" sz="8000" dirty="0" smtClean="0"/>
            </a:br>
            <a:r>
              <a:rPr lang="en-US" sz="8000" dirty="0" smtClean="0"/>
              <a:t>Persuade</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Acts 17:17;  18:4;  19:8-9</a:t>
            </a:r>
            <a:endParaRPr lang="en-US" dirty="0"/>
          </a:p>
        </p:txBody>
      </p:sp>
    </p:spTree>
    <p:extLst>
      <p:ext uri="{BB962C8B-B14F-4D97-AF65-F5344CB8AC3E}">
        <p14:creationId xmlns:p14="http://schemas.microsoft.com/office/powerpoint/2010/main" val="238570708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8570708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8570708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8570708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8570708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8570708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8570708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71110079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pic>
        <p:nvPicPr>
          <p:cNvPr id="5" name="Picture 4"/>
          <p:cNvPicPr>
            <a:picLocks noChangeAspect="1"/>
          </p:cNvPicPr>
          <p:nvPr/>
        </p:nvPicPr>
        <p:blipFill>
          <a:blip r:embed="rId3"/>
          <a:stretch>
            <a:fillRect/>
          </a:stretch>
        </p:blipFill>
        <p:spPr>
          <a:xfrm>
            <a:off x="597701" y="448275"/>
            <a:ext cx="8068476" cy="6051357"/>
          </a:xfrm>
          <a:prstGeom prst="rect">
            <a:avLst/>
          </a:prstGeom>
        </p:spPr>
      </p:pic>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Be Generous</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Matt. 7:12     1Cor. 13:7</a:t>
            </a:r>
            <a:endParaRPr lang="en-US" dirty="0"/>
          </a:p>
        </p:txBody>
      </p:sp>
    </p:spTree>
    <p:extLst>
      <p:ext uri="{BB962C8B-B14F-4D97-AF65-F5344CB8AC3E}">
        <p14:creationId xmlns:p14="http://schemas.microsoft.com/office/powerpoint/2010/main" val="147460831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Be Respectful</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Prov. 19:22,  Col. 4:6,  Eph. 4:32</a:t>
            </a:r>
            <a:endParaRPr lang="en-US" dirty="0"/>
          </a:p>
        </p:txBody>
      </p:sp>
    </p:spTree>
    <p:extLst>
      <p:ext uri="{BB962C8B-B14F-4D97-AF65-F5344CB8AC3E}">
        <p14:creationId xmlns:p14="http://schemas.microsoft.com/office/powerpoint/2010/main" val="147460831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Be Reasonable</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Prov. 18:13,  James 1:19-20</a:t>
            </a:r>
            <a:endParaRPr lang="en-US" dirty="0"/>
          </a:p>
        </p:txBody>
      </p:sp>
    </p:spTree>
    <p:extLst>
      <p:ext uri="{BB962C8B-B14F-4D97-AF65-F5344CB8AC3E}">
        <p14:creationId xmlns:p14="http://schemas.microsoft.com/office/powerpoint/2010/main" val="147460831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Be Open</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Prov. 2:1-5, 10-11</a:t>
            </a:r>
            <a:endParaRPr lang="en-US" dirty="0"/>
          </a:p>
        </p:txBody>
      </p:sp>
    </p:spTree>
    <p:extLst>
      <p:ext uri="{BB962C8B-B14F-4D97-AF65-F5344CB8AC3E}">
        <p14:creationId xmlns:p14="http://schemas.microsoft.com/office/powerpoint/2010/main" val="147460831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Be Honorable</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Prov. 14:5</a:t>
            </a:r>
            <a:endParaRPr lang="en-US" dirty="0"/>
          </a:p>
        </p:txBody>
      </p:sp>
    </p:spTree>
    <p:extLst>
      <p:ext uri="{BB962C8B-B14F-4D97-AF65-F5344CB8AC3E}">
        <p14:creationId xmlns:p14="http://schemas.microsoft.com/office/powerpoint/2010/main" val="147460831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Be direct</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Prov. 27:6</a:t>
            </a:r>
            <a:endParaRPr lang="en-US" dirty="0"/>
          </a:p>
        </p:txBody>
      </p:sp>
    </p:spTree>
    <p:extLst>
      <p:ext uri="{BB962C8B-B14F-4D97-AF65-F5344CB8AC3E}">
        <p14:creationId xmlns:p14="http://schemas.microsoft.com/office/powerpoint/2010/main" val="147460831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Be Committed</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1 Tim. 2:3-4;   2 Tim. 2:24-26</a:t>
            </a:r>
            <a:endParaRPr lang="en-US" dirty="0"/>
          </a:p>
        </p:txBody>
      </p:sp>
    </p:spTree>
    <p:extLst>
      <p:ext uri="{BB962C8B-B14F-4D97-AF65-F5344CB8AC3E}">
        <p14:creationId xmlns:p14="http://schemas.microsoft.com/office/powerpoint/2010/main" val="147460831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3928</TotalTime>
  <Words>495</Words>
  <Application>Microsoft Macintosh PowerPoint</Application>
  <PresentationFormat>On-screen Show (4:3)</PresentationFormat>
  <Paragraphs>133</Paragraphs>
  <Slides>17</Slides>
  <Notes>16</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 Black </vt:lpstr>
      <vt:lpstr>PowerPoint Presentation</vt:lpstr>
      <vt:lpstr>PowerPoint Presentation</vt:lpstr>
      <vt:lpstr>Be Generous</vt:lpstr>
      <vt:lpstr>Be Respectful</vt:lpstr>
      <vt:lpstr>Be Reasonable</vt:lpstr>
      <vt:lpstr>Be Open</vt:lpstr>
      <vt:lpstr>Be Honorable</vt:lpstr>
      <vt:lpstr>Be direct</vt:lpstr>
      <vt:lpstr>Be Committed</vt:lpstr>
      <vt:lpstr>Reason and Persuade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dc:creator>
  <cp:lastModifiedBy>Hugh</cp:lastModifiedBy>
  <cp:revision>42</cp:revision>
  <dcterms:created xsi:type="dcterms:W3CDTF">2014-01-26T20:19:07Z</dcterms:created>
  <dcterms:modified xsi:type="dcterms:W3CDTF">2016-06-26T00:54:48Z</dcterms:modified>
</cp:coreProperties>
</file>