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92" r:id="rId3"/>
    <p:sldId id="256" r:id="rId4"/>
    <p:sldId id="286" r:id="rId5"/>
    <p:sldId id="257" r:id="rId6"/>
    <p:sldId id="258" r:id="rId7"/>
    <p:sldId id="260" r:id="rId8"/>
    <p:sldId id="262" r:id="rId9"/>
    <p:sldId id="263" r:id="rId10"/>
    <p:sldId id="261" r:id="rId11"/>
    <p:sldId id="293" r:id="rId12"/>
    <p:sldId id="267" r:id="rId13"/>
    <p:sldId id="268" r:id="rId14"/>
    <p:sldId id="294" r:id="rId15"/>
    <p:sldId id="269" r:id="rId16"/>
    <p:sldId id="270" r:id="rId17"/>
    <p:sldId id="288" r:id="rId18"/>
    <p:sldId id="271" r:id="rId19"/>
    <p:sldId id="272" r:id="rId20"/>
    <p:sldId id="273" r:id="rId21"/>
    <p:sldId id="274" r:id="rId22"/>
    <p:sldId id="275" r:id="rId23"/>
    <p:sldId id="276" r:id="rId24"/>
    <p:sldId id="277" r:id="rId25"/>
    <p:sldId id="278" r:id="rId26"/>
    <p:sldId id="279" r:id="rId27"/>
    <p:sldId id="290" r:id="rId28"/>
    <p:sldId id="282" r:id="rId29"/>
    <p:sldId id="283" r:id="rId30"/>
    <p:sldId id="280" r:id="rId31"/>
    <p:sldId id="284" r:id="rId32"/>
    <p:sldId id="285" r:id="rId33"/>
    <p:sldId id="287" r:id="rId34"/>
    <p:sldId id="29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DE8400"/>
    <a:srgbClr val="FFFF66"/>
    <a:srgbClr val="000000"/>
    <a:srgbClr val="003300"/>
    <a:srgbClr val="9A0000"/>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4" autoAdjust="0"/>
    <p:restoredTop sz="94660"/>
  </p:normalViewPr>
  <p:slideViewPr>
    <p:cSldViewPr snapToGrid="0">
      <p:cViewPr varScale="1">
        <p:scale>
          <a:sx n="103" d="100"/>
          <a:sy n="103" d="100"/>
        </p:scale>
        <p:origin x="-10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7/17/16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7/17/16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7/17/16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7/17/16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7/17/16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7/17/16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7/17/16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7/17/16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7/17/16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FF13C-8B79-454C-B45B-C95C290F2B59}" type="datetimeFigureOut">
              <a:rPr lang="en-US" smtClean="0">
                <a:solidFill>
                  <a:prstClr val="black">
                    <a:tint val="75000"/>
                  </a:prstClr>
                </a:solidFill>
              </a:rPr>
              <a:pPr/>
              <a:t>7/17/16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F538E2-FC97-4B00-B580-DF5E242D51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12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FF13C-8B79-454C-B45B-C95C290F2B59}" type="datetimeFigureOut">
              <a:rPr lang="en-US" smtClean="0">
                <a:solidFill>
                  <a:prstClr val="black">
                    <a:tint val="75000"/>
                  </a:prstClr>
                </a:solidFill>
              </a:rPr>
              <a:pPr/>
              <a:t>7/17/16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F538E2-FC97-4B00-B580-DF5E242D51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893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7/17/16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FF13C-8B79-454C-B45B-C95C290F2B59}" type="datetimeFigureOut">
              <a:rPr lang="en-US" smtClean="0">
                <a:solidFill>
                  <a:prstClr val="black">
                    <a:tint val="75000"/>
                  </a:prstClr>
                </a:solidFill>
              </a:rPr>
              <a:pPr/>
              <a:t>7/17/16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F538E2-FC97-4B00-B580-DF5E242D51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5420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FF13C-8B79-454C-B45B-C95C290F2B59}" type="datetimeFigureOut">
              <a:rPr lang="en-US" smtClean="0">
                <a:solidFill>
                  <a:prstClr val="black">
                    <a:tint val="75000"/>
                  </a:prstClr>
                </a:solidFill>
              </a:rPr>
              <a:pPr/>
              <a:t>7/17/16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F538E2-FC97-4B00-B580-DF5E242D51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031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FF13C-8B79-454C-B45B-C95C290F2B59}" type="datetimeFigureOut">
              <a:rPr lang="en-US" smtClean="0">
                <a:solidFill>
                  <a:prstClr val="black">
                    <a:tint val="75000"/>
                  </a:prstClr>
                </a:solidFill>
              </a:rPr>
              <a:pPr/>
              <a:t>7/17/16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AF538E2-FC97-4B00-B580-DF5E242D51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0275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FF13C-8B79-454C-B45B-C95C290F2B59}" type="datetimeFigureOut">
              <a:rPr lang="en-US" smtClean="0">
                <a:solidFill>
                  <a:prstClr val="black">
                    <a:tint val="75000"/>
                  </a:prstClr>
                </a:solidFill>
              </a:rPr>
              <a:pPr/>
              <a:t>7/17/16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AF538E2-FC97-4B00-B580-DF5E242D51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979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FF13C-8B79-454C-B45B-C95C290F2B59}" type="datetimeFigureOut">
              <a:rPr lang="en-US" smtClean="0">
                <a:solidFill>
                  <a:prstClr val="black">
                    <a:tint val="75000"/>
                  </a:prstClr>
                </a:solidFill>
              </a:rPr>
              <a:pPr/>
              <a:t>7/17/16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AF538E2-FC97-4B00-B580-DF5E242D51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805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FF13C-8B79-454C-B45B-C95C290F2B59}" type="datetimeFigureOut">
              <a:rPr lang="en-US" smtClean="0">
                <a:solidFill>
                  <a:prstClr val="black">
                    <a:tint val="75000"/>
                  </a:prstClr>
                </a:solidFill>
              </a:rPr>
              <a:pPr/>
              <a:t>7/17/16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F538E2-FC97-4B00-B580-DF5E242D51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0060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FF13C-8B79-454C-B45B-C95C290F2B59}" type="datetimeFigureOut">
              <a:rPr lang="en-US" smtClean="0">
                <a:solidFill>
                  <a:prstClr val="black">
                    <a:tint val="75000"/>
                  </a:prstClr>
                </a:solidFill>
              </a:rPr>
              <a:pPr/>
              <a:t>7/17/16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F538E2-FC97-4B00-B580-DF5E242D51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7572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FF13C-8B79-454C-B45B-C95C290F2B59}" type="datetimeFigureOut">
              <a:rPr lang="en-US" smtClean="0">
                <a:solidFill>
                  <a:prstClr val="black">
                    <a:tint val="75000"/>
                  </a:prstClr>
                </a:solidFill>
              </a:rPr>
              <a:pPr/>
              <a:t>7/17/16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F538E2-FC97-4B00-B580-DF5E242D51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770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FF13C-8B79-454C-B45B-C95C290F2B59}" type="datetimeFigureOut">
              <a:rPr lang="en-US" smtClean="0">
                <a:solidFill>
                  <a:prstClr val="black">
                    <a:tint val="75000"/>
                  </a:prstClr>
                </a:solidFill>
              </a:rPr>
              <a:pPr/>
              <a:t>7/17/16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F538E2-FC97-4B00-B580-DF5E242D51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784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7/17/16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7/17/16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7/17/16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7/17/16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7/17/16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7/17/16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7/17/16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7/17/16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9FFF13C-8B79-454C-B45B-C95C290F2B59}" type="datetimeFigureOut">
              <a:rPr lang="en-US" smtClean="0">
                <a:solidFill>
                  <a:prstClr val="black">
                    <a:tint val="75000"/>
                  </a:prstClr>
                </a:solidFill>
              </a:rPr>
              <a:pPr defTabSz="914400"/>
              <a:t>7/17/16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AF538E2-FC97-4B00-B580-DF5E242D51B9}"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36696380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1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1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18.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18.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1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4.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4.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png"/><Relationship Id="rId9" Type="http://schemas.openxmlformats.org/officeDocument/2006/relationships/image" Target="../media/image11.jpeg"/><Relationship Id="rId10"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825625"/>
            <a:ext cx="10501312" cy="1260476"/>
          </a:xfrm>
        </p:spPr>
        <p:txBody>
          <a:bodyPr>
            <a:normAutofit/>
          </a:bodyPr>
          <a:lstStyle/>
          <a:p>
            <a:pPr marL="0" indent="0" algn="ctr">
              <a:buNone/>
            </a:pPr>
            <a:r>
              <a:rPr lang="en-US" sz="8000" dirty="0" smtClean="0">
                <a:latin typeface="Arial" panose="020B0604020202020204" pitchFamily="34" charset="0"/>
                <a:cs typeface="Arial" panose="020B0604020202020204" pitchFamily="34" charset="0"/>
              </a:rPr>
              <a:t>Church Activities</a:t>
            </a:r>
            <a:endParaRPr lang="en-US" sz="8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70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chemeClr val="accent4">
                <a:lumMod val="40000"/>
                <a:lumOff val="60000"/>
              </a:schemeClr>
            </a:gs>
            <a:gs pos="24000">
              <a:schemeClr val="accent4">
                <a:lumMod val="95000"/>
                <a:lumOff val="5000"/>
              </a:schemeClr>
            </a:gs>
            <a:gs pos="54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FF00"/>
                </a:solidFill>
              </a:rPr>
              <a:t>The Purpose of this Lesson:</a:t>
            </a:r>
            <a:endParaRPr lang="en-US" sz="6600" dirty="0">
              <a:solidFill>
                <a:srgbClr val="FFFF00"/>
              </a:solidFill>
            </a:endParaRPr>
          </a:p>
        </p:txBody>
      </p:sp>
      <p:sp>
        <p:nvSpPr>
          <p:cNvPr id="3" name="Content Placeholder 2"/>
          <p:cNvSpPr>
            <a:spLocks noGrp="1"/>
          </p:cNvSpPr>
          <p:nvPr>
            <p:ph idx="1"/>
          </p:nvPr>
        </p:nvSpPr>
        <p:spPr>
          <a:xfrm>
            <a:off x="1119999" y="1825625"/>
            <a:ext cx="10395725" cy="4351338"/>
          </a:xfrm>
        </p:spPr>
        <p:txBody>
          <a:bodyPr>
            <a:normAutofit lnSpcReduction="10000"/>
          </a:bodyPr>
          <a:lstStyle/>
          <a:p>
            <a:r>
              <a:rPr lang="en-US" sz="4400" b="1" dirty="0" smtClean="0">
                <a:solidFill>
                  <a:schemeClr val="tx1">
                    <a:lumMod val="95000"/>
                  </a:schemeClr>
                </a:solidFill>
              </a:rPr>
              <a:t>To bring us all to the “Unity of the Faith </a:t>
            </a:r>
          </a:p>
          <a:p>
            <a:endParaRPr lang="en-US" sz="4400" b="1" dirty="0">
              <a:solidFill>
                <a:schemeClr val="tx1">
                  <a:lumMod val="95000"/>
                </a:schemeClr>
              </a:solidFill>
            </a:endParaRPr>
          </a:p>
          <a:p>
            <a:pPr lvl="1"/>
            <a:r>
              <a:rPr lang="en-US" sz="4000" b="1" dirty="0" smtClean="0">
                <a:solidFill>
                  <a:schemeClr val="tx1">
                    <a:lumMod val="95000"/>
                  </a:schemeClr>
                </a:solidFill>
              </a:rPr>
              <a:t>John 17:21</a:t>
            </a:r>
          </a:p>
          <a:p>
            <a:pPr lvl="1"/>
            <a:endParaRPr lang="en-US" sz="4000" b="1" dirty="0">
              <a:solidFill>
                <a:schemeClr val="tx1">
                  <a:lumMod val="95000"/>
                </a:schemeClr>
              </a:solidFill>
            </a:endParaRPr>
          </a:p>
          <a:p>
            <a:pPr lvl="1"/>
            <a:r>
              <a:rPr lang="en-US" sz="4000" b="1" dirty="0" smtClean="0">
                <a:solidFill>
                  <a:schemeClr val="tx1">
                    <a:lumMod val="95000"/>
                  </a:schemeClr>
                </a:solidFill>
              </a:rPr>
              <a:t>Eph. 4:11-13</a:t>
            </a:r>
          </a:p>
          <a:p>
            <a:pPr lvl="1"/>
            <a:endParaRPr lang="en-US" sz="4000" b="1" dirty="0">
              <a:solidFill>
                <a:schemeClr val="tx1">
                  <a:lumMod val="95000"/>
                </a:schemeClr>
              </a:solidFill>
            </a:endParaRPr>
          </a:p>
          <a:p>
            <a:pPr lvl="1"/>
            <a:r>
              <a:rPr lang="en-US" sz="4000" b="1" dirty="0" smtClean="0">
                <a:solidFill>
                  <a:schemeClr val="tx1">
                    <a:lumMod val="95000"/>
                  </a:schemeClr>
                </a:solidFill>
              </a:rPr>
              <a:t>1 Cor. 1:10</a:t>
            </a:r>
          </a:p>
        </p:txBody>
      </p:sp>
    </p:spTree>
    <p:extLst>
      <p:ext uri="{BB962C8B-B14F-4D97-AF65-F5344CB8AC3E}">
        <p14:creationId xmlns:p14="http://schemas.microsoft.com/office/powerpoint/2010/main" val="3872478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2373549" cy="6872368"/>
          </a:xfrm>
          <a:prstGeom prst="rect">
            <a:avLst/>
          </a:prstGeom>
        </p:spPr>
      </p:pic>
      <p:pic>
        <p:nvPicPr>
          <p:cNvPr id="3076" name="Picture 4" descr="http://holybible.ucoz.org/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11115"/>
            <a:ext cx="2373549" cy="2661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55" y="212732"/>
            <a:ext cx="2354093" cy="3570208"/>
          </a:xfrm>
          <a:prstGeom prst="rect">
            <a:avLst/>
          </a:prstGeom>
          <a:noFill/>
        </p:spPr>
        <p:txBody>
          <a:bodyPr wrap="square" rtlCol="0">
            <a:spAutoFit/>
          </a:bodyPr>
          <a:lstStyle/>
          <a:p>
            <a:pPr lvl="0"/>
            <a:r>
              <a:rPr lang="en-US" sz="2400" dirty="0">
                <a:solidFill>
                  <a:srgbClr val="FFFF00"/>
                </a:solidFill>
                <a:latin typeface="Arial" panose="020B0604020202020204" pitchFamily="34" charset="0"/>
                <a:cs typeface="Arial" panose="020B0604020202020204" pitchFamily="34" charset="0"/>
              </a:rPr>
              <a:t>“And whatever you do in word or deed, do all in the name of the Lord Jesus, giving thanks to God the Father through Him</a:t>
            </a:r>
            <a:r>
              <a:rPr lang="en-US" sz="2400" dirty="0" smtClean="0">
                <a:solidFill>
                  <a:srgbClr val="FFFF00"/>
                </a:solidFill>
                <a:latin typeface="Arial" panose="020B0604020202020204" pitchFamily="34" charset="0"/>
                <a:cs typeface="Arial" panose="020B0604020202020204" pitchFamily="34" charset="0"/>
              </a:rPr>
              <a:t>.”</a:t>
            </a:r>
          </a:p>
          <a:p>
            <a:pPr lvl="0"/>
            <a:endParaRPr lang="en-US" sz="1000" dirty="0" smtClean="0">
              <a:solidFill>
                <a:srgbClr val="FFFF00"/>
              </a:solidFill>
              <a:latin typeface="Arial" panose="020B0604020202020204" pitchFamily="34" charset="0"/>
              <a:cs typeface="Arial" panose="020B0604020202020204" pitchFamily="34" charset="0"/>
            </a:endParaRPr>
          </a:p>
          <a:p>
            <a:pPr lvl="0"/>
            <a:r>
              <a:rPr lang="en-US" sz="2400" dirty="0" smtClean="0">
                <a:solidFill>
                  <a:srgbClr val="FFFF00"/>
                </a:solidFill>
                <a:latin typeface="Arial" panose="020B0604020202020204" pitchFamily="34" charset="0"/>
                <a:cs typeface="Arial" panose="020B0604020202020204" pitchFamily="34" charset="0"/>
              </a:rPr>
              <a:t>Col. 3:17</a:t>
            </a:r>
            <a:endParaRPr lang="en-US" sz="2400" dirty="0">
              <a:solidFill>
                <a:srgbClr val="FFFF00"/>
              </a:solidFill>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2667000" y="212732"/>
            <a:ext cx="6827196" cy="1304783"/>
          </a:xfrm>
        </p:spPr>
        <p:txBody>
          <a:bodyPr>
            <a:normAutofit/>
          </a:bodyPr>
          <a:lstStyle/>
          <a:p>
            <a:r>
              <a:rPr lang="en-US" sz="6000" b="1" u="sng" dirty="0" smtClean="0">
                <a:solidFill>
                  <a:srgbClr val="FFFF00"/>
                </a:solidFill>
                <a:latin typeface="Arial" panose="020B0604020202020204" pitchFamily="34" charset="0"/>
                <a:cs typeface="Arial" panose="020B0604020202020204" pitchFamily="34" charset="0"/>
              </a:rPr>
              <a:t>First Observation</a:t>
            </a:r>
            <a:endParaRPr lang="en-US" sz="6000" u="sng" dirty="0">
              <a:solidFill>
                <a:srgbClr val="FFFF00"/>
              </a:solidFill>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2667000" y="1997836"/>
            <a:ext cx="9006191" cy="4034772"/>
          </a:xfrm>
        </p:spPr>
        <p:txBody>
          <a:bodyPr>
            <a:normAutofit/>
          </a:bodyPr>
          <a:lstStyle/>
          <a:p>
            <a:pPr marL="0" lvl="0" indent="0">
              <a:buNone/>
            </a:pPr>
            <a:r>
              <a:rPr lang="en-US" sz="5700" dirty="0">
                <a:solidFill>
                  <a:schemeClr val="tx1"/>
                </a:solidFill>
                <a:latin typeface="Arial" panose="020B0604020202020204" pitchFamily="34" charset="0"/>
                <a:cs typeface="Arial" panose="020B0604020202020204" pitchFamily="34" charset="0"/>
              </a:rPr>
              <a:t>Recreation, gymnasiums, kitchens, </a:t>
            </a:r>
            <a:r>
              <a:rPr lang="en-US" sz="5700" dirty="0" smtClean="0">
                <a:solidFill>
                  <a:schemeClr val="tx1"/>
                </a:solidFill>
                <a:latin typeface="Arial" panose="020B0604020202020204" pitchFamily="34" charset="0"/>
                <a:cs typeface="Arial" panose="020B0604020202020204" pitchFamily="34" charset="0"/>
              </a:rPr>
              <a:t>and </a:t>
            </a:r>
            <a:r>
              <a:rPr lang="en-US" sz="5700" dirty="0">
                <a:solidFill>
                  <a:schemeClr val="tx1"/>
                </a:solidFill>
                <a:latin typeface="Arial" panose="020B0604020202020204" pitchFamily="34" charset="0"/>
                <a:cs typeface="Arial" panose="020B0604020202020204" pitchFamily="34" charset="0"/>
              </a:rPr>
              <a:t>various forms of entertainment </a:t>
            </a:r>
            <a:r>
              <a:rPr lang="en-US" sz="5700" u="sng" dirty="0">
                <a:solidFill>
                  <a:srgbClr val="FF0000"/>
                </a:solidFill>
                <a:latin typeface="Arial" panose="020B0604020202020204" pitchFamily="34" charset="0"/>
                <a:cs typeface="Arial" panose="020B0604020202020204" pitchFamily="34" charset="0"/>
              </a:rPr>
              <a:t>are </a:t>
            </a:r>
            <a:r>
              <a:rPr lang="en-US" sz="5700" u="sng" dirty="0" smtClean="0">
                <a:solidFill>
                  <a:srgbClr val="FF0000"/>
                </a:solidFill>
                <a:latin typeface="Arial" panose="020B0604020202020204" pitchFamily="34" charset="0"/>
                <a:cs typeface="Arial" panose="020B0604020202020204" pitchFamily="34" charset="0"/>
              </a:rPr>
              <a:t>not</a:t>
            </a:r>
            <a:r>
              <a:rPr lang="en-US" sz="5700" dirty="0" smtClean="0">
                <a:solidFill>
                  <a:srgbClr val="FF0000"/>
                </a:solidFill>
                <a:latin typeface="Arial" panose="020B0604020202020204" pitchFamily="34" charset="0"/>
                <a:cs typeface="Arial" panose="020B0604020202020204" pitchFamily="34" charset="0"/>
              </a:rPr>
              <a:t> </a:t>
            </a:r>
            <a:r>
              <a:rPr lang="en-US" sz="5700" dirty="0" smtClean="0">
                <a:solidFill>
                  <a:schemeClr val="tx1"/>
                </a:solidFill>
                <a:latin typeface="Arial" panose="020B0604020202020204" pitchFamily="34" charset="0"/>
                <a:cs typeface="Arial" panose="020B0604020202020204" pitchFamily="34" charset="0"/>
              </a:rPr>
              <a:t>a part </a:t>
            </a:r>
            <a:r>
              <a:rPr lang="en-US" sz="5700" dirty="0">
                <a:solidFill>
                  <a:schemeClr val="tx1"/>
                </a:solidFill>
                <a:latin typeface="Arial" panose="020B0604020202020204" pitchFamily="34" charset="0"/>
                <a:cs typeface="Arial" panose="020B0604020202020204" pitchFamily="34" charset="0"/>
              </a:rPr>
              <a:t>of “the </a:t>
            </a:r>
            <a:r>
              <a:rPr lang="en-US" sz="5700" dirty="0">
                <a:solidFill>
                  <a:srgbClr val="FFFF00"/>
                </a:solidFill>
                <a:latin typeface="Arial" panose="020B0604020202020204" pitchFamily="34" charset="0"/>
                <a:cs typeface="Arial" panose="020B0604020202020204" pitchFamily="34" charset="0"/>
              </a:rPr>
              <a:t>things of </a:t>
            </a:r>
            <a:r>
              <a:rPr lang="en-US" sz="5700" dirty="0" smtClean="0">
                <a:solidFill>
                  <a:srgbClr val="FFFF00"/>
                </a:solidFill>
                <a:latin typeface="Arial" panose="020B0604020202020204" pitchFamily="34" charset="0"/>
                <a:cs typeface="Arial" panose="020B0604020202020204" pitchFamily="34" charset="0"/>
              </a:rPr>
              <a:t>God</a:t>
            </a:r>
            <a:r>
              <a:rPr lang="en-US" sz="5700" dirty="0" smtClean="0">
                <a:solidFill>
                  <a:schemeClr val="tx1"/>
                </a:solidFill>
                <a:latin typeface="Arial" panose="020B0604020202020204" pitchFamily="34" charset="0"/>
                <a:cs typeface="Arial" panose="020B0604020202020204" pitchFamily="34" charset="0"/>
              </a:rPr>
              <a:t>.”</a:t>
            </a:r>
            <a:endParaRPr lang="en-US" sz="57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589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2373549" cy="6872368"/>
          </a:xfrm>
          <a:prstGeom prst="rect">
            <a:avLst/>
          </a:prstGeom>
        </p:spPr>
      </p:pic>
      <p:pic>
        <p:nvPicPr>
          <p:cNvPr id="3076" name="Picture 4" descr="http://holybible.ucoz.org/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11115"/>
            <a:ext cx="2373549" cy="2661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55" y="212732"/>
            <a:ext cx="2354093" cy="3570208"/>
          </a:xfrm>
          <a:prstGeom prst="rect">
            <a:avLst/>
          </a:prstGeom>
          <a:noFill/>
        </p:spPr>
        <p:txBody>
          <a:bodyPr wrap="square" rtlCol="0">
            <a:spAutoFit/>
          </a:bodyPr>
          <a:lstStyle/>
          <a:p>
            <a:pPr lvl="0"/>
            <a:r>
              <a:rPr lang="en-US" sz="2400" dirty="0">
                <a:solidFill>
                  <a:srgbClr val="FFFF00"/>
                </a:solidFill>
                <a:latin typeface="Arial" panose="020B0604020202020204" pitchFamily="34" charset="0"/>
                <a:cs typeface="Arial" panose="020B0604020202020204" pitchFamily="34" charset="0"/>
              </a:rPr>
              <a:t>“And whatever you do in word or deed, do all in the name of the Lord Jesus, giving thanks to God the Father through Him</a:t>
            </a:r>
            <a:r>
              <a:rPr lang="en-US" sz="2400" dirty="0" smtClean="0">
                <a:solidFill>
                  <a:srgbClr val="FFFF00"/>
                </a:solidFill>
                <a:latin typeface="Arial" panose="020B0604020202020204" pitchFamily="34" charset="0"/>
                <a:cs typeface="Arial" panose="020B0604020202020204" pitchFamily="34" charset="0"/>
              </a:rPr>
              <a:t>.”</a:t>
            </a:r>
          </a:p>
          <a:p>
            <a:pPr lvl="0"/>
            <a:endParaRPr lang="en-US" sz="1000" dirty="0" smtClean="0">
              <a:solidFill>
                <a:srgbClr val="FFFF00"/>
              </a:solidFill>
              <a:latin typeface="Arial" panose="020B0604020202020204" pitchFamily="34" charset="0"/>
              <a:cs typeface="Arial" panose="020B0604020202020204" pitchFamily="34" charset="0"/>
            </a:endParaRPr>
          </a:p>
          <a:p>
            <a:pPr lvl="0"/>
            <a:r>
              <a:rPr lang="en-US" sz="2400" dirty="0" smtClean="0">
                <a:solidFill>
                  <a:srgbClr val="FFFF00"/>
                </a:solidFill>
                <a:latin typeface="Arial" panose="020B0604020202020204" pitchFamily="34" charset="0"/>
                <a:cs typeface="Arial" panose="020B0604020202020204" pitchFamily="34" charset="0"/>
              </a:rPr>
              <a:t>Col. 3:17</a:t>
            </a:r>
            <a:endParaRPr lang="en-US" sz="2400" dirty="0">
              <a:solidFill>
                <a:srgbClr val="FFFF00"/>
              </a:solidFill>
              <a:latin typeface="Arial" panose="020B0604020202020204" pitchFamily="34" charset="0"/>
              <a:cs typeface="Arial" panose="020B0604020202020204" pitchFamily="34" charset="0"/>
            </a:endParaRPr>
          </a:p>
        </p:txBody>
      </p:sp>
      <p:sp>
        <p:nvSpPr>
          <p:cNvPr id="8" name="TextBox 7"/>
          <p:cNvSpPr txBox="1"/>
          <p:nvPr/>
        </p:nvSpPr>
        <p:spPr>
          <a:xfrm>
            <a:off x="2937753" y="385456"/>
            <a:ext cx="8727332" cy="5909310"/>
          </a:xfrm>
          <a:prstGeom prst="rect">
            <a:avLst/>
          </a:prstGeom>
          <a:noFill/>
        </p:spPr>
        <p:txBody>
          <a:bodyPr wrap="square" rtlCol="0">
            <a:spAutoFit/>
          </a:bodyPr>
          <a:lstStyle/>
          <a:p>
            <a:pPr lvl="0"/>
            <a:r>
              <a:rPr lang="en-US" sz="5400" b="1" dirty="0">
                <a:solidFill>
                  <a:srgbClr val="FF0000"/>
                </a:solidFill>
                <a:latin typeface="Arial" panose="020B0604020202020204" pitchFamily="34" charset="0"/>
                <a:cs typeface="Arial" panose="020B0604020202020204" pitchFamily="34" charset="0"/>
              </a:rPr>
              <a:t>Matt. </a:t>
            </a:r>
            <a:r>
              <a:rPr lang="en-US" sz="5400" b="1" dirty="0" smtClean="0">
                <a:solidFill>
                  <a:srgbClr val="FF0000"/>
                </a:solidFill>
                <a:latin typeface="Arial" panose="020B0604020202020204" pitchFamily="34" charset="0"/>
                <a:cs typeface="Arial" panose="020B0604020202020204" pitchFamily="34" charset="0"/>
              </a:rPr>
              <a:t>16:23- </a:t>
            </a:r>
            <a:r>
              <a:rPr lang="en-US" sz="5400" b="1" dirty="0" smtClean="0">
                <a:latin typeface="Arial" panose="020B0604020202020204" pitchFamily="34" charset="0"/>
                <a:cs typeface="Arial" panose="020B0604020202020204" pitchFamily="34" charset="0"/>
              </a:rPr>
              <a:t>“But </a:t>
            </a:r>
            <a:r>
              <a:rPr lang="en-US" sz="5400" b="1" dirty="0">
                <a:latin typeface="Arial" panose="020B0604020202020204" pitchFamily="34" charset="0"/>
                <a:cs typeface="Arial" panose="020B0604020202020204" pitchFamily="34" charset="0"/>
              </a:rPr>
              <a:t>He turned and said to Peter, </a:t>
            </a:r>
            <a:r>
              <a:rPr lang="en-US" sz="5400" b="1" dirty="0" smtClean="0">
                <a:latin typeface="Arial" panose="020B0604020202020204" pitchFamily="34" charset="0"/>
                <a:cs typeface="Arial" panose="020B0604020202020204" pitchFamily="34" charset="0"/>
              </a:rPr>
              <a:t>‘Get </a:t>
            </a:r>
            <a:r>
              <a:rPr lang="en-US" sz="5400" b="1" dirty="0">
                <a:latin typeface="Arial" panose="020B0604020202020204" pitchFamily="34" charset="0"/>
                <a:cs typeface="Arial" panose="020B0604020202020204" pitchFamily="34" charset="0"/>
              </a:rPr>
              <a:t>behind Me, Satan! </a:t>
            </a:r>
            <a:r>
              <a:rPr lang="en-US" sz="5400" b="1" dirty="0" smtClean="0">
                <a:latin typeface="Arial" panose="020B0604020202020204" pitchFamily="34" charset="0"/>
                <a:cs typeface="Arial" panose="020B0604020202020204" pitchFamily="34" charset="0"/>
              </a:rPr>
              <a:t> You </a:t>
            </a:r>
            <a:r>
              <a:rPr lang="en-US" sz="5400" b="1" dirty="0">
                <a:latin typeface="Arial" panose="020B0604020202020204" pitchFamily="34" charset="0"/>
                <a:cs typeface="Arial" panose="020B0604020202020204" pitchFamily="34" charset="0"/>
              </a:rPr>
              <a:t>are an offense to Me, for you are not mindful of the things of God, but </a:t>
            </a:r>
            <a:endParaRPr lang="en-US" sz="5400" b="1" dirty="0" smtClean="0">
              <a:latin typeface="Arial" panose="020B0604020202020204" pitchFamily="34" charset="0"/>
              <a:cs typeface="Arial" panose="020B0604020202020204" pitchFamily="34" charset="0"/>
            </a:endParaRPr>
          </a:p>
          <a:p>
            <a:pPr lvl="0"/>
            <a:r>
              <a:rPr lang="en-US" sz="5400" b="1" dirty="0" smtClean="0">
                <a:latin typeface="Arial" panose="020B0604020202020204" pitchFamily="34" charset="0"/>
                <a:cs typeface="Arial" panose="020B0604020202020204" pitchFamily="34" charset="0"/>
              </a:rPr>
              <a:t>the things </a:t>
            </a:r>
            <a:r>
              <a:rPr lang="en-US" sz="5400" b="1" dirty="0">
                <a:latin typeface="Arial" panose="020B0604020202020204" pitchFamily="34" charset="0"/>
                <a:cs typeface="Arial" panose="020B0604020202020204" pitchFamily="34" charset="0"/>
              </a:rPr>
              <a:t>of men</a:t>
            </a:r>
            <a:r>
              <a:rPr lang="en-US" sz="5400" b="1" dirty="0" smtClean="0">
                <a:latin typeface="Arial" panose="020B0604020202020204" pitchFamily="34" charset="0"/>
                <a:cs typeface="Arial" panose="020B0604020202020204" pitchFamily="34" charset="0"/>
              </a:rPr>
              <a:t>.’"</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6276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2373549" cy="6872368"/>
          </a:xfrm>
          <a:prstGeom prst="rect">
            <a:avLst/>
          </a:prstGeom>
        </p:spPr>
      </p:pic>
      <p:pic>
        <p:nvPicPr>
          <p:cNvPr id="3076" name="Picture 4" descr="http://holybible.ucoz.org/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11115"/>
            <a:ext cx="2373549" cy="2661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55" y="212732"/>
            <a:ext cx="2354093" cy="3570208"/>
          </a:xfrm>
          <a:prstGeom prst="rect">
            <a:avLst/>
          </a:prstGeom>
          <a:noFill/>
        </p:spPr>
        <p:txBody>
          <a:bodyPr wrap="square" rtlCol="0">
            <a:spAutoFit/>
          </a:bodyPr>
          <a:lstStyle/>
          <a:p>
            <a:pPr lvl="0"/>
            <a:r>
              <a:rPr lang="en-US" sz="2400" dirty="0">
                <a:solidFill>
                  <a:srgbClr val="FFFF00"/>
                </a:solidFill>
                <a:latin typeface="Arial" panose="020B0604020202020204" pitchFamily="34" charset="0"/>
                <a:cs typeface="Arial" panose="020B0604020202020204" pitchFamily="34" charset="0"/>
              </a:rPr>
              <a:t>“And whatever you do in word or deed, do all in the name of the Lord Jesus, giving thanks to God the Father through Him</a:t>
            </a:r>
            <a:r>
              <a:rPr lang="en-US" sz="2400" dirty="0" smtClean="0">
                <a:solidFill>
                  <a:srgbClr val="FFFF00"/>
                </a:solidFill>
                <a:latin typeface="Arial" panose="020B0604020202020204" pitchFamily="34" charset="0"/>
                <a:cs typeface="Arial" panose="020B0604020202020204" pitchFamily="34" charset="0"/>
              </a:rPr>
              <a:t>.”</a:t>
            </a:r>
          </a:p>
          <a:p>
            <a:pPr lvl="0"/>
            <a:endParaRPr lang="en-US" sz="1000" dirty="0" smtClean="0">
              <a:solidFill>
                <a:srgbClr val="FFFF00"/>
              </a:solidFill>
              <a:latin typeface="Arial" panose="020B0604020202020204" pitchFamily="34" charset="0"/>
              <a:cs typeface="Arial" panose="020B0604020202020204" pitchFamily="34" charset="0"/>
            </a:endParaRPr>
          </a:p>
          <a:p>
            <a:pPr lvl="0"/>
            <a:r>
              <a:rPr lang="en-US" sz="2400" dirty="0" smtClean="0">
                <a:solidFill>
                  <a:srgbClr val="FFFF00"/>
                </a:solidFill>
                <a:latin typeface="Arial" panose="020B0604020202020204" pitchFamily="34" charset="0"/>
                <a:cs typeface="Arial" panose="020B0604020202020204" pitchFamily="34" charset="0"/>
              </a:rPr>
              <a:t>Col. 3:17</a:t>
            </a:r>
            <a:endParaRPr lang="en-US" sz="2400" dirty="0">
              <a:solidFill>
                <a:srgbClr val="FFFF00"/>
              </a:solidFill>
              <a:latin typeface="Arial" panose="020B0604020202020204" pitchFamily="34" charset="0"/>
              <a:cs typeface="Arial" panose="020B0604020202020204" pitchFamily="34" charset="0"/>
            </a:endParaRPr>
          </a:p>
        </p:txBody>
      </p:sp>
      <p:sp>
        <p:nvSpPr>
          <p:cNvPr id="8" name="TextBox 7"/>
          <p:cNvSpPr txBox="1"/>
          <p:nvPr/>
        </p:nvSpPr>
        <p:spPr>
          <a:xfrm>
            <a:off x="2894891" y="399744"/>
            <a:ext cx="8727332" cy="5509200"/>
          </a:xfrm>
          <a:prstGeom prst="rect">
            <a:avLst/>
          </a:prstGeom>
          <a:noFill/>
        </p:spPr>
        <p:txBody>
          <a:bodyPr wrap="square" rtlCol="0">
            <a:spAutoFit/>
          </a:bodyPr>
          <a:lstStyle/>
          <a:p>
            <a:pPr lvl="0"/>
            <a:r>
              <a:rPr lang="en-US" sz="4400" b="1" dirty="0">
                <a:latin typeface="Arial" panose="020B0604020202020204" pitchFamily="34" charset="0"/>
                <a:cs typeface="Arial" panose="020B0604020202020204" pitchFamily="34" charset="0"/>
              </a:rPr>
              <a:t>Isaiah 55:8-9 </a:t>
            </a:r>
            <a:r>
              <a:rPr lang="en-US" sz="4400" b="1" dirty="0" smtClean="0">
                <a:latin typeface="Arial" panose="020B0604020202020204" pitchFamily="34" charset="0"/>
                <a:cs typeface="Arial" panose="020B0604020202020204" pitchFamily="34" charset="0"/>
              </a:rPr>
              <a:t>“For </a:t>
            </a:r>
            <a:r>
              <a:rPr lang="en-US" sz="4400" b="1" dirty="0">
                <a:latin typeface="Arial" panose="020B0604020202020204" pitchFamily="34" charset="0"/>
                <a:cs typeface="Arial" panose="020B0604020202020204" pitchFamily="34" charset="0"/>
              </a:rPr>
              <a:t>My thoughts </a:t>
            </a:r>
            <a:r>
              <a:rPr lang="en-US" sz="4400" b="1" dirty="0">
                <a:solidFill>
                  <a:srgbClr val="FF0000"/>
                </a:solidFill>
                <a:latin typeface="Arial" panose="020B0604020202020204" pitchFamily="34" charset="0"/>
                <a:cs typeface="Arial" panose="020B0604020202020204" pitchFamily="34" charset="0"/>
              </a:rPr>
              <a:t>are not </a:t>
            </a:r>
            <a:r>
              <a:rPr lang="en-US" sz="4400" b="1" dirty="0">
                <a:latin typeface="Arial" panose="020B0604020202020204" pitchFamily="34" charset="0"/>
                <a:cs typeface="Arial" panose="020B0604020202020204" pitchFamily="34" charset="0"/>
              </a:rPr>
              <a:t>your thoughts</a:t>
            </a:r>
            <a:r>
              <a:rPr lang="en-US" sz="4400" b="1" dirty="0" smtClean="0">
                <a:latin typeface="Arial" panose="020B0604020202020204" pitchFamily="34" charset="0"/>
                <a:cs typeface="Arial" panose="020B0604020202020204" pitchFamily="34" charset="0"/>
              </a:rPr>
              <a:t>, Nor </a:t>
            </a:r>
            <a:r>
              <a:rPr lang="en-US" sz="4400" b="1" dirty="0">
                <a:latin typeface="Arial" panose="020B0604020202020204" pitchFamily="34" charset="0"/>
                <a:cs typeface="Arial" panose="020B0604020202020204" pitchFamily="34" charset="0"/>
              </a:rPr>
              <a:t>are your ways My ways," says the Lord</a:t>
            </a:r>
            <a:r>
              <a:rPr lang="en-US" sz="4400" b="1" dirty="0" smtClean="0">
                <a:latin typeface="Arial" panose="020B0604020202020204" pitchFamily="34" charset="0"/>
                <a:cs typeface="Arial" panose="020B0604020202020204" pitchFamily="34" charset="0"/>
              </a:rPr>
              <a:t>. 9 </a:t>
            </a:r>
            <a:r>
              <a:rPr lang="en-US" sz="4400" b="1" dirty="0">
                <a:latin typeface="Arial" panose="020B0604020202020204" pitchFamily="34" charset="0"/>
                <a:cs typeface="Arial" panose="020B0604020202020204" pitchFamily="34" charset="0"/>
              </a:rPr>
              <a:t>"For as the heavens are higher than the earth</a:t>
            </a:r>
            <a:r>
              <a:rPr lang="en-US" sz="4400" b="1" dirty="0" smtClean="0">
                <a:latin typeface="Arial" panose="020B0604020202020204" pitchFamily="34" charset="0"/>
                <a:cs typeface="Arial" panose="020B0604020202020204" pitchFamily="34" charset="0"/>
              </a:rPr>
              <a:t>, So </a:t>
            </a:r>
            <a:r>
              <a:rPr lang="en-US" sz="4400" b="1" dirty="0">
                <a:latin typeface="Arial" panose="020B0604020202020204" pitchFamily="34" charset="0"/>
                <a:cs typeface="Arial" panose="020B0604020202020204" pitchFamily="34" charset="0"/>
              </a:rPr>
              <a:t>are My ways higher than your ways</a:t>
            </a:r>
            <a:r>
              <a:rPr lang="en-US" sz="4400" b="1" dirty="0" smtClean="0">
                <a:latin typeface="Arial" panose="020B0604020202020204" pitchFamily="34" charset="0"/>
                <a:cs typeface="Arial" panose="020B0604020202020204" pitchFamily="34" charset="0"/>
              </a:rPr>
              <a:t>, And </a:t>
            </a:r>
            <a:r>
              <a:rPr lang="en-US" sz="4400" b="1" dirty="0">
                <a:latin typeface="Arial" panose="020B0604020202020204" pitchFamily="34" charset="0"/>
                <a:cs typeface="Arial" panose="020B0604020202020204" pitchFamily="34" charset="0"/>
              </a:rPr>
              <a:t>My thoughts than your thoughts</a:t>
            </a:r>
            <a:r>
              <a:rPr lang="en-US" sz="4400" b="1" dirty="0" smtClean="0">
                <a:latin typeface="Arial" panose="020B0604020202020204" pitchFamily="34" charset="0"/>
                <a:cs typeface="Arial" panose="020B0604020202020204" pitchFamily="34" charset="0"/>
              </a:rPr>
              <a:t>.”</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1342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 y="0"/>
            <a:ext cx="2373549" cy="6890708"/>
          </a:xfrm>
          <a:prstGeom prst="rect">
            <a:avLst/>
          </a:prstGeom>
        </p:spPr>
      </p:pic>
      <p:pic>
        <p:nvPicPr>
          <p:cNvPr id="3076" name="Picture 4" descr="http://holybible.ucoz.org/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11115"/>
            <a:ext cx="2373549" cy="2661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55" y="212732"/>
            <a:ext cx="2647544" cy="3554819"/>
          </a:xfrm>
          <a:prstGeom prst="rect">
            <a:avLst/>
          </a:prstGeom>
          <a:noFill/>
        </p:spPr>
        <p:txBody>
          <a:bodyPr wrap="square" rtlCol="0">
            <a:spAutoFit/>
          </a:bodyPr>
          <a:lstStyle/>
          <a:p>
            <a:pPr lvl="0"/>
            <a:r>
              <a:rPr lang="en-US" sz="2500" b="1" dirty="0" smtClean="0">
                <a:solidFill>
                  <a:schemeClr val="bg1"/>
                </a:solidFill>
                <a:latin typeface="Arial" panose="020B0604020202020204" pitchFamily="34" charset="0"/>
                <a:cs typeface="Arial" panose="020B0604020202020204" pitchFamily="34" charset="0"/>
              </a:rPr>
              <a:t>“And </a:t>
            </a:r>
            <a:r>
              <a:rPr lang="en-US" sz="2500" b="1" dirty="0">
                <a:solidFill>
                  <a:schemeClr val="bg1"/>
                </a:solidFill>
                <a:latin typeface="Arial" panose="020B0604020202020204" pitchFamily="34" charset="0"/>
                <a:cs typeface="Arial" panose="020B0604020202020204" pitchFamily="34" charset="0"/>
              </a:rPr>
              <a:t>Jesus came and spoke to them, saying, </a:t>
            </a:r>
            <a:r>
              <a:rPr lang="en-US" sz="2500" b="1" dirty="0" smtClean="0">
                <a:solidFill>
                  <a:schemeClr val="bg1"/>
                </a:solidFill>
                <a:latin typeface="Arial" panose="020B0604020202020204" pitchFamily="34" charset="0"/>
                <a:cs typeface="Arial" panose="020B0604020202020204" pitchFamily="34" charset="0"/>
              </a:rPr>
              <a:t>‘All </a:t>
            </a:r>
            <a:r>
              <a:rPr lang="en-US" sz="2500" b="1" dirty="0">
                <a:solidFill>
                  <a:schemeClr val="bg1"/>
                </a:solidFill>
                <a:latin typeface="Arial" panose="020B0604020202020204" pitchFamily="34" charset="0"/>
                <a:cs typeface="Arial" panose="020B0604020202020204" pitchFamily="34" charset="0"/>
              </a:rPr>
              <a:t>authority has been given to Me in heaven and on earth</a:t>
            </a:r>
            <a:r>
              <a:rPr lang="en-US" sz="2500" b="1" dirty="0" smtClean="0">
                <a:solidFill>
                  <a:schemeClr val="bg1"/>
                </a:solidFill>
                <a:latin typeface="Arial" panose="020B0604020202020204" pitchFamily="34" charset="0"/>
                <a:cs typeface="Arial" panose="020B0604020202020204" pitchFamily="34" charset="0"/>
              </a:rPr>
              <a:t>.’”</a:t>
            </a:r>
          </a:p>
          <a:p>
            <a:pPr lvl="0"/>
            <a:r>
              <a:rPr lang="en-US" sz="2500" b="1" dirty="0" smtClean="0">
                <a:solidFill>
                  <a:schemeClr val="bg1"/>
                </a:solidFill>
                <a:latin typeface="Arial" panose="020B0604020202020204" pitchFamily="34" charset="0"/>
                <a:cs typeface="Arial" panose="020B0604020202020204" pitchFamily="34" charset="0"/>
              </a:rPr>
              <a:t>Matt. 28:18</a:t>
            </a:r>
            <a:endParaRPr lang="en-US" sz="2500" b="1" dirty="0">
              <a:solidFill>
                <a:schemeClr val="bg1"/>
              </a:solidFill>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2666999" y="212733"/>
            <a:ext cx="8208523" cy="1324238"/>
          </a:xfrm>
        </p:spPr>
        <p:txBody>
          <a:bodyPr>
            <a:normAutofit/>
          </a:bodyPr>
          <a:lstStyle/>
          <a:p>
            <a:r>
              <a:rPr lang="en-US" sz="6000" b="1" u="sng" dirty="0">
                <a:solidFill>
                  <a:schemeClr val="accent5">
                    <a:lumMod val="60000"/>
                    <a:lumOff val="40000"/>
                  </a:schemeClr>
                </a:solidFill>
                <a:latin typeface="Arial" panose="020B0604020202020204" pitchFamily="34" charset="0"/>
                <a:cs typeface="Arial" panose="020B0604020202020204" pitchFamily="34" charset="0"/>
              </a:rPr>
              <a:t>Second Observation</a:t>
            </a:r>
          </a:p>
        </p:txBody>
      </p:sp>
      <p:sp>
        <p:nvSpPr>
          <p:cNvPr id="10" name="Content Placeholder 2"/>
          <p:cNvSpPr>
            <a:spLocks noGrp="1"/>
          </p:cNvSpPr>
          <p:nvPr>
            <p:ph idx="1"/>
          </p:nvPr>
        </p:nvSpPr>
        <p:spPr>
          <a:xfrm>
            <a:off x="2666999" y="1962897"/>
            <a:ext cx="9006191" cy="4034772"/>
          </a:xfrm>
        </p:spPr>
        <p:txBody>
          <a:bodyPr>
            <a:normAutofit lnSpcReduction="10000"/>
          </a:bodyPr>
          <a:lstStyle/>
          <a:p>
            <a:pPr marL="0" lvl="0" indent="0">
              <a:buNone/>
            </a:pPr>
            <a:r>
              <a:rPr lang="en-US" sz="6000" dirty="0">
                <a:latin typeface="Arial" panose="020B0604020202020204" pitchFamily="34" charset="0"/>
                <a:cs typeface="Arial" panose="020B0604020202020204" pitchFamily="34" charset="0"/>
              </a:rPr>
              <a:t>Recreation, gymnasiums, </a:t>
            </a:r>
            <a:r>
              <a:rPr lang="en-US" sz="6000" dirty="0" smtClean="0">
                <a:latin typeface="Arial" panose="020B0604020202020204" pitchFamily="34" charset="0"/>
                <a:cs typeface="Arial" panose="020B0604020202020204" pitchFamily="34" charset="0"/>
              </a:rPr>
              <a:t>kitchens, and various </a:t>
            </a:r>
            <a:r>
              <a:rPr lang="en-US" sz="6000" dirty="0">
                <a:latin typeface="Arial" panose="020B0604020202020204" pitchFamily="34" charset="0"/>
                <a:cs typeface="Arial" panose="020B0604020202020204" pitchFamily="34" charset="0"/>
              </a:rPr>
              <a:t>forms of entertainment and social activities </a:t>
            </a:r>
            <a:r>
              <a:rPr lang="en-US" sz="6000" b="1" u="sng" dirty="0">
                <a:solidFill>
                  <a:srgbClr val="00B0F0"/>
                </a:solidFill>
                <a:latin typeface="Arial" panose="020B0604020202020204" pitchFamily="34" charset="0"/>
                <a:cs typeface="Arial" panose="020B0604020202020204" pitchFamily="34" charset="0"/>
              </a:rPr>
              <a:t>are not</a:t>
            </a:r>
            <a:r>
              <a:rPr lang="en-US" sz="6000" b="1" dirty="0">
                <a:solidFill>
                  <a:srgbClr val="00B0F0"/>
                </a:solidFill>
                <a:latin typeface="Arial" panose="020B0604020202020204" pitchFamily="34" charset="0"/>
                <a:cs typeface="Arial" panose="020B0604020202020204" pitchFamily="34" charset="0"/>
              </a:rPr>
              <a:t> </a:t>
            </a:r>
            <a:r>
              <a:rPr lang="en-US" sz="6000" dirty="0">
                <a:latin typeface="Arial" panose="020B0604020202020204" pitchFamily="34" charset="0"/>
                <a:cs typeface="Arial" panose="020B0604020202020204" pitchFamily="34" charset="0"/>
              </a:rPr>
              <a:t>part of “</a:t>
            </a:r>
            <a:r>
              <a:rPr lang="en-US" sz="6000" dirty="0">
                <a:solidFill>
                  <a:srgbClr val="FFFF00"/>
                </a:solidFill>
                <a:latin typeface="Arial" panose="020B0604020202020204" pitchFamily="34" charset="0"/>
                <a:cs typeface="Arial" panose="020B0604020202020204" pitchFamily="34" charset="0"/>
              </a:rPr>
              <a:t>godliness</a:t>
            </a:r>
            <a:r>
              <a:rPr lang="en-US" sz="6000" dirty="0">
                <a:latin typeface="Arial" panose="020B0604020202020204" pitchFamily="34" charset="0"/>
                <a:cs typeface="Arial" panose="020B0604020202020204" pitchFamily="34" charset="0"/>
              </a:rPr>
              <a:t>.”</a:t>
            </a:r>
            <a:endParaRPr lang="en-US" sz="57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106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 y="0"/>
            <a:ext cx="2373549" cy="6890708"/>
          </a:xfrm>
          <a:prstGeom prst="rect">
            <a:avLst/>
          </a:prstGeom>
        </p:spPr>
      </p:pic>
      <p:pic>
        <p:nvPicPr>
          <p:cNvPr id="3076" name="Picture 4" descr="http://holybible.ucoz.org/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11115"/>
            <a:ext cx="2373549" cy="2661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55" y="212732"/>
            <a:ext cx="2647544" cy="3554819"/>
          </a:xfrm>
          <a:prstGeom prst="rect">
            <a:avLst/>
          </a:prstGeom>
          <a:noFill/>
        </p:spPr>
        <p:txBody>
          <a:bodyPr wrap="square" rtlCol="0">
            <a:spAutoFit/>
          </a:bodyPr>
          <a:lstStyle/>
          <a:p>
            <a:pPr lvl="0"/>
            <a:r>
              <a:rPr lang="en-US" sz="2500" b="1" dirty="0" smtClean="0">
                <a:solidFill>
                  <a:schemeClr val="bg1"/>
                </a:solidFill>
                <a:latin typeface="Arial" panose="020B0604020202020204" pitchFamily="34" charset="0"/>
                <a:cs typeface="Arial" panose="020B0604020202020204" pitchFamily="34" charset="0"/>
              </a:rPr>
              <a:t>“And </a:t>
            </a:r>
            <a:r>
              <a:rPr lang="en-US" sz="2500" b="1" dirty="0">
                <a:solidFill>
                  <a:schemeClr val="bg1"/>
                </a:solidFill>
                <a:latin typeface="Arial" panose="020B0604020202020204" pitchFamily="34" charset="0"/>
                <a:cs typeface="Arial" panose="020B0604020202020204" pitchFamily="34" charset="0"/>
              </a:rPr>
              <a:t>Jesus came and spoke to them, saying, </a:t>
            </a:r>
            <a:r>
              <a:rPr lang="en-US" sz="2500" b="1" dirty="0" smtClean="0">
                <a:solidFill>
                  <a:schemeClr val="bg1"/>
                </a:solidFill>
                <a:latin typeface="Arial" panose="020B0604020202020204" pitchFamily="34" charset="0"/>
                <a:cs typeface="Arial" panose="020B0604020202020204" pitchFamily="34" charset="0"/>
              </a:rPr>
              <a:t>‘All </a:t>
            </a:r>
            <a:r>
              <a:rPr lang="en-US" sz="2500" b="1" dirty="0">
                <a:solidFill>
                  <a:schemeClr val="bg1"/>
                </a:solidFill>
                <a:latin typeface="Arial" panose="020B0604020202020204" pitchFamily="34" charset="0"/>
                <a:cs typeface="Arial" panose="020B0604020202020204" pitchFamily="34" charset="0"/>
              </a:rPr>
              <a:t>authority has been given to Me in heaven and on earth</a:t>
            </a:r>
            <a:r>
              <a:rPr lang="en-US" sz="2500" b="1" dirty="0" smtClean="0">
                <a:solidFill>
                  <a:schemeClr val="bg1"/>
                </a:solidFill>
                <a:latin typeface="Arial" panose="020B0604020202020204" pitchFamily="34" charset="0"/>
                <a:cs typeface="Arial" panose="020B0604020202020204" pitchFamily="34" charset="0"/>
              </a:rPr>
              <a:t>.’”</a:t>
            </a:r>
          </a:p>
          <a:p>
            <a:pPr lvl="0"/>
            <a:r>
              <a:rPr lang="en-US" sz="2500" b="1" dirty="0" smtClean="0">
                <a:solidFill>
                  <a:schemeClr val="bg1"/>
                </a:solidFill>
                <a:latin typeface="Arial" panose="020B0604020202020204" pitchFamily="34" charset="0"/>
                <a:cs typeface="Arial" panose="020B0604020202020204" pitchFamily="34" charset="0"/>
              </a:rPr>
              <a:t>Matt. 28:18</a:t>
            </a:r>
            <a:endParaRPr lang="en-US" sz="2500" b="1" dirty="0">
              <a:solidFill>
                <a:schemeClr val="bg1"/>
              </a:solidFill>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2842097" y="601024"/>
            <a:ext cx="8714363" cy="5858142"/>
          </a:xfrm>
        </p:spPr>
        <p:txBody>
          <a:bodyPr>
            <a:noAutofit/>
          </a:bodyPr>
          <a:lstStyle/>
          <a:p>
            <a:pPr marL="0" lvl="0" indent="0">
              <a:buNone/>
            </a:pPr>
            <a:r>
              <a:rPr lang="en-US" sz="6000" b="1" dirty="0">
                <a:solidFill>
                  <a:schemeClr val="accent5">
                    <a:lumMod val="60000"/>
                    <a:lumOff val="40000"/>
                  </a:schemeClr>
                </a:solidFill>
                <a:latin typeface="Arial" panose="020B0604020202020204" pitchFamily="34" charset="0"/>
                <a:cs typeface="Arial" panose="020B0604020202020204" pitchFamily="34" charset="0"/>
              </a:rPr>
              <a:t>1 </a:t>
            </a:r>
            <a:r>
              <a:rPr lang="en-US" sz="6000" b="1" dirty="0" smtClean="0">
                <a:solidFill>
                  <a:schemeClr val="accent5">
                    <a:lumMod val="60000"/>
                    <a:lumOff val="40000"/>
                  </a:schemeClr>
                </a:solidFill>
                <a:latin typeface="Arial" panose="020B0604020202020204" pitchFamily="34" charset="0"/>
                <a:cs typeface="Arial" panose="020B0604020202020204" pitchFamily="34" charset="0"/>
              </a:rPr>
              <a:t>Tim. 4:8- </a:t>
            </a:r>
            <a:r>
              <a:rPr lang="en-US" sz="6000" b="1" dirty="0" smtClean="0">
                <a:latin typeface="Arial" panose="020B0604020202020204" pitchFamily="34" charset="0"/>
                <a:cs typeface="Arial" panose="020B0604020202020204" pitchFamily="34" charset="0"/>
              </a:rPr>
              <a:t>“</a:t>
            </a:r>
            <a:r>
              <a:rPr lang="en-US" sz="6000" b="1" dirty="0">
                <a:latin typeface="Arial" panose="020B0604020202020204" pitchFamily="34" charset="0"/>
                <a:cs typeface="Arial" panose="020B0604020202020204" pitchFamily="34" charset="0"/>
              </a:rPr>
              <a:t>For bodily exercise profits a little, but </a:t>
            </a:r>
            <a:r>
              <a:rPr lang="en-US" sz="6000" b="1" dirty="0">
                <a:solidFill>
                  <a:schemeClr val="accent5">
                    <a:lumMod val="60000"/>
                    <a:lumOff val="40000"/>
                  </a:schemeClr>
                </a:solidFill>
                <a:latin typeface="Arial" panose="020B0604020202020204" pitchFamily="34" charset="0"/>
                <a:cs typeface="Arial" panose="020B0604020202020204" pitchFamily="34" charset="0"/>
              </a:rPr>
              <a:t>godliness</a:t>
            </a:r>
            <a:r>
              <a:rPr lang="en-US" sz="6000" b="1" dirty="0">
                <a:latin typeface="Arial" panose="020B0604020202020204" pitchFamily="34" charset="0"/>
                <a:cs typeface="Arial" panose="020B0604020202020204" pitchFamily="34" charset="0"/>
              </a:rPr>
              <a:t> is profitable for all things, having promise of the life that now is and of that which is to come.”</a:t>
            </a:r>
            <a:endParaRPr lang="en-US" sz="6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9728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 y="0"/>
            <a:ext cx="2373549" cy="6890708"/>
          </a:xfrm>
          <a:prstGeom prst="rect">
            <a:avLst/>
          </a:prstGeom>
        </p:spPr>
      </p:pic>
      <p:pic>
        <p:nvPicPr>
          <p:cNvPr id="3076" name="Picture 4" descr="http://holybible.ucoz.org/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11115"/>
            <a:ext cx="2373549" cy="2661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55" y="212732"/>
            <a:ext cx="2647544" cy="3554819"/>
          </a:xfrm>
          <a:prstGeom prst="rect">
            <a:avLst/>
          </a:prstGeom>
          <a:noFill/>
        </p:spPr>
        <p:txBody>
          <a:bodyPr wrap="square" rtlCol="0">
            <a:spAutoFit/>
          </a:bodyPr>
          <a:lstStyle/>
          <a:p>
            <a:pPr lvl="0"/>
            <a:r>
              <a:rPr lang="en-US" sz="2500" b="1" dirty="0" smtClean="0">
                <a:solidFill>
                  <a:schemeClr val="bg1"/>
                </a:solidFill>
                <a:latin typeface="Arial" panose="020B0604020202020204" pitchFamily="34" charset="0"/>
                <a:cs typeface="Arial" panose="020B0604020202020204" pitchFamily="34" charset="0"/>
              </a:rPr>
              <a:t>“And </a:t>
            </a:r>
            <a:r>
              <a:rPr lang="en-US" sz="2500" b="1" dirty="0">
                <a:solidFill>
                  <a:schemeClr val="bg1"/>
                </a:solidFill>
                <a:latin typeface="Arial" panose="020B0604020202020204" pitchFamily="34" charset="0"/>
                <a:cs typeface="Arial" panose="020B0604020202020204" pitchFamily="34" charset="0"/>
              </a:rPr>
              <a:t>Jesus came and spoke to them, saying, </a:t>
            </a:r>
            <a:r>
              <a:rPr lang="en-US" sz="2500" b="1" dirty="0" smtClean="0">
                <a:solidFill>
                  <a:schemeClr val="bg1"/>
                </a:solidFill>
                <a:latin typeface="Arial" panose="020B0604020202020204" pitchFamily="34" charset="0"/>
                <a:cs typeface="Arial" panose="020B0604020202020204" pitchFamily="34" charset="0"/>
              </a:rPr>
              <a:t>‘All </a:t>
            </a:r>
            <a:r>
              <a:rPr lang="en-US" sz="2500" b="1" dirty="0">
                <a:solidFill>
                  <a:schemeClr val="bg1"/>
                </a:solidFill>
                <a:latin typeface="Arial" panose="020B0604020202020204" pitchFamily="34" charset="0"/>
                <a:cs typeface="Arial" panose="020B0604020202020204" pitchFamily="34" charset="0"/>
              </a:rPr>
              <a:t>authority has been given to Me in heaven and on earth</a:t>
            </a:r>
            <a:r>
              <a:rPr lang="en-US" sz="2500" b="1" dirty="0" smtClean="0">
                <a:solidFill>
                  <a:schemeClr val="bg1"/>
                </a:solidFill>
                <a:latin typeface="Arial" panose="020B0604020202020204" pitchFamily="34" charset="0"/>
                <a:cs typeface="Arial" panose="020B0604020202020204" pitchFamily="34" charset="0"/>
              </a:rPr>
              <a:t>.’”</a:t>
            </a:r>
          </a:p>
          <a:p>
            <a:pPr lvl="0"/>
            <a:r>
              <a:rPr lang="en-US" sz="2500" b="1" dirty="0" smtClean="0">
                <a:solidFill>
                  <a:schemeClr val="bg1"/>
                </a:solidFill>
                <a:latin typeface="Arial" panose="020B0604020202020204" pitchFamily="34" charset="0"/>
                <a:cs typeface="Arial" panose="020B0604020202020204" pitchFamily="34" charset="0"/>
              </a:rPr>
              <a:t>Matt. 28:18</a:t>
            </a:r>
            <a:endParaRPr lang="en-US" sz="2500" b="1" dirty="0">
              <a:solidFill>
                <a:schemeClr val="bg1"/>
              </a:solidFill>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2842097" y="601024"/>
            <a:ext cx="8714363" cy="5858142"/>
          </a:xfrm>
        </p:spPr>
        <p:txBody>
          <a:bodyPr>
            <a:noAutofit/>
          </a:bodyPr>
          <a:lstStyle/>
          <a:p>
            <a:pPr marL="0" lvl="0" indent="0">
              <a:buNone/>
            </a:pPr>
            <a:r>
              <a:rPr lang="en-US" sz="6000" b="1" dirty="0" smtClean="0">
                <a:solidFill>
                  <a:schemeClr val="tx2">
                    <a:lumMod val="75000"/>
                  </a:schemeClr>
                </a:solidFill>
                <a:latin typeface="Arial" panose="020B0604020202020204" pitchFamily="34" charset="0"/>
                <a:cs typeface="Arial" panose="020B0604020202020204" pitchFamily="34" charset="0"/>
              </a:rPr>
              <a:t>Bodily exercise:</a:t>
            </a:r>
          </a:p>
          <a:p>
            <a:pPr lvl="1"/>
            <a:r>
              <a:rPr lang="en-US" sz="4400" b="1" dirty="0" smtClean="0">
                <a:latin typeface="Arial" panose="020B0604020202020204" pitchFamily="34" charset="0"/>
                <a:cs typeface="Arial" panose="020B0604020202020204" pitchFamily="34" charset="0"/>
              </a:rPr>
              <a:t>Is </a:t>
            </a:r>
            <a:r>
              <a:rPr lang="en-US" sz="4400" b="1" u="sng" dirty="0" smtClean="0">
                <a:solidFill>
                  <a:schemeClr val="accent4">
                    <a:lumMod val="60000"/>
                    <a:lumOff val="40000"/>
                  </a:schemeClr>
                </a:solidFill>
                <a:latin typeface="Arial" panose="020B0604020202020204" pitchFamily="34" charset="0"/>
                <a:cs typeface="Arial" panose="020B0604020202020204" pitchFamily="34" charset="0"/>
              </a:rPr>
              <a:t>not</a:t>
            </a:r>
            <a:r>
              <a:rPr lang="en-US" sz="4400" b="1" dirty="0" smtClean="0">
                <a:latin typeface="Arial" panose="020B0604020202020204" pitchFamily="34" charset="0"/>
                <a:cs typeface="Arial" panose="020B0604020202020204" pitchFamily="34" charset="0"/>
              </a:rPr>
              <a:t> profitable </a:t>
            </a:r>
            <a:r>
              <a:rPr lang="en-US" sz="4400" b="1" dirty="0">
                <a:latin typeface="Arial" panose="020B0604020202020204" pitchFamily="34" charset="0"/>
                <a:cs typeface="Arial" panose="020B0604020202020204" pitchFamily="34" charset="0"/>
              </a:rPr>
              <a:t>for all things, </a:t>
            </a:r>
          </a:p>
          <a:p>
            <a:pPr marL="457200" lvl="1" indent="0">
              <a:buNone/>
            </a:pPr>
            <a:endParaRPr lang="en-US" sz="1000" b="1" dirty="0" smtClean="0">
              <a:latin typeface="Arial" panose="020B0604020202020204" pitchFamily="34" charset="0"/>
              <a:cs typeface="Arial" panose="020B0604020202020204" pitchFamily="34" charset="0"/>
            </a:endParaRPr>
          </a:p>
          <a:p>
            <a:pPr lvl="1"/>
            <a:r>
              <a:rPr lang="en-US" sz="4400" b="1" dirty="0" smtClean="0">
                <a:latin typeface="Arial" panose="020B0604020202020204" pitchFamily="34" charset="0"/>
                <a:cs typeface="Arial" panose="020B0604020202020204" pitchFamily="34" charset="0"/>
              </a:rPr>
              <a:t>Does </a:t>
            </a:r>
            <a:r>
              <a:rPr lang="en-US" sz="4400" b="1" u="sng" dirty="0">
                <a:solidFill>
                  <a:schemeClr val="accent4">
                    <a:lumMod val="60000"/>
                    <a:lumOff val="40000"/>
                  </a:schemeClr>
                </a:solidFill>
                <a:latin typeface="Arial" panose="020B0604020202020204" pitchFamily="34" charset="0"/>
                <a:cs typeface="Arial" panose="020B0604020202020204" pitchFamily="34" charset="0"/>
              </a:rPr>
              <a:t>not</a:t>
            </a:r>
            <a:r>
              <a:rPr lang="en-US" sz="4400" b="1" dirty="0" smtClean="0">
                <a:latin typeface="Arial" panose="020B0604020202020204" pitchFamily="34" charset="0"/>
                <a:cs typeface="Arial" panose="020B0604020202020204" pitchFamily="34" charset="0"/>
              </a:rPr>
              <a:t> have the </a:t>
            </a:r>
            <a:r>
              <a:rPr lang="en-US" sz="4400" b="1" dirty="0">
                <a:latin typeface="Arial" panose="020B0604020202020204" pitchFamily="34" charset="0"/>
                <a:cs typeface="Arial" panose="020B0604020202020204" pitchFamily="34" charset="0"/>
              </a:rPr>
              <a:t>promise of the life that now is and of that which is to come</a:t>
            </a:r>
            <a:r>
              <a:rPr lang="en-US" sz="4400" b="1" dirty="0" smtClean="0">
                <a:latin typeface="Arial" panose="020B0604020202020204" pitchFamily="34" charset="0"/>
                <a:cs typeface="Arial" panose="020B0604020202020204" pitchFamily="34" charset="0"/>
              </a:rPr>
              <a:t>.</a:t>
            </a:r>
          </a:p>
          <a:p>
            <a:pPr marL="457200" lvl="1" indent="0">
              <a:buNone/>
            </a:pPr>
            <a:endParaRPr lang="en-US" sz="4400" b="1" dirty="0" smtClean="0">
              <a:solidFill>
                <a:schemeClr val="accent5">
                  <a:lumMod val="60000"/>
                  <a:lumOff val="40000"/>
                </a:schemeClr>
              </a:solidFill>
              <a:latin typeface="Arial" panose="020B0604020202020204" pitchFamily="34" charset="0"/>
              <a:cs typeface="Arial" panose="020B0604020202020204" pitchFamily="34" charset="0"/>
            </a:endParaRPr>
          </a:p>
          <a:p>
            <a:pPr marL="457200" lvl="1" indent="0" algn="ctr">
              <a:buNone/>
            </a:pPr>
            <a:r>
              <a:rPr lang="en-US" sz="4400" b="1" dirty="0" smtClean="0">
                <a:solidFill>
                  <a:schemeClr val="accent5">
                    <a:lumMod val="60000"/>
                    <a:lumOff val="40000"/>
                  </a:schemeClr>
                </a:solidFill>
                <a:latin typeface="Arial" panose="020B0604020202020204" pitchFamily="34" charset="0"/>
                <a:cs typeface="Arial" panose="020B0604020202020204" pitchFamily="34" charset="0"/>
              </a:rPr>
              <a:t>1 </a:t>
            </a:r>
            <a:r>
              <a:rPr lang="en-US" sz="4400" b="1" dirty="0">
                <a:solidFill>
                  <a:schemeClr val="accent5">
                    <a:lumMod val="60000"/>
                    <a:lumOff val="40000"/>
                  </a:schemeClr>
                </a:solidFill>
                <a:latin typeface="Arial" panose="020B0604020202020204" pitchFamily="34" charset="0"/>
                <a:cs typeface="Arial" panose="020B0604020202020204" pitchFamily="34" charset="0"/>
              </a:rPr>
              <a:t>Tim. 4:8 </a:t>
            </a:r>
          </a:p>
          <a:p>
            <a:pPr marL="457200" lvl="1" indent="0">
              <a:buNone/>
            </a:pP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864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54" y="-1"/>
            <a:ext cx="2529192" cy="6858001"/>
          </a:xfrm>
          <a:prstGeom prst="rect">
            <a:avLst/>
          </a:prstGeom>
        </p:spPr>
      </p:pic>
      <p:pic>
        <p:nvPicPr>
          <p:cNvPr id="3076" name="Picture 4" descr="http://holybible.ucoz.org/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11115"/>
            <a:ext cx="2373549" cy="2661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55" y="212732"/>
            <a:ext cx="2548646" cy="3785652"/>
          </a:xfrm>
          <a:prstGeom prst="rect">
            <a:avLst/>
          </a:prstGeom>
          <a:noFill/>
        </p:spPr>
        <p:txBody>
          <a:bodyPr wrap="square" rtlCol="0">
            <a:spAutoFit/>
          </a:bodyPr>
          <a:lstStyle/>
          <a:p>
            <a:pPr lvl="0"/>
            <a:r>
              <a:rPr lang="en-US" sz="2900" b="1" dirty="0" smtClean="0">
                <a:solidFill>
                  <a:schemeClr val="bg1"/>
                </a:solidFill>
                <a:latin typeface="Arial" panose="020B0604020202020204" pitchFamily="34" charset="0"/>
                <a:cs typeface="Arial" panose="020B0604020202020204" pitchFamily="34" charset="0"/>
              </a:rPr>
              <a:t>“…that </a:t>
            </a:r>
            <a:r>
              <a:rPr lang="en-US" sz="2900" b="1" dirty="0">
                <a:solidFill>
                  <a:schemeClr val="bg1"/>
                </a:solidFill>
                <a:latin typeface="Arial" panose="020B0604020202020204" pitchFamily="34" charset="0"/>
                <a:cs typeface="Arial" panose="020B0604020202020204" pitchFamily="34" charset="0"/>
              </a:rPr>
              <a:t>you may learn in us not to think beyond what is </a:t>
            </a:r>
            <a:r>
              <a:rPr lang="en-US" sz="2900" b="1" dirty="0" smtClean="0">
                <a:solidFill>
                  <a:schemeClr val="bg1"/>
                </a:solidFill>
                <a:latin typeface="Arial" panose="020B0604020202020204" pitchFamily="34" charset="0"/>
                <a:cs typeface="Arial" panose="020B0604020202020204" pitchFamily="34" charset="0"/>
              </a:rPr>
              <a:t>written…”</a:t>
            </a:r>
          </a:p>
          <a:p>
            <a:pPr lvl="0"/>
            <a:endParaRPr lang="en-US" sz="2900" b="1" dirty="0" smtClean="0">
              <a:solidFill>
                <a:schemeClr val="bg1"/>
              </a:solidFill>
              <a:latin typeface="Arial" panose="020B0604020202020204" pitchFamily="34" charset="0"/>
              <a:cs typeface="Arial" panose="020B0604020202020204" pitchFamily="34" charset="0"/>
            </a:endParaRPr>
          </a:p>
          <a:p>
            <a:pPr lvl="0"/>
            <a:r>
              <a:rPr lang="en-US" sz="2900" b="1" dirty="0" smtClean="0">
                <a:solidFill>
                  <a:schemeClr val="bg1"/>
                </a:solidFill>
                <a:latin typeface="Arial" panose="020B0604020202020204" pitchFamily="34" charset="0"/>
                <a:cs typeface="Arial" panose="020B0604020202020204" pitchFamily="34" charset="0"/>
              </a:rPr>
              <a:t>1 Cor. 4:6</a:t>
            </a:r>
            <a:endParaRPr lang="en-US" sz="2900" b="1" dirty="0">
              <a:solidFill>
                <a:schemeClr val="bg1"/>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2666999" y="212733"/>
            <a:ext cx="8208523" cy="1324238"/>
          </a:xfrm>
        </p:spPr>
        <p:txBody>
          <a:bodyPr>
            <a:normAutofit/>
          </a:bodyPr>
          <a:lstStyle/>
          <a:p>
            <a:r>
              <a:rPr lang="en-US" sz="6000" b="1" u="sng" dirty="0" smtClean="0">
                <a:solidFill>
                  <a:srgbClr val="FFFF00"/>
                </a:solidFill>
                <a:latin typeface="Arial" panose="020B0604020202020204" pitchFamily="34" charset="0"/>
                <a:cs typeface="Arial" panose="020B0604020202020204" pitchFamily="34" charset="0"/>
              </a:rPr>
              <a:t>Third </a:t>
            </a:r>
            <a:r>
              <a:rPr lang="en-US" sz="6000" b="1" u="sng" dirty="0">
                <a:solidFill>
                  <a:srgbClr val="FFFF00"/>
                </a:solidFill>
                <a:latin typeface="Arial" panose="020B0604020202020204" pitchFamily="34" charset="0"/>
                <a:cs typeface="Arial" panose="020B0604020202020204" pitchFamily="34" charset="0"/>
              </a:rPr>
              <a:t>Observation</a:t>
            </a:r>
          </a:p>
        </p:txBody>
      </p:sp>
      <p:sp>
        <p:nvSpPr>
          <p:cNvPr id="9" name="Content Placeholder 2"/>
          <p:cNvSpPr>
            <a:spLocks noGrp="1"/>
          </p:cNvSpPr>
          <p:nvPr>
            <p:ph idx="1"/>
          </p:nvPr>
        </p:nvSpPr>
        <p:spPr>
          <a:xfrm>
            <a:off x="3036651" y="1980998"/>
            <a:ext cx="8558720" cy="4034772"/>
          </a:xfrm>
        </p:spPr>
        <p:txBody>
          <a:bodyPr>
            <a:normAutofit fontScale="92500"/>
          </a:bodyPr>
          <a:lstStyle/>
          <a:p>
            <a:pPr marL="0" lvl="0" indent="0">
              <a:buNone/>
            </a:pPr>
            <a:r>
              <a:rPr lang="en-US" sz="6000" dirty="0"/>
              <a:t>Recreation, gymnasiums, kitchens, </a:t>
            </a:r>
            <a:r>
              <a:rPr lang="en-US" sz="6000" dirty="0" smtClean="0"/>
              <a:t>and various </a:t>
            </a:r>
            <a:r>
              <a:rPr lang="en-US" sz="6000" dirty="0"/>
              <a:t>forms of entertainment and social activities </a:t>
            </a:r>
            <a:r>
              <a:rPr lang="en-US" sz="6000" b="1" u="sng" dirty="0">
                <a:solidFill>
                  <a:srgbClr val="FF0000"/>
                </a:solidFill>
              </a:rPr>
              <a:t>are</a:t>
            </a:r>
            <a:r>
              <a:rPr lang="en-US" sz="6000" u="sng" dirty="0">
                <a:solidFill>
                  <a:srgbClr val="FF0000"/>
                </a:solidFill>
              </a:rPr>
              <a:t> </a:t>
            </a:r>
            <a:r>
              <a:rPr lang="en-US" sz="6000" b="1" u="sng" dirty="0">
                <a:solidFill>
                  <a:srgbClr val="FF0000"/>
                </a:solidFill>
              </a:rPr>
              <a:t>not</a:t>
            </a:r>
            <a:r>
              <a:rPr lang="en-US" sz="6000" b="1" dirty="0">
                <a:solidFill>
                  <a:srgbClr val="FF0000"/>
                </a:solidFill>
              </a:rPr>
              <a:t> </a:t>
            </a:r>
            <a:r>
              <a:rPr lang="en-US" sz="6000" dirty="0">
                <a:solidFill>
                  <a:schemeClr val="tx1"/>
                </a:solidFill>
              </a:rPr>
              <a:t>part of </a:t>
            </a:r>
            <a:r>
              <a:rPr lang="en-US" sz="6000" b="1" dirty="0">
                <a:solidFill>
                  <a:schemeClr val="tx1"/>
                </a:solidFill>
              </a:rPr>
              <a:t>’</a:t>
            </a:r>
            <a:r>
              <a:rPr lang="en-US" sz="6000" b="1" dirty="0">
                <a:solidFill>
                  <a:srgbClr val="FFFF00"/>
                </a:solidFill>
              </a:rPr>
              <a:t>’the kingdom of God</a:t>
            </a:r>
            <a:r>
              <a:rPr lang="en-US" sz="6000" b="1" dirty="0">
                <a:solidFill>
                  <a:schemeClr val="tx1"/>
                </a:solidFill>
              </a:rPr>
              <a:t>.”</a:t>
            </a:r>
            <a:endParaRPr lang="en-US" sz="57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258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54" y="-1"/>
            <a:ext cx="2529192" cy="6858001"/>
          </a:xfrm>
          <a:prstGeom prst="rect">
            <a:avLst/>
          </a:prstGeom>
        </p:spPr>
      </p:pic>
      <p:pic>
        <p:nvPicPr>
          <p:cNvPr id="3076" name="Picture 4" descr="http://holybible.ucoz.org/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11115"/>
            <a:ext cx="2373549" cy="2661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55" y="212732"/>
            <a:ext cx="2548646" cy="3785652"/>
          </a:xfrm>
          <a:prstGeom prst="rect">
            <a:avLst/>
          </a:prstGeom>
          <a:noFill/>
        </p:spPr>
        <p:txBody>
          <a:bodyPr wrap="square" rtlCol="0">
            <a:spAutoFit/>
          </a:bodyPr>
          <a:lstStyle/>
          <a:p>
            <a:pPr lvl="0"/>
            <a:r>
              <a:rPr lang="en-US" sz="2900" b="1" dirty="0" smtClean="0">
                <a:solidFill>
                  <a:schemeClr val="bg1"/>
                </a:solidFill>
                <a:latin typeface="Arial" panose="020B0604020202020204" pitchFamily="34" charset="0"/>
                <a:cs typeface="Arial" panose="020B0604020202020204" pitchFamily="34" charset="0"/>
              </a:rPr>
              <a:t>“…that </a:t>
            </a:r>
            <a:r>
              <a:rPr lang="en-US" sz="2900" b="1" dirty="0">
                <a:solidFill>
                  <a:schemeClr val="bg1"/>
                </a:solidFill>
                <a:latin typeface="Arial" panose="020B0604020202020204" pitchFamily="34" charset="0"/>
                <a:cs typeface="Arial" panose="020B0604020202020204" pitchFamily="34" charset="0"/>
              </a:rPr>
              <a:t>you may learn in us not to think beyond what is </a:t>
            </a:r>
            <a:r>
              <a:rPr lang="en-US" sz="2900" b="1" dirty="0" smtClean="0">
                <a:solidFill>
                  <a:schemeClr val="bg1"/>
                </a:solidFill>
                <a:latin typeface="Arial" panose="020B0604020202020204" pitchFamily="34" charset="0"/>
                <a:cs typeface="Arial" panose="020B0604020202020204" pitchFamily="34" charset="0"/>
              </a:rPr>
              <a:t>written…”</a:t>
            </a:r>
          </a:p>
          <a:p>
            <a:pPr lvl="0"/>
            <a:endParaRPr lang="en-US" sz="2900" b="1" dirty="0" smtClean="0">
              <a:solidFill>
                <a:schemeClr val="bg1"/>
              </a:solidFill>
              <a:latin typeface="Arial" panose="020B0604020202020204" pitchFamily="34" charset="0"/>
              <a:cs typeface="Arial" panose="020B0604020202020204" pitchFamily="34" charset="0"/>
            </a:endParaRPr>
          </a:p>
          <a:p>
            <a:pPr lvl="0"/>
            <a:r>
              <a:rPr lang="en-US" sz="2900" b="1" dirty="0" smtClean="0">
                <a:solidFill>
                  <a:schemeClr val="bg1"/>
                </a:solidFill>
                <a:latin typeface="Arial" panose="020B0604020202020204" pitchFamily="34" charset="0"/>
                <a:cs typeface="Arial" panose="020B0604020202020204" pitchFamily="34" charset="0"/>
              </a:rPr>
              <a:t>1 Cor. 4:6</a:t>
            </a:r>
            <a:endParaRPr lang="en-US" sz="2900" b="1" dirty="0">
              <a:solidFill>
                <a:schemeClr val="bg1"/>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2918298" y="642026"/>
            <a:ext cx="8696528" cy="5432110"/>
          </a:xfrm>
        </p:spPr>
        <p:txBody>
          <a:bodyPr>
            <a:normAutofit/>
          </a:bodyPr>
          <a:lstStyle/>
          <a:p>
            <a:pPr marL="0" lvl="0" indent="0">
              <a:buNone/>
            </a:pPr>
            <a:r>
              <a:rPr lang="en-US" sz="6000" b="1" dirty="0" smtClean="0"/>
              <a:t>Rom. 14:17-  "</a:t>
            </a:r>
            <a:r>
              <a:rPr lang="en-US" sz="6000" b="1" dirty="0"/>
              <a:t>for the kingdom of God </a:t>
            </a:r>
            <a:r>
              <a:rPr lang="en-US" sz="6000" b="1" dirty="0">
                <a:solidFill>
                  <a:srgbClr val="FF0000"/>
                </a:solidFill>
              </a:rPr>
              <a:t>is not eating and drinking</a:t>
            </a:r>
            <a:r>
              <a:rPr lang="en-US" sz="6000" b="1" dirty="0"/>
              <a:t>, but righteousness and peace and joy in the Holy Spirit." </a:t>
            </a:r>
            <a:endParaRPr lang="en-US" sz="57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936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 y="0"/>
            <a:ext cx="2373549" cy="6872368"/>
          </a:xfrm>
          <a:prstGeom prst="rect">
            <a:avLst/>
          </a:prstGeom>
        </p:spPr>
      </p:pic>
      <p:pic>
        <p:nvPicPr>
          <p:cNvPr id="3076" name="Picture 4" descr="http://holybible.ucoz.org/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11115"/>
            <a:ext cx="2373549" cy="2661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55" y="212732"/>
            <a:ext cx="2548646" cy="3539430"/>
          </a:xfrm>
          <a:prstGeom prst="rect">
            <a:avLst/>
          </a:prstGeom>
          <a:noFill/>
        </p:spPr>
        <p:txBody>
          <a:bodyPr wrap="square" rtlCol="0">
            <a:spAutoFit/>
          </a:bodyPr>
          <a:lstStyle/>
          <a:p>
            <a:pPr lvl="0"/>
            <a:r>
              <a:rPr lang="en-US" sz="2800" dirty="0"/>
              <a:t>“Whoever transgresses and does not abide in the doctrine of Christ does not have God</a:t>
            </a:r>
            <a:r>
              <a:rPr lang="en-US" sz="2800" dirty="0" smtClean="0"/>
              <a:t>.” </a:t>
            </a:r>
          </a:p>
          <a:p>
            <a:pPr lvl="0"/>
            <a:r>
              <a:rPr lang="en-US" sz="2800" dirty="0" smtClean="0"/>
              <a:t>2 John 9(a)</a:t>
            </a:r>
            <a:endParaRPr lang="en-US" sz="2800" dirty="0"/>
          </a:p>
        </p:txBody>
      </p:sp>
      <p:sp>
        <p:nvSpPr>
          <p:cNvPr id="9" name="Content Placeholder 2"/>
          <p:cNvSpPr>
            <a:spLocks noGrp="1"/>
          </p:cNvSpPr>
          <p:nvPr>
            <p:ph idx="1"/>
          </p:nvPr>
        </p:nvSpPr>
        <p:spPr>
          <a:xfrm>
            <a:off x="2852738" y="1905747"/>
            <a:ext cx="8577264" cy="4034772"/>
          </a:xfrm>
        </p:spPr>
        <p:txBody>
          <a:bodyPr>
            <a:normAutofit fontScale="92500"/>
          </a:bodyPr>
          <a:lstStyle/>
          <a:p>
            <a:pPr marL="0" lvl="0" indent="0">
              <a:buNone/>
            </a:pPr>
            <a:r>
              <a:rPr lang="en-US" sz="6000" dirty="0"/>
              <a:t>Recreation, gymnasiums, kitchens, </a:t>
            </a:r>
            <a:r>
              <a:rPr lang="en-US" sz="6000" dirty="0" smtClean="0"/>
              <a:t>and various </a:t>
            </a:r>
            <a:r>
              <a:rPr lang="en-US" sz="6000" dirty="0"/>
              <a:t>forms of entertainment and social activities </a:t>
            </a:r>
            <a:r>
              <a:rPr lang="en-US" sz="6000" b="1" u="sng" dirty="0">
                <a:solidFill>
                  <a:srgbClr val="C00000"/>
                </a:solidFill>
              </a:rPr>
              <a:t>are not</a:t>
            </a:r>
            <a:r>
              <a:rPr lang="en-US" sz="6000" b="1" dirty="0">
                <a:solidFill>
                  <a:srgbClr val="C00000"/>
                </a:solidFill>
              </a:rPr>
              <a:t> </a:t>
            </a:r>
            <a:r>
              <a:rPr lang="en-US" sz="6000" dirty="0"/>
              <a:t>part of “the </a:t>
            </a:r>
            <a:r>
              <a:rPr lang="en-US" sz="6000" b="1" dirty="0">
                <a:solidFill>
                  <a:srgbClr val="FFFF00"/>
                </a:solidFill>
              </a:rPr>
              <a:t>work of Christ</a:t>
            </a:r>
            <a:r>
              <a:rPr lang="en-US" sz="6000" dirty="0"/>
              <a:t>.”</a:t>
            </a:r>
            <a:endParaRPr lang="en-US" sz="5700" dirty="0">
              <a:solidFill>
                <a:schemeClr val="tx1"/>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2666999" y="212733"/>
            <a:ext cx="8208523" cy="1324238"/>
          </a:xfrm>
        </p:spPr>
        <p:txBody>
          <a:bodyPr>
            <a:normAutofit/>
          </a:bodyPr>
          <a:lstStyle/>
          <a:p>
            <a:r>
              <a:rPr lang="en-US" sz="6000" b="1" u="sng" dirty="0" smtClean="0">
                <a:solidFill>
                  <a:srgbClr val="FFFF00"/>
                </a:solidFill>
                <a:latin typeface="Arial" panose="020B0604020202020204" pitchFamily="34" charset="0"/>
                <a:cs typeface="Arial" panose="020B0604020202020204" pitchFamily="34" charset="0"/>
              </a:rPr>
              <a:t>Fourth </a:t>
            </a:r>
            <a:r>
              <a:rPr lang="en-US" sz="6000" b="1" u="sng" dirty="0">
                <a:solidFill>
                  <a:srgbClr val="FFFF00"/>
                </a:solidFill>
                <a:latin typeface="Arial" panose="020B0604020202020204" pitchFamily="34" charset="0"/>
                <a:cs typeface="Arial" panose="020B0604020202020204" pitchFamily="34" charset="0"/>
              </a:rPr>
              <a:t>Observation</a:t>
            </a:r>
          </a:p>
        </p:txBody>
      </p:sp>
    </p:spTree>
    <p:extLst>
      <p:ext uri="{BB962C8B-B14F-4D97-AF65-F5344CB8AC3E}">
        <p14:creationId xmlns:p14="http://schemas.microsoft.com/office/powerpoint/2010/main" val="2681894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0" y="1"/>
            <a:ext cx="2514600" cy="6786473"/>
          </a:xfrm>
          <a:prstGeom prst="rect">
            <a:avLst/>
          </a:prstGeom>
          <a:noFill/>
        </p:spPr>
        <p:txBody>
          <a:bodyPr wrap="square" rtlCol="0">
            <a:spAutoFit/>
          </a:bodyPr>
          <a:lstStyle/>
          <a:p>
            <a:r>
              <a:rPr lang="en-US" sz="2900" b="1"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“but </a:t>
            </a:r>
            <a:r>
              <a:rPr lang="en-US" sz="2900" b="1" dirty="0">
                <a:solidFill>
                  <a:schemeClr val="bg1"/>
                </a:solidFill>
                <a:latin typeface="Cambria Math" panose="02040503050406030204" pitchFamily="18" charset="0"/>
                <a:ea typeface="Cambria Math" panose="02040503050406030204" pitchFamily="18" charset="0"/>
                <a:cs typeface="Arial" panose="020B0604020202020204" pitchFamily="34" charset="0"/>
              </a:rPr>
              <a:t>if I am delayed, I write so that you may know how you ought to conduct yourself in the house of God, which is the church of the living God, the pillar and ground of the truth</a:t>
            </a:r>
            <a:r>
              <a:rPr lang="en-US" sz="2900" b="1"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p>
          <a:p>
            <a:r>
              <a:rPr lang="en-US" sz="2900" b="1"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1 Tim. 3:15</a:t>
            </a:r>
            <a:endParaRPr lang="en-US" sz="2900" b="1"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pic>
        <p:nvPicPr>
          <p:cNvPr id="1028" name="Picture 4" descr="http://www.enterprisechurch.com/1cacain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0"/>
            <a:ext cx="9677400" cy="54149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Worship in S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2988070"/>
            <a:ext cx="5834062" cy="386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215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 y="0"/>
            <a:ext cx="2373549" cy="6872368"/>
          </a:xfrm>
          <a:prstGeom prst="rect">
            <a:avLst/>
          </a:prstGeom>
        </p:spPr>
      </p:pic>
      <p:pic>
        <p:nvPicPr>
          <p:cNvPr id="3076" name="Picture 4" descr="http://holybible.ucoz.org/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11115"/>
            <a:ext cx="2373549" cy="2661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49308"/>
            <a:ext cx="2548646" cy="3539430"/>
          </a:xfrm>
          <a:prstGeom prst="rect">
            <a:avLst/>
          </a:prstGeom>
          <a:noFill/>
        </p:spPr>
        <p:txBody>
          <a:bodyPr wrap="square" rtlCol="0">
            <a:spAutoFit/>
          </a:bodyPr>
          <a:lstStyle/>
          <a:p>
            <a:pPr lvl="0"/>
            <a:r>
              <a:rPr lang="en-US" sz="2800" dirty="0"/>
              <a:t>“Whoever transgresses and does not abide in the doctrine of Christ does not have God</a:t>
            </a:r>
            <a:r>
              <a:rPr lang="en-US" sz="2800" dirty="0" smtClean="0"/>
              <a:t>.” </a:t>
            </a:r>
          </a:p>
          <a:p>
            <a:pPr lvl="0"/>
            <a:r>
              <a:rPr lang="en-US" sz="2800" dirty="0" smtClean="0"/>
              <a:t>2 John 9(a)</a:t>
            </a:r>
            <a:endParaRPr lang="en-US" sz="2800" dirty="0"/>
          </a:p>
        </p:txBody>
      </p:sp>
      <p:sp>
        <p:nvSpPr>
          <p:cNvPr id="9" name="Content Placeholder 2"/>
          <p:cNvSpPr>
            <a:spLocks noGrp="1"/>
          </p:cNvSpPr>
          <p:nvPr>
            <p:ph idx="1"/>
          </p:nvPr>
        </p:nvSpPr>
        <p:spPr>
          <a:xfrm>
            <a:off x="2803186" y="748634"/>
            <a:ext cx="9006191" cy="5375099"/>
          </a:xfrm>
        </p:spPr>
        <p:txBody>
          <a:bodyPr>
            <a:normAutofit fontScale="85000" lnSpcReduction="10000"/>
          </a:bodyPr>
          <a:lstStyle/>
          <a:p>
            <a:pPr marL="0" lvl="0" indent="0">
              <a:buNone/>
            </a:pPr>
            <a:r>
              <a:rPr lang="en-US" sz="6000" dirty="0" smtClean="0">
                <a:solidFill>
                  <a:srgbClr val="FFFF00"/>
                </a:solidFill>
              </a:rPr>
              <a:t>Phil. 2:30-  “Receive </a:t>
            </a:r>
            <a:r>
              <a:rPr lang="en-US" sz="6000" dirty="0">
                <a:solidFill>
                  <a:srgbClr val="FFFF00"/>
                </a:solidFill>
              </a:rPr>
              <a:t>him therefore in the Lord with all gladness, and hold such men in esteem; </a:t>
            </a:r>
            <a:r>
              <a:rPr lang="en-US" sz="6000" dirty="0" smtClean="0">
                <a:solidFill>
                  <a:srgbClr val="FFFF00"/>
                </a:solidFill>
              </a:rPr>
              <a:t>(30) </a:t>
            </a:r>
            <a:r>
              <a:rPr lang="en-US" sz="6000" dirty="0">
                <a:solidFill>
                  <a:srgbClr val="FFFF00"/>
                </a:solidFill>
              </a:rPr>
              <a:t>because </a:t>
            </a:r>
            <a:r>
              <a:rPr lang="en-US" sz="6000" b="1" dirty="0">
                <a:solidFill>
                  <a:srgbClr val="FF0000"/>
                </a:solidFill>
              </a:rPr>
              <a:t>for the work of Christ</a:t>
            </a:r>
            <a:r>
              <a:rPr lang="en-US" sz="6000" dirty="0">
                <a:solidFill>
                  <a:srgbClr val="FF0000"/>
                </a:solidFill>
              </a:rPr>
              <a:t> </a:t>
            </a:r>
            <a:r>
              <a:rPr lang="en-US" sz="6000" dirty="0">
                <a:solidFill>
                  <a:srgbClr val="FFFF00"/>
                </a:solidFill>
              </a:rPr>
              <a:t>he came close to death, not regarding his life, to supply what was lacking in your service toward me.”</a:t>
            </a:r>
            <a:endParaRPr lang="en-US" sz="57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8212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2738" y="365125"/>
            <a:ext cx="8081962" cy="1325563"/>
          </a:xfrm>
        </p:spPr>
        <p:txBody>
          <a:bodyPr/>
          <a:lstStyle/>
          <a:p>
            <a:r>
              <a:rPr lang="en-US" b="1" dirty="0" smtClean="0">
                <a:solidFill>
                  <a:srgbClr val="7030A0"/>
                </a:solidFill>
              </a:rPr>
              <a:t>First Question</a:t>
            </a:r>
            <a:endParaRPr lang="en-US" b="1" dirty="0">
              <a:solidFill>
                <a:srgbClr val="7030A0"/>
              </a:solidFill>
            </a:endParaRPr>
          </a:p>
        </p:txBody>
      </p:sp>
      <p:pic>
        <p:nvPicPr>
          <p:cNvPr id="4" name="Content Placeholder 3"/>
          <p:cNvPicPr>
            <a:picLocks noGrp="1" noChangeAspect="1"/>
          </p:cNvPicPr>
          <p:nvPr>
            <p:ph idx="1"/>
          </p:nvPr>
        </p:nvPicPr>
        <p:blipFill>
          <a:blip r:embed="rId2"/>
          <a:stretch>
            <a:fillRect/>
          </a:stretch>
        </p:blipFill>
        <p:spPr>
          <a:xfrm>
            <a:off x="0" y="-1"/>
            <a:ext cx="2373548" cy="6867477"/>
          </a:xfrm>
          <a:prstGeom prst="rect">
            <a:avLst/>
          </a:prstGeom>
        </p:spPr>
      </p:pic>
      <p:pic>
        <p:nvPicPr>
          <p:cNvPr id="5" name="Picture 4" descr="http://holybible.ucoz.org/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11115"/>
            <a:ext cx="2373549" cy="266125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852738" y="1905747"/>
            <a:ext cx="8577264" cy="40347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dirty="0">
                <a:solidFill>
                  <a:schemeClr val="bg1"/>
                </a:solidFill>
              </a:rPr>
              <a:t>Where in the Bible do we find authority for making recreation, amusements, and entertainment a part of the work of the church?</a:t>
            </a:r>
            <a:endParaRPr lang="en-US" sz="57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19455" y="212732"/>
            <a:ext cx="2548646" cy="3785652"/>
          </a:xfrm>
          <a:prstGeom prst="rect">
            <a:avLst/>
          </a:prstGeom>
          <a:noFill/>
        </p:spPr>
        <p:txBody>
          <a:bodyPr wrap="square" rtlCol="0">
            <a:spAutoFit/>
          </a:bodyPr>
          <a:lstStyle/>
          <a:p>
            <a:pPr lvl="0"/>
            <a:r>
              <a:rPr lang="en-US" sz="2400" dirty="0" smtClean="0">
                <a:solidFill>
                  <a:srgbClr val="FFFF00"/>
                </a:solidFill>
                <a:latin typeface="Arial" panose="020B0604020202020204" pitchFamily="34" charset="0"/>
                <a:cs typeface="Arial" panose="020B0604020202020204" pitchFamily="34" charset="0"/>
              </a:rPr>
              <a:t>“Preach </a:t>
            </a:r>
            <a:r>
              <a:rPr lang="en-US" sz="2400" dirty="0">
                <a:solidFill>
                  <a:srgbClr val="FFFF00"/>
                </a:solidFill>
                <a:latin typeface="Arial" panose="020B0604020202020204" pitchFamily="34" charset="0"/>
                <a:cs typeface="Arial" panose="020B0604020202020204" pitchFamily="34" charset="0"/>
              </a:rPr>
              <a:t>the word! Be ready in season and out of season. Convince, rebuke, exhort, with all longsuffering and teaching</a:t>
            </a:r>
            <a:r>
              <a:rPr lang="en-US" sz="2400" dirty="0" smtClean="0">
                <a:solidFill>
                  <a:srgbClr val="FFFF00"/>
                </a:solidFill>
                <a:latin typeface="Arial" panose="020B0604020202020204" pitchFamily="34" charset="0"/>
                <a:cs typeface="Arial" panose="020B0604020202020204" pitchFamily="34" charset="0"/>
              </a:rPr>
              <a:t>.”</a:t>
            </a:r>
          </a:p>
          <a:p>
            <a:pPr lvl="0"/>
            <a:r>
              <a:rPr lang="en-US" sz="2400" dirty="0" smtClean="0">
                <a:solidFill>
                  <a:srgbClr val="FFFF00"/>
                </a:solidFill>
                <a:latin typeface="Arial" panose="020B0604020202020204" pitchFamily="34" charset="0"/>
                <a:cs typeface="Arial" panose="020B0604020202020204" pitchFamily="34" charset="0"/>
              </a:rPr>
              <a:t>1 Tim. 4:2</a:t>
            </a:r>
            <a:endParaRPr 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0792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2373548" cy="6867477"/>
          </a:xfrm>
          <a:prstGeom prst="rect">
            <a:avLst/>
          </a:prstGeom>
        </p:spPr>
      </p:pic>
      <p:pic>
        <p:nvPicPr>
          <p:cNvPr id="5" name="Picture 4" descr="http://holybible.ucoz.org/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11115"/>
            <a:ext cx="2373549" cy="266125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895601" y="1098661"/>
            <a:ext cx="8577264" cy="4670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smtClean="0">
                <a:solidFill>
                  <a:schemeClr val="bg1"/>
                </a:solidFill>
                <a:latin typeface="Arial" panose="020B0604020202020204" pitchFamily="34" charset="0"/>
                <a:cs typeface="Arial" panose="020B0604020202020204" pitchFamily="34" charset="0"/>
              </a:rPr>
              <a:t>Phil. 4:15- “Now </a:t>
            </a:r>
            <a:r>
              <a:rPr lang="en-US" sz="4000" dirty="0">
                <a:solidFill>
                  <a:schemeClr val="bg1"/>
                </a:solidFill>
                <a:latin typeface="Arial" panose="020B0604020202020204" pitchFamily="34" charset="0"/>
                <a:cs typeface="Arial" panose="020B0604020202020204" pitchFamily="34" charset="0"/>
              </a:rPr>
              <a:t>you Philippians know also that in the beginning of the gospel, when I departed from Macedonia, no church shared with me concerning giving and receiving but you only. </a:t>
            </a:r>
            <a:r>
              <a:rPr lang="en-US" sz="4000" dirty="0" smtClean="0">
                <a:solidFill>
                  <a:schemeClr val="bg1"/>
                </a:solidFill>
                <a:latin typeface="Arial" panose="020B0604020202020204" pitchFamily="34" charset="0"/>
                <a:cs typeface="Arial" panose="020B0604020202020204" pitchFamily="34" charset="0"/>
              </a:rPr>
              <a:t>(16) </a:t>
            </a:r>
            <a:r>
              <a:rPr lang="en-US" sz="4000" dirty="0">
                <a:solidFill>
                  <a:schemeClr val="bg1"/>
                </a:solidFill>
                <a:latin typeface="Arial" panose="020B0604020202020204" pitchFamily="34" charset="0"/>
                <a:cs typeface="Arial" panose="020B0604020202020204" pitchFamily="34" charset="0"/>
              </a:rPr>
              <a:t>For even in Thessalonica you sent aid once and again for my necessities</a:t>
            </a:r>
            <a:r>
              <a:rPr lang="en-US" sz="4000" dirty="0" smtClean="0">
                <a:solidFill>
                  <a:schemeClr val="bg1"/>
                </a:solidFill>
                <a:latin typeface="Arial" panose="020B0604020202020204" pitchFamily="34" charset="0"/>
                <a:cs typeface="Arial" panose="020B0604020202020204" pitchFamily="34" charset="0"/>
              </a:rPr>
              <a:t>.”</a:t>
            </a:r>
            <a:endParaRPr lang="en-US" sz="40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0" y="12920"/>
            <a:ext cx="2548646" cy="4154984"/>
          </a:xfrm>
          <a:prstGeom prst="rect">
            <a:avLst/>
          </a:prstGeom>
          <a:noFill/>
        </p:spPr>
        <p:txBody>
          <a:bodyPr wrap="square" rtlCol="0">
            <a:spAutoFit/>
          </a:bodyPr>
          <a:lstStyle/>
          <a:p>
            <a:pPr lvl="0"/>
            <a:r>
              <a:rPr lang="en-US" sz="2400" b="1" dirty="0" smtClean="0">
                <a:solidFill>
                  <a:srgbClr val="FFFF00"/>
                </a:solidFill>
                <a:latin typeface="Arial" panose="020B0604020202020204" pitchFamily="34" charset="0"/>
                <a:cs typeface="Arial" panose="020B0604020202020204" pitchFamily="34" charset="0"/>
              </a:rPr>
              <a:t>“Preach </a:t>
            </a:r>
            <a:r>
              <a:rPr lang="en-US" sz="2400" b="1" dirty="0">
                <a:solidFill>
                  <a:srgbClr val="FFFF00"/>
                </a:solidFill>
                <a:latin typeface="Arial" panose="020B0604020202020204" pitchFamily="34" charset="0"/>
                <a:cs typeface="Arial" panose="020B0604020202020204" pitchFamily="34" charset="0"/>
              </a:rPr>
              <a:t>the word! Be ready in season and out of season. Convince, rebuke, exhort, with all longsuffering and teaching</a:t>
            </a:r>
            <a:r>
              <a:rPr lang="en-US" sz="2400" b="1" dirty="0" smtClean="0">
                <a:solidFill>
                  <a:srgbClr val="FFFF00"/>
                </a:solidFill>
                <a:latin typeface="Arial" panose="020B0604020202020204" pitchFamily="34" charset="0"/>
                <a:cs typeface="Arial" panose="020B0604020202020204" pitchFamily="34" charset="0"/>
              </a:rPr>
              <a:t>.”</a:t>
            </a:r>
          </a:p>
          <a:p>
            <a:pPr lvl="0"/>
            <a:endParaRPr lang="en-US" sz="2400" b="1" dirty="0" smtClean="0">
              <a:solidFill>
                <a:srgbClr val="FFFF00"/>
              </a:solidFill>
              <a:latin typeface="Arial" panose="020B0604020202020204" pitchFamily="34" charset="0"/>
              <a:cs typeface="Arial" panose="020B0604020202020204" pitchFamily="34" charset="0"/>
            </a:endParaRPr>
          </a:p>
          <a:p>
            <a:pPr lvl="0"/>
            <a:r>
              <a:rPr lang="en-US" sz="2400" b="1" dirty="0" smtClean="0">
                <a:solidFill>
                  <a:srgbClr val="FFFF00"/>
                </a:solidFill>
                <a:latin typeface="Arial" panose="020B0604020202020204" pitchFamily="34" charset="0"/>
                <a:cs typeface="Arial" panose="020B0604020202020204" pitchFamily="34" charset="0"/>
              </a:rPr>
              <a:t>2 Tim. 4:2</a:t>
            </a:r>
            <a:endParaRPr lang="en-US"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9536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2381251" cy="6858000"/>
          </a:xfrm>
          <a:prstGeom prst="rect">
            <a:avLst/>
          </a:prstGeom>
        </p:spPr>
      </p:pic>
      <p:pic>
        <p:nvPicPr>
          <p:cNvPr id="4098" name="Picture 2" descr="http://rastimo-u-vjeri.com/wp-content/uploads/2015/12/phot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47675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852738" y="272374"/>
            <a:ext cx="8081962" cy="1325563"/>
          </a:xfrm>
        </p:spPr>
        <p:txBody>
          <a:bodyPr/>
          <a:lstStyle/>
          <a:p>
            <a:r>
              <a:rPr lang="en-US" b="1" dirty="0" smtClean="0">
                <a:solidFill>
                  <a:srgbClr val="DE8400"/>
                </a:solidFill>
              </a:rPr>
              <a:t>Second Question</a:t>
            </a:r>
            <a:endParaRPr lang="en-US" b="1" dirty="0">
              <a:solidFill>
                <a:srgbClr val="DE8400"/>
              </a:solidFill>
            </a:endParaRPr>
          </a:p>
        </p:txBody>
      </p:sp>
      <p:sp>
        <p:nvSpPr>
          <p:cNvPr id="7" name="Content Placeholder 2"/>
          <p:cNvSpPr txBox="1">
            <a:spLocks/>
          </p:cNvSpPr>
          <p:nvPr/>
        </p:nvSpPr>
        <p:spPr>
          <a:xfrm>
            <a:off x="2852738" y="1905747"/>
            <a:ext cx="8577264" cy="403477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b="1" dirty="0">
                <a:solidFill>
                  <a:schemeClr val="bg1"/>
                </a:solidFill>
              </a:rPr>
              <a:t>If a church can make social activities a part of its </a:t>
            </a:r>
            <a:r>
              <a:rPr lang="en-US" sz="6000" b="1" dirty="0">
                <a:solidFill>
                  <a:srgbClr val="FF0000"/>
                </a:solidFill>
              </a:rPr>
              <a:t>work</a:t>
            </a:r>
            <a:r>
              <a:rPr lang="en-US" sz="6000" b="1" dirty="0">
                <a:solidFill>
                  <a:schemeClr val="bg1"/>
                </a:solidFill>
              </a:rPr>
              <a:t>, why can’t a church make social activities a part of its </a:t>
            </a:r>
            <a:r>
              <a:rPr lang="en-US" sz="6000" b="1" dirty="0">
                <a:solidFill>
                  <a:srgbClr val="FF0000"/>
                </a:solidFill>
              </a:rPr>
              <a:t>worship</a:t>
            </a:r>
            <a:r>
              <a:rPr lang="en-US" sz="6000" b="1" dirty="0">
                <a:solidFill>
                  <a:schemeClr val="bg1"/>
                </a:solidFill>
              </a:rPr>
              <a:t>?</a:t>
            </a:r>
            <a:endParaRPr lang="en-US" sz="57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 y="272374"/>
            <a:ext cx="2381250" cy="3785652"/>
          </a:xfrm>
          <a:prstGeom prst="rect">
            <a:avLst/>
          </a:prstGeom>
          <a:noFill/>
        </p:spPr>
        <p:txBody>
          <a:bodyPr wrap="square" rtlCol="0">
            <a:spAutoFit/>
          </a:bodyPr>
          <a:lstStyle/>
          <a:p>
            <a:r>
              <a:rPr lang="en-US" sz="2400" b="1" dirty="0" smtClean="0">
                <a:solidFill>
                  <a:srgbClr val="FFFF00"/>
                </a:solidFill>
                <a:latin typeface="Arial" panose="020B0604020202020204" pitchFamily="34" charset="0"/>
                <a:cs typeface="Arial" panose="020B0604020202020204" pitchFamily="34" charset="0"/>
              </a:rPr>
              <a:t>“but </a:t>
            </a:r>
            <a:r>
              <a:rPr lang="en-US" sz="2400" b="1" dirty="0">
                <a:solidFill>
                  <a:srgbClr val="FFFF00"/>
                </a:solidFill>
                <a:latin typeface="Arial" panose="020B0604020202020204" pitchFamily="34" charset="0"/>
                <a:cs typeface="Arial" panose="020B0604020202020204" pitchFamily="34" charset="0"/>
              </a:rPr>
              <a:t>we preach Christ crucified, to the Jews a stumbling block and to the Greeks foolishness</a:t>
            </a:r>
            <a:r>
              <a:rPr lang="en-US" sz="2400" b="1" dirty="0" smtClean="0">
                <a:solidFill>
                  <a:srgbClr val="FFFF00"/>
                </a:solidFill>
                <a:latin typeface="Arial" panose="020B0604020202020204" pitchFamily="34" charset="0"/>
                <a:cs typeface="Arial" panose="020B0604020202020204" pitchFamily="34" charset="0"/>
              </a:rPr>
              <a:t>,”</a:t>
            </a:r>
          </a:p>
          <a:p>
            <a:endParaRPr lang="en-US" sz="2400" b="1" dirty="0">
              <a:solidFill>
                <a:srgbClr val="FFFF00"/>
              </a:solidFill>
              <a:latin typeface="Arial" panose="020B0604020202020204" pitchFamily="34" charset="0"/>
              <a:cs typeface="Arial" panose="020B0604020202020204" pitchFamily="34" charset="0"/>
            </a:endParaRPr>
          </a:p>
          <a:p>
            <a:r>
              <a:rPr lang="en-US" sz="2400" b="1" dirty="0" smtClean="0">
                <a:solidFill>
                  <a:srgbClr val="FFFF00"/>
                </a:solidFill>
                <a:latin typeface="Arial" panose="020B0604020202020204" pitchFamily="34" charset="0"/>
                <a:cs typeface="Arial" panose="020B0604020202020204" pitchFamily="34" charset="0"/>
              </a:rPr>
              <a:t>1 Cor. 1:23</a:t>
            </a:r>
            <a:endParaRPr lang="en-US"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8805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2381251" cy="6858000"/>
          </a:xfrm>
          <a:prstGeom prst="rect">
            <a:avLst/>
          </a:prstGeom>
        </p:spPr>
      </p:pic>
      <p:pic>
        <p:nvPicPr>
          <p:cNvPr id="4098" name="Picture 2" descr="http://rastimo-u-vjeri.com/wp-content/uploads/2015/12/phot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47675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852738" y="441978"/>
            <a:ext cx="8577264" cy="403477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dirty="0">
                <a:solidFill>
                  <a:schemeClr val="bg1"/>
                </a:solidFill>
              </a:rPr>
              <a:t>Sometimes the claim is made that “we’re just using these social activities to get people to come in so that we may teach them."</a:t>
            </a:r>
            <a:endParaRPr lang="en-US" sz="57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2852738" y="4612937"/>
            <a:ext cx="8618706" cy="1815882"/>
          </a:xfrm>
          <a:prstGeom prst="rect">
            <a:avLst/>
          </a:prstGeom>
          <a:noFill/>
        </p:spPr>
        <p:txBody>
          <a:bodyPr wrap="square" rtlCol="0">
            <a:spAutoFit/>
          </a:bodyPr>
          <a:lstStyle/>
          <a:p>
            <a:r>
              <a:rPr lang="en-US" sz="2800" b="1" dirty="0" smtClean="0">
                <a:solidFill>
                  <a:srgbClr val="0000CC"/>
                </a:solidFill>
                <a:latin typeface="Arial" panose="020B0604020202020204" pitchFamily="34" charset="0"/>
                <a:cs typeface="Arial" panose="020B0604020202020204" pitchFamily="34" charset="0"/>
              </a:rPr>
              <a:t>1 Cor. </a:t>
            </a:r>
            <a:r>
              <a:rPr lang="en-US" sz="2800" b="1" dirty="0">
                <a:solidFill>
                  <a:srgbClr val="0000CC"/>
                </a:solidFill>
                <a:latin typeface="Arial" panose="020B0604020202020204" pitchFamily="34" charset="0"/>
                <a:cs typeface="Arial" panose="020B0604020202020204" pitchFamily="34" charset="0"/>
              </a:rPr>
              <a:t>1: </a:t>
            </a:r>
            <a:r>
              <a:rPr lang="en-US" sz="2800" b="1" dirty="0" smtClean="0">
                <a:solidFill>
                  <a:srgbClr val="0000CC"/>
                </a:solidFill>
                <a:latin typeface="Arial" panose="020B0604020202020204" pitchFamily="34" charset="0"/>
                <a:cs typeface="Arial" panose="020B0604020202020204" pitchFamily="34" charset="0"/>
              </a:rPr>
              <a:t>21-  “For </a:t>
            </a:r>
            <a:r>
              <a:rPr lang="en-US" sz="2800" b="1" dirty="0">
                <a:solidFill>
                  <a:srgbClr val="0000CC"/>
                </a:solidFill>
                <a:latin typeface="Arial" panose="020B0604020202020204" pitchFamily="34" charset="0"/>
                <a:cs typeface="Arial" panose="020B0604020202020204" pitchFamily="34" charset="0"/>
              </a:rPr>
              <a:t>since, in the wisdom of God, the world through wisdom did not know God, </a:t>
            </a:r>
            <a:r>
              <a:rPr lang="en-US" sz="2800" b="1" dirty="0">
                <a:solidFill>
                  <a:srgbClr val="FF0000"/>
                </a:solidFill>
                <a:latin typeface="Arial" panose="020B0604020202020204" pitchFamily="34" charset="0"/>
                <a:cs typeface="Arial" panose="020B0604020202020204" pitchFamily="34" charset="0"/>
              </a:rPr>
              <a:t>it pleased God through the foolishness of the message preached to save those who believe</a:t>
            </a:r>
            <a:r>
              <a:rPr lang="en-US" sz="2800" b="1" dirty="0" smtClean="0">
                <a:solidFill>
                  <a:srgbClr val="FF0000"/>
                </a:solidFill>
                <a:latin typeface="Arial" panose="020B0604020202020204" pitchFamily="34" charset="0"/>
                <a:cs typeface="Arial" panose="020B0604020202020204" pitchFamily="34" charset="0"/>
              </a:rPr>
              <a:t>.”</a:t>
            </a:r>
            <a:endParaRPr lang="en-US" sz="28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 y="272374"/>
            <a:ext cx="2381250" cy="3785652"/>
          </a:xfrm>
          <a:prstGeom prst="rect">
            <a:avLst/>
          </a:prstGeom>
          <a:noFill/>
        </p:spPr>
        <p:txBody>
          <a:bodyPr wrap="square" rtlCol="0">
            <a:spAutoFit/>
          </a:bodyPr>
          <a:lstStyle/>
          <a:p>
            <a:r>
              <a:rPr lang="en-US" sz="2400" b="1" dirty="0" smtClean="0">
                <a:solidFill>
                  <a:srgbClr val="FFFF00"/>
                </a:solidFill>
                <a:latin typeface="Arial" panose="020B0604020202020204" pitchFamily="34" charset="0"/>
                <a:cs typeface="Arial" panose="020B0604020202020204" pitchFamily="34" charset="0"/>
              </a:rPr>
              <a:t>“but </a:t>
            </a:r>
            <a:r>
              <a:rPr lang="en-US" sz="2400" b="1" dirty="0">
                <a:solidFill>
                  <a:srgbClr val="FFFF00"/>
                </a:solidFill>
                <a:latin typeface="Arial" panose="020B0604020202020204" pitchFamily="34" charset="0"/>
                <a:cs typeface="Arial" panose="020B0604020202020204" pitchFamily="34" charset="0"/>
              </a:rPr>
              <a:t>we preach Christ crucified, to the Jews a stumbling block and to the Greeks foolishness</a:t>
            </a:r>
            <a:r>
              <a:rPr lang="en-US" sz="2400" b="1" dirty="0" smtClean="0">
                <a:solidFill>
                  <a:srgbClr val="FFFF00"/>
                </a:solidFill>
                <a:latin typeface="Arial" panose="020B0604020202020204" pitchFamily="34" charset="0"/>
                <a:cs typeface="Arial" panose="020B0604020202020204" pitchFamily="34" charset="0"/>
              </a:rPr>
              <a:t>,”</a:t>
            </a:r>
          </a:p>
          <a:p>
            <a:endParaRPr lang="en-US" sz="2400" b="1" dirty="0">
              <a:solidFill>
                <a:srgbClr val="FFFF00"/>
              </a:solidFill>
              <a:latin typeface="Arial" panose="020B0604020202020204" pitchFamily="34" charset="0"/>
              <a:cs typeface="Arial" panose="020B0604020202020204" pitchFamily="34" charset="0"/>
            </a:endParaRPr>
          </a:p>
          <a:p>
            <a:r>
              <a:rPr lang="en-US" sz="2400" b="1" dirty="0" smtClean="0">
                <a:solidFill>
                  <a:srgbClr val="FFFF00"/>
                </a:solidFill>
                <a:latin typeface="Arial" panose="020B0604020202020204" pitchFamily="34" charset="0"/>
                <a:cs typeface="Arial" panose="020B0604020202020204" pitchFamily="34" charset="0"/>
              </a:rPr>
              <a:t>1 Cor. 1:23</a:t>
            </a:r>
            <a:endParaRPr lang="en-US"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1469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2381250" cy="6858000"/>
          </a:xfrm>
          <a:prstGeom prst="rect">
            <a:avLst/>
          </a:prstGeom>
        </p:spPr>
      </p:pic>
      <p:pic>
        <p:nvPicPr>
          <p:cNvPr id="4098" name="Picture 2" descr="http://rastimo-u-vjeri.com/wp-content/uploads/2015/12/phot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47675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852738" y="272374"/>
            <a:ext cx="8081962" cy="1325563"/>
          </a:xfrm>
        </p:spPr>
        <p:txBody>
          <a:bodyPr/>
          <a:lstStyle/>
          <a:p>
            <a:r>
              <a:rPr lang="en-US" b="1" dirty="0" smtClean="0">
                <a:solidFill>
                  <a:srgbClr val="0000CC"/>
                </a:solidFill>
              </a:rPr>
              <a:t>Third Question</a:t>
            </a:r>
            <a:endParaRPr lang="en-US" b="1" dirty="0">
              <a:solidFill>
                <a:srgbClr val="0000CC"/>
              </a:solidFill>
            </a:endParaRPr>
          </a:p>
        </p:txBody>
      </p:sp>
      <p:sp>
        <p:nvSpPr>
          <p:cNvPr id="7" name="Content Placeholder 2"/>
          <p:cNvSpPr txBox="1">
            <a:spLocks/>
          </p:cNvSpPr>
          <p:nvPr/>
        </p:nvSpPr>
        <p:spPr>
          <a:xfrm>
            <a:off x="2852738" y="1905747"/>
            <a:ext cx="8800998" cy="40347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b="1" dirty="0">
                <a:solidFill>
                  <a:schemeClr val="bg1"/>
                </a:solidFill>
              </a:rPr>
              <a:t>If social activities</a:t>
            </a:r>
            <a:r>
              <a:rPr lang="en-US" sz="6000" b="1" dirty="0" smtClean="0">
                <a:solidFill>
                  <a:schemeClr val="bg1"/>
                </a:solidFill>
              </a:rPr>
              <a:t> are </a:t>
            </a:r>
            <a:r>
              <a:rPr lang="en-US" sz="6000" b="1" dirty="0">
                <a:solidFill>
                  <a:schemeClr val="bg1"/>
                </a:solidFill>
              </a:rPr>
              <a:t>a work of the church, then </a:t>
            </a:r>
            <a:r>
              <a:rPr lang="en-US" sz="6000" b="1" dirty="0" smtClean="0">
                <a:solidFill>
                  <a:schemeClr val="bg1"/>
                </a:solidFill>
              </a:rPr>
              <a:t>isn’t it </a:t>
            </a:r>
            <a:r>
              <a:rPr lang="en-US" sz="6000" b="1" dirty="0">
                <a:solidFill>
                  <a:schemeClr val="bg1"/>
                </a:solidFill>
              </a:rPr>
              <a:t>true that the church </a:t>
            </a:r>
            <a:r>
              <a:rPr lang="en-US" sz="6000" b="1" dirty="0">
                <a:solidFill>
                  <a:srgbClr val="FF0000"/>
                </a:solidFill>
              </a:rPr>
              <a:t>MUST</a:t>
            </a:r>
            <a:r>
              <a:rPr lang="en-US" sz="6000" b="1" dirty="0">
                <a:solidFill>
                  <a:schemeClr val="bg1"/>
                </a:solidFill>
              </a:rPr>
              <a:t> </a:t>
            </a:r>
            <a:r>
              <a:rPr lang="en-US" sz="6000" b="1" dirty="0" smtClean="0">
                <a:solidFill>
                  <a:schemeClr val="bg1"/>
                </a:solidFill>
              </a:rPr>
              <a:t>support </a:t>
            </a:r>
            <a:r>
              <a:rPr lang="en-US" sz="6000" b="1" dirty="0">
                <a:solidFill>
                  <a:schemeClr val="bg1"/>
                </a:solidFill>
              </a:rPr>
              <a:t>social </a:t>
            </a:r>
            <a:r>
              <a:rPr lang="en-US" sz="6000" b="1" dirty="0" smtClean="0">
                <a:solidFill>
                  <a:schemeClr val="bg1"/>
                </a:solidFill>
              </a:rPr>
              <a:t>activities?</a:t>
            </a:r>
            <a:endParaRPr lang="en-US" sz="57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9455" y="212732"/>
            <a:ext cx="2354093" cy="3570208"/>
          </a:xfrm>
          <a:prstGeom prst="rect">
            <a:avLst/>
          </a:prstGeom>
          <a:noFill/>
        </p:spPr>
        <p:txBody>
          <a:bodyPr wrap="square" rtlCol="0">
            <a:spAutoFit/>
          </a:bodyPr>
          <a:lstStyle/>
          <a:p>
            <a:pPr lvl="0"/>
            <a:r>
              <a:rPr lang="en-US" sz="2400" dirty="0">
                <a:solidFill>
                  <a:srgbClr val="FFFF00"/>
                </a:solidFill>
                <a:latin typeface="Arial" panose="020B0604020202020204" pitchFamily="34" charset="0"/>
                <a:cs typeface="Arial" panose="020B0604020202020204" pitchFamily="34" charset="0"/>
              </a:rPr>
              <a:t>“And whatever you do in word or deed, do all in the name of the Lord Jesus, giving thanks to God the Father through Him</a:t>
            </a:r>
            <a:r>
              <a:rPr lang="en-US" sz="2400" dirty="0" smtClean="0">
                <a:solidFill>
                  <a:srgbClr val="FFFF00"/>
                </a:solidFill>
                <a:latin typeface="Arial" panose="020B0604020202020204" pitchFamily="34" charset="0"/>
                <a:cs typeface="Arial" panose="020B0604020202020204" pitchFamily="34" charset="0"/>
              </a:rPr>
              <a:t>.”</a:t>
            </a:r>
          </a:p>
          <a:p>
            <a:pPr lvl="0"/>
            <a:endParaRPr lang="en-US" sz="1000" dirty="0" smtClean="0">
              <a:solidFill>
                <a:srgbClr val="FFFF00"/>
              </a:solidFill>
              <a:latin typeface="Arial" panose="020B0604020202020204" pitchFamily="34" charset="0"/>
              <a:cs typeface="Arial" panose="020B0604020202020204" pitchFamily="34" charset="0"/>
            </a:endParaRPr>
          </a:p>
          <a:p>
            <a:pPr lvl="0"/>
            <a:r>
              <a:rPr lang="en-US" sz="2400" dirty="0" smtClean="0">
                <a:solidFill>
                  <a:srgbClr val="FFFF00"/>
                </a:solidFill>
                <a:latin typeface="Arial" panose="020B0604020202020204" pitchFamily="34" charset="0"/>
                <a:cs typeface="Arial" panose="020B0604020202020204" pitchFamily="34" charset="0"/>
              </a:rPr>
              <a:t>Col. 3:17</a:t>
            </a:r>
            <a:endParaRPr 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5943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2381250" cy="6858000"/>
          </a:xfrm>
          <a:prstGeom prst="rect">
            <a:avLst/>
          </a:prstGeom>
        </p:spPr>
      </p:pic>
      <p:pic>
        <p:nvPicPr>
          <p:cNvPr id="4098" name="Picture 2" descr="http://rastimo-u-vjeri.com/wp-content/uploads/2015/12/phot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47675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852738" y="272374"/>
            <a:ext cx="8081962" cy="1325563"/>
          </a:xfrm>
        </p:spPr>
        <p:txBody>
          <a:bodyPr>
            <a:normAutofit/>
          </a:bodyPr>
          <a:lstStyle/>
          <a:p>
            <a:r>
              <a:rPr lang="en-US" sz="6000" b="1" dirty="0" smtClean="0">
                <a:solidFill>
                  <a:srgbClr val="0000CC"/>
                </a:solidFill>
                <a:latin typeface="Arial" panose="020B0604020202020204" pitchFamily="34" charset="0"/>
                <a:cs typeface="Arial" panose="020B0604020202020204" pitchFamily="34" charset="0"/>
              </a:rPr>
              <a:t>The Church Must:</a:t>
            </a:r>
            <a:endParaRPr lang="en-US" sz="6000" b="1" dirty="0">
              <a:solidFill>
                <a:srgbClr val="0000CC"/>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2852738" y="1905747"/>
            <a:ext cx="8800998" cy="40347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b="1" dirty="0" smtClean="0">
                <a:solidFill>
                  <a:schemeClr val="bg1"/>
                </a:solidFill>
              </a:rPr>
              <a:t>Support evangelism</a:t>
            </a:r>
          </a:p>
          <a:p>
            <a:pPr marL="0" indent="0">
              <a:buNone/>
            </a:pPr>
            <a:endParaRPr lang="en-US" sz="1200" b="1" dirty="0" smtClean="0">
              <a:solidFill>
                <a:schemeClr val="bg1"/>
              </a:solidFill>
            </a:endParaRPr>
          </a:p>
          <a:p>
            <a:r>
              <a:rPr lang="en-US" sz="6000" b="1" dirty="0" smtClean="0">
                <a:solidFill>
                  <a:schemeClr val="bg1"/>
                </a:solidFill>
              </a:rPr>
              <a:t>Must </a:t>
            </a:r>
            <a:r>
              <a:rPr lang="en-US" sz="6000" b="1" dirty="0">
                <a:solidFill>
                  <a:schemeClr val="bg1"/>
                </a:solidFill>
              </a:rPr>
              <a:t>edify</a:t>
            </a:r>
            <a:r>
              <a:rPr lang="en-US" sz="6000" b="1" dirty="0" smtClean="0">
                <a:solidFill>
                  <a:schemeClr val="bg1"/>
                </a:solidFill>
              </a:rPr>
              <a:t> </a:t>
            </a:r>
          </a:p>
          <a:p>
            <a:pPr marL="0" indent="0">
              <a:buNone/>
            </a:pPr>
            <a:endParaRPr lang="en-US" sz="1200" b="1" dirty="0" smtClean="0">
              <a:solidFill>
                <a:schemeClr val="bg1"/>
              </a:solidFill>
            </a:endParaRPr>
          </a:p>
          <a:p>
            <a:r>
              <a:rPr lang="en-US" sz="6000" b="1" dirty="0" smtClean="0">
                <a:solidFill>
                  <a:schemeClr val="bg1"/>
                </a:solidFill>
              </a:rPr>
              <a:t>Must </a:t>
            </a:r>
            <a:r>
              <a:rPr lang="en-US" sz="6000" b="1" dirty="0">
                <a:solidFill>
                  <a:schemeClr val="bg1"/>
                </a:solidFill>
              </a:rPr>
              <a:t>do benevolent work</a:t>
            </a:r>
          </a:p>
        </p:txBody>
      </p:sp>
      <p:sp>
        <p:nvSpPr>
          <p:cNvPr id="9" name="TextBox 8"/>
          <p:cNvSpPr txBox="1"/>
          <p:nvPr/>
        </p:nvSpPr>
        <p:spPr>
          <a:xfrm>
            <a:off x="19455" y="212732"/>
            <a:ext cx="2354093" cy="3570208"/>
          </a:xfrm>
          <a:prstGeom prst="rect">
            <a:avLst/>
          </a:prstGeom>
          <a:noFill/>
        </p:spPr>
        <p:txBody>
          <a:bodyPr wrap="square" rtlCol="0">
            <a:spAutoFit/>
          </a:bodyPr>
          <a:lstStyle/>
          <a:p>
            <a:pPr lvl="0"/>
            <a:r>
              <a:rPr lang="en-US" sz="2400" dirty="0">
                <a:solidFill>
                  <a:srgbClr val="FFFF00"/>
                </a:solidFill>
                <a:latin typeface="Arial" panose="020B0604020202020204" pitchFamily="34" charset="0"/>
                <a:cs typeface="Arial" panose="020B0604020202020204" pitchFamily="34" charset="0"/>
              </a:rPr>
              <a:t>“And whatever you do in word or deed, do all in the name of the Lord Jesus, giving thanks to God the Father through Him</a:t>
            </a:r>
            <a:r>
              <a:rPr lang="en-US" sz="2400" dirty="0" smtClean="0">
                <a:solidFill>
                  <a:srgbClr val="FFFF00"/>
                </a:solidFill>
                <a:latin typeface="Arial" panose="020B0604020202020204" pitchFamily="34" charset="0"/>
                <a:cs typeface="Arial" panose="020B0604020202020204" pitchFamily="34" charset="0"/>
              </a:rPr>
              <a:t>.”</a:t>
            </a:r>
          </a:p>
          <a:p>
            <a:pPr lvl="0"/>
            <a:endParaRPr lang="en-US" sz="1000" dirty="0" smtClean="0">
              <a:solidFill>
                <a:srgbClr val="FFFF00"/>
              </a:solidFill>
              <a:latin typeface="Arial" panose="020B0604020202020204" pitchFamily="34" charset="0"/>
              <a:cs typeface="Arial" panose="020B0604020202020204" pitchFamily="34" charset="0"/>
            </a:endParaRPr>
          </a:p>
          <a:p>
            <a:pPr lvl="0"/>
            <a:r>
              <a:rPr lang="en-US" sz="2400" dirty="0" smtClean="0">
                <a:solidFill>
                  <a:srgbClr val="FFFF00"/>
                </a:solidFill>
                <a:latin typeface="Arial" panose="020B0604020202020204" pitchFamily="34" charset="0"/>
                <a:cs typeface="Arial" panose="020B0604020202020204" pitchFamily="34" charset="0"/>
              </a:rPr>
              <a:t>Col. 3:17</a:t>
            </a:r>
            <a:endParaRPr 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0151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98680" cy="6872744"/>
          </a:xfrm>
          <a:prstGeom prst="rect">
            <a:avLst/>
          </a:prstGeom>
        </p:spPr>
      </p:pic>
      <p:sp>
        <p:nvSpPr>
          <p:cNvPr id="3" name="Title 1"/>
          <p:cNvSpPr txBox="1">
            <a:spLocks/>
          </p:cNvSpPr>
          <p:nvPr/>
        </p:nvSpPr>
        <p:spPr>
          <a:xfrm>
            <a:off x="274320" y="82829"/>
            <a:ext cx="11671245" cy="10348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u="sng" dirty="0" smtClean="0">
                <a:solidFill>
                  <a:srgbClr val="C00000"/>
                </a:solidFill>
                <a:latin typeface="Arial" panose="020B0604020202020204" pitchFamily="34" charset="0"/>
                <a:cs typeface="Arial" panose="020B0604020202020204" pitchFamily="34" charset="0"/>
              </a:rPr>
              <a:t>1st IRREFUTABLE STATEMENT</a:t>
            </a:r>
            <a:endParaRPr lang="en-US" u="sng" dirty="0">
              <a:solidFill>
                <a:srgbClr val="C00000"/>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686334" y="1819532"/>
            <a:ext cx="9259231" cy="435133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400" b="1" dirty="0" smtClean="0">
                <a:solidFill>
                  <a:srgbClr val="0000CC"/>
                </a:solidFill>
                <a:latin typeface="Arial" panose="020B0604020202020204" pitchFamily="34" charset="0"/>
                <a:cs typeface="Arial" panose="020B0604020202020204" pitchFamily="34" charset="0"/>
              </a:rPr>
              <a:t>Jesus Christ has all authority.</a:t>
            </a:r>
          </a:p>
          <a:p>
            <a:pPr algn="l"/>
            <a:endParaRPr lang="en-US" sz="1500" dirty="0" smtClean="0">
              <a:latin typeface="Arial" panose="020B0604020202020204" pitchFamily="34" charset="0"/>
              <a:cs typeface="Arial" panose="020B0604020202020204" pitchFamily="34" charset="0"/>
            </a:endParaRPr>
          </a:p>
          <a:p>
            <a:pPr algn="l"/>
            <a:r>
              <a:rPr lang="en-US" sz="5400" b="1" dirty="0" smtClean="0">
                <a:latin typeface="Arial" panose="020B0604020202020204" pitchFamily="34" charset="0"/>
                <a:cs typeface="Arial" panose="020B0604020202020204" pitchFamily="34" charset="0"/>
              </a:rPr>
              <a:t>And </a:t>
            </a:r>
            <a:r>
              <a:rPr lang="en-US" sz="5400" b="1" dirty="0">
                <a:latin typeface="Arial" panose="020B0604020202020204" pitchFamily="34" charset="0"/>
                <a:cs typeface="Arial" panose="020B0604020202020204" pitchFamily="34" charset="0"/>
              </a:rPr>
              <a:t>Jesus came and spoke to them, saying, </a:t>
            </a:r>
            <a:r>
              <a:rPr lang="en-US" sz="5400" b="1" dirty="0" smtClean="0">
                <a:solidFill>
                  <a:srgbClr val="C00000"/>
                </a:solidFill>
                <a:latin typeface="Arial" panose="020B0604020202020204" pitchFamily="34" charset="0"/>
                <a:cs typeface="Arial" panose="020B0604020202020204" pitchFamily="34" charset="0"/>
              </a:rPr>
              <a:t>"All </a:t>
            </a:r>
            <a:r>
              <a:rPr lang="en-US" sz="5400" b="1" dirty="0">
                <a:solidFill>
                  <a:srgbClr val="C00000"/>
                </a:solidFill>
                <a:latin typeface="Arial" panose="020B0604020202020204" pitchFamily="34" charset="0"/>
                <a:cs typeface="Arial" panose="020B0604020202020204" pitchFamily="34" charset="0"/>
              </a:rPr>
              <a:t>authority has been given to Me in heaven and on earth</a:t>
            </a:r>
            <a:r>
              <a:rPr lang="en-US" sz="5400" b="1" dirty="0" smtClean="0">
                <a:solidFill>
                  <a:srgbClr val="C00000"/>
                </a:solidFill>
                <a:latin typeface="Arial" panose="020B0604020202020204" pitchFamily="34" charset="0"/>
                <a:cs typeface="Arial" panose="020B0604020202020204" pitchFamily="34" charset="0"/>
              </a:rPr>
              <a:t>.”</a:t>
            </a:r>
            <a:endParaRPr lang="en-US" sz="5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1817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98680" cy="6872744"/>
          </a:xfrm>
          <a:prstGeom prst="rect">
            <a:avLst/>
          </a:prstGeom>
        </p:spPr>
      </p:pic>
      <p:sp>
        <p:nvSpPr>
          <p:cNvPr id="3" name="Title 1"/>
          <p:cNvSpPr txBox="1">
            <a:spLocks/>
          </p:cNvSpPr>
          <p:nvPr/>
        </p:nvSpPr>
        <p:spPr>
          <a:xfrm>
            <a:off x="227076" y="368916"/>
            <a:ext cx="11844528" cy="10348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b="1" u="sng" dirty="0">
                <a:solidFill>
                  <a:srgbClr val="C00000"/>
                </a:solidFill>
                <a:latin typeface="Arial" panose="020B0604020202020204" pitchFamily="34" charset="0"/>
                <a:cs typeface="Arial" panose="020B0604020202020204" pitchFamily="34" charset="0"/>
              </a:rPr>
              <a:t>2nd IRREFUTABLE STATEMENT</a:t>
            </a:r>
          </a:p>
        </p:txBody>
      </p:sp>
      <p:sp>
        <p:nvSpPr>
          <p:cNvPr id="5" name="Content Placeholder 2"/>
          <p:cNvSpPr txBox="1">
            <a:spLocks/>
          </p:cNvSpPr>
          <p:nvPr/>
        </p:nvSpPr>
        <p:spPr>
          <a:xfrm>
            <a:off x="3085893" y="1962576"/>
            <a:ext cx="860013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400" b="1" dirty="0">
                <a:latin typeface="Arial" panose="020B0604020202020204" pitchFamily="34" charset="0"/>
                <a:cs typeface="Arial" panose="020B0604020202020204" pitchFamily="34" charset="0"/>
              </a:rPr>
              <a:t>Jesus Christ </a:t>
            </a:r>
            <a:r>
              <a:rPr lang="en-US" sz="5400" b="1" dirty="0">
                <a:solidFill>
                  <a:srgbClr val="C00000"/>
                </a:solidFill>
                <a:latin typeface="Arial" panose="020B0604020202020204" pitchFamily="34" charset="0"/>
                <a:cs typeface="Arial" panose="020B0604020202020204" pitchFamily="34" charset="0"/>
              </a:rPr>
              <a:t>has not </a:t>
            </a:r>
            <a:r>
              <a:rPr lang="en-US" sz="5400" b="1" dirty="0">
                <a:latin typeface="Arial" panose="020B0604020202020204" pitchFamily="34" charset="0"/>
                <a:cs typeface="Arial" panose="020B0604020202020204" pitchFamily="34" charset="0"/>
              </a:rPr>
              <a:t>authorized churches to provide social activities, recreation, amusements, and </a:t>
            </a:r>
            <a:r>
              <a:rPr lang="en-US" sz="5400" b="1" dirty="0" smtClean="0">
                <a:latin typeface="Arial" panose="020B0604020202020204" pitchFamily="34" charset="0"/>
                <a:cs typeface="Arial" panose="020B0604020202020204" pitchFamily="34" charset="0"/>
              </a:rPr>
              <a:t>entertainment.</a:t>
            </a:r>
            <a:endParaRPr lang="en-US" sz="5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5705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2.bp.blogspot.com/-rXNiljqaOWk/TvmFw9xLKJI/AAAAAAAABUA/aCSwQLZS7x0/s1600/bible+verse+powerpoint+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7488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christalb.org/images/Christ-Church-Youth-Gro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0" y="4562474"/>
            <a:ext cx="3333750" cy="229552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portnelsonunitedchurch.com/images/wed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225" y="1409700"/>
            <a:ext cx="28575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encrypted-tbn1.gstatic.com/images?q=tbn:ANd9GcQ55xzfoXf6Gdr1Sh_E104EMkJXbsuWNE-afSah0LfZdpQdH6H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4572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s://s-media-cache-ak0.pinimg.com/236x/8b/0b/c7/8b0bc7ed2c73b76994ddf143c1c15b5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050" y="0"/>
            <a:ext cx="22479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http://www.oystermouthparish.com/resource/resized_450x338_Church%20activities%200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38549"/>
            <a:ext cx="428625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https://encrypted-tbn1.gstatic.com/images?q=tbn:ANd9GcQF5tSvg95-jJgsqc9z8kWSJC_YdqrGIyqVJKjwwGJfMBPpIS-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8293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14" descr="http://www.stanthonytheabbot.org/uploads/4cba698be2a6401216963b1f5acad3836927a8a1/16i7j7oje8pdk7xp65tj21s28c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 y="-176212"/>
            <a:ext cx="4038600" cy="4276726"/>
          </a:xfrm>
          <a:prstGeom prst="rect">
            <a:avLst/>
          </a:prstGeom>
          <a:noFill/>
          <a:extLst>
            <a:ext uri="{909E8E84-426E-40dd-AFC4-6F175D3DCCD1}">
              <a14:hiddenFill xmlns:a14="http://schemas.microsoft.com/office/drawing/2010/main">
                <a:solidFill>
                  <a:srgbClr val="FFFFFF"/>
                </a:solidFill>
              </a14:hiddenFill>
            </a:ext>
          </a:extLst>
        </p:spPr>
      </p:pic>
      <p:pic>
        <p:nvPicPr>
          <p:cNvPr id="18448" name="Picture 16" descr="http://cdn.wittyfeed.com/5108/vigcwaigkku92fwrg19r.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4075" y="1826419"/>
            <a:ext cx="35718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8452" name="Picture 20" descr="http://www.immanuelcommunity.org/uploads/1/7/9/2/17924975/8102528_ori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250" y="3309936"/>
            <a:ext cx="4607720" cy="3548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1"/>
          <a:stretch>
            <a:fillRect/>
          </a:stretch>
        </p:blipFill>
        <p:spPr>
          <a:xfrm>
            <a:off x="8882062" y="3265750"/>
            <a:ext cx="3319463" cy="1324107"/>
          </a:xfrm>
          <a:prstGeom prst="rect">
            <a:avLst/>
          </a:prstGeom>
        </p:spPr>
      </p:pic>
      <p:pic>
        <p:nvPicPr>
          <p:cNvPr id="5" name="Picture 4"/>
          <p:cNvPicPr>
            <a:picLocks noChangeAspect="1"/>
          </p:cNvPicPr>
          <p:nvPr/>
        </p:nvPicPr>
        <p:blipFill>
          <a:blip r:embed="rId12"/>
          <a:stretch>
            <a:fillRect/>
          </a:stretch>
        </p:blipFill>
        <p:spPr>
          <a:xfrm>
            <a:off x="4300538" y="5536436"/>
            <a:ext cx="2414587" cy="1321564"/>
          </a:xfrm>
          <a:prstGeom prst="rect">
            <a:avLst/>
          </a:prstGeom>
        </p:spPr>
      </p:pic>
      <p:pic>
        <p:nvPicPr>
          <p:cNvPr id="6" name="Picture 5"/>
          <p:cNvPicPr>
            <a:picLocks noChangeAspect="1"/>
          </p:cNvPicPr>
          <p:nvPr/>
        </p:nvPicPr>
        <p:blipFill>
          <a:blip r:embed="rId13"/>
          <a:stretch>
            <a:fillRect/>
          </a:stretch>
        </p:blipFill>
        <p:spPr>
          <a:xfrm>
            <a:off x="3861168" y="2487215"/>
            <a:ext cx="1891932" cy="1302545"/>
          </a:xfrm>
          <a:prstGeom prst="rect">
            <a:avLst/>
          </a:prstGeom>
        </p:spPr>
      </p:pic>
      <p:pic>
        <p:nvPicPr>
          <p:cNvPr id="18454" name="Picture 22" descr="http://www.ridgevillebaptistchurch.com/s/cc_images/cache_4218623325.jpg?t=14670423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67487" y="5344711"/>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6562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orshiphousemedia.s3.amazonaws.com/images/main/s/mo/jor/mo/abstractsixworship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62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4204" y="758757"/>
            <a:ext cx="11031166" cy="5078313"/>
          </a:xfrm>
          <a:prstGeom prst="rect">
            <a:avLst/>
          </a:prstGeom>
          <a:noFill/>
        </p:spPr>
        <p:txBody>
          <a:bodyPr wrap="square" rtlCol="0">
            <a:spAutoFit/>
          </a:bodyPr>
          <a:lstStyle/>
          <a:p>
            <a:r>
              <a:rPr lang="en-US" sz="5400" dirty="0">
                <a:solidFill>
                  <a:schemeClr val="bg1"/>
                </a:solidFill>
                <a:latin typeface="Arial" panose="020B0604020202020204" pitchFamily="34" charset="0"/>
                <a:cs typeface="Arial" panose="020B0604020202020204" pitchFamily="34" charset="0"/>
              </a:rPr>
              <a:t>While it is true that many churches need to repent, it is also true that many individuals need to repent for the same reason – </a:t>
            </a:r>
            <a:r>
              <a:rPr lang="en-US" sz="5400" dirty="0" smtClean="0">
                <a:solidFill>
                  <a:schemeClr val="bg1"/>
                </a:solidFill>
                <a:latin typeface="Arial" panose="020B0604020202020204" pitchFamily="34" charset="0"/>
                <a:cs typeface="Arial" panose="020B0604020202020204" pitchFamily="34" charset="0"/>
              </a:rPr>
              <a:t>disobedience and </a:t>
            </a:r>
            <a:r>
              <a:rPr lang="en-US" sz="5400" dirty="0">
                <a:solidFill>
                  <a:schemeClr val="bg1"/>
                </a:solidFill>
                <a:latin typeface="Arial" panose="020B0604020202020204" pitchFamily="34" charset="0"/>
                <a:cs typeface="Arial" panose="020B0604020202020204" pitchFamily="34" charset="0"/>
              </a:rPr>
              <a:t>conduct that is contrary to God’s law</a:t>
            </a:r>
            <a:r>
              <a:rPr lang="en-US" sz="5400" dirty="0" smtClean="0">
                <a:solidFill>
                  <a:schemeClr val="bg1"/>
                </a:solidFill>
                <a:latin typeface="Arial" panose="020B0604020202020204" pitchFamily="34" charset="0"/>
                <a:cs typeface="Arial" panose="020B0604020202020204" pitchFamily="34" charset="0"/>
              </a:rPr>
              <a:t>.  Luke 13:3</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1577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orshiphousemedia.s3.amazonaws.com/images/main/s/mo/jor/mo/abstractsixworship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6233"/>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463685" y="285485"/>
            <a:ext cx="11264629" cy="49638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u="sng" dirty="0" smtClean="0">
                <a:solidFill>
                  <a:srgbClr val="0000CC"/>
                </a:solidFill>
                <a:latin typeface="Arial" panose="020B0604020202020204" pitchFamily="34" charset="0"/>
                <a:cs typeface="Arial" panose="020B0604020202020204" pitchFamily="34" charset="0"/>
              </a:rPr>
              <a:t>God’s Conditions For Salvation:</a:t>
            </a:r>
          </a:p>
          <a:p>
            <a:endParaRPr lang="en-US" sz="5400" dirty="0" smtClean="0">
              <a:latin typeface="Arial" panose="020B0604020202020204" pitchFamily="34" charset="0"/>
              <a:cs typeface="Arial" panose="020B0604020202020204" pitchFamily="34" charset="0"/>
            </a:endParaRPr>
          </a:p>
          <a:p>
            <a:pPr marL="571500" indent="-571500">
              <a:buFont typeface="Wingdings" panose="05000000000000000000" pitchFamily="2" charset="2"/>
              <a:buChar char="v"/>
            </a:pPr>
            <a:r>
              <a:rPr lang="en-US" sz="5400" dirty="0" smtClean="0">
                <a:latin typeface="Arial" panose="020B0604020202020204" pitchFamily="34" charset="0"/>
                <a:cs typeface="Arial" panose="020B0604020202020204" pitchFamily="34" charset="0"/>
              </a:rPr>
              <a:t>Believe – John 8:24</a:t>
            </a:r>
          </a:p>
          <a:p>
            <a:pPr marL="571500" indent="-571500">
              <a:buFont typeface="Wingdings" panose="05000000000000000000" pitchFamily="2" charset="2"/>
              <a:buChar char="v"/>
            </a:pPr>
            <a:r>
              <a:rPr lang="en-US" sz="5400" dirty="0" smtClean="0">
                <a:latin typeface="Arial" panose="020B0604020202020204" pitchFamily="34" charset="0"/>
                <a:cs typeface="Arial" panose="020B0604020202020204" pitchFamily="34" charset="0"/>
              </a:rPr>
              <a:t>Repent – Acts 2:38</a:t>
            </a:r>
          </a:p>
          <a:p>
            <a:pPr marL="571500" indent="-571500">
              <a:buFont typeface="Wingdings" panose="05000000000000000000" pitchFamily="2" charset="2"/>
              <a:buChar char="v"/>
            </a:pPr>
            <a:r>
              <a:rPr lang="en-US" sz="5400" dirty="0" smtClean="0">
                <a:latin typeface="Arial" panose="020B0604020202020204" pitchFamily="34" charset="0"/>
                <a:cs typeface="Arial" panose="020B0604020202020204" pitchFamily="34" charset="0"/>
              </a:rPr>
              <a:t>Confess Christ – Rom. 10:9-10</a:t>
            </a:r>
          </a:p>
          <a:p>
            <a:pPr marL="571500" indent="-571500">
              <a:buFont typeface="Wingdings" panose="05000000000000000000" pitchFamily="2" charset="2"/>
              <a:buChar char="v"/>
            </a:pPr>
            <a:r>
              <a:rPr lang="en-US" sz="5400" dirty="0" smtClean="0">
                <a:latin typeface="Arial" panose="020B0604020202020204" pitchFamily="34" charset="0"/>
                <a:cs typeface="Arial" panose="020B0604020202020204" pitchFamily="34" charset="0"/>
              </a:rPr>
              <a:t>Baptism – Mark 16:16</a:t>
            </a:r>
          </a:p>
          <a:p>
            <a:pPr marL="571500" indent="-571500">
              <a:buFont typeface="Wingdings" panose="05000000000000000000" pitchFamily="2" charset="2"/>
              <a:buChar char="v"/>
            </a:pPr>
            <a:r>
              <a:rPr lang="en-US" sz="5400" dirty="0" smtClean="0">
                <a:latin typeface="Arial" panose="020B0604020202020204" pitchFamily="34" charset="0"/>
                <a:cs typeface="Arial" panose="020B0604020202020204" pitchFamily="34" charset="0"/>
              </a:rPr>
              <a:t>Remain Faithful – Rev. 2:10</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593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714375"/>
            <a:ext cx="10844213" cy="5693866"/>
          </a:xfrm>
          <a:prstGeom prst="rect">
            <a:avLst/>
          </a:prstGeom>
          <a:noFill/>
        </p:spPr>
        <p:txBody>
          <a:bodyPr wrap="square" rtlCol="0">
            <a:spAutoFit/>
          </a:bodyPr>
          <a:lstStyle/>
          <a:p>
            <a:r>
              <a:rPr lang="en-US" sz="5200" dirty="0" smtClean="0">
                <a:latin typeface="Arial" panose="020B0604020202020204" pitchFamily="34" charset="0"/>
                <a:cs typeface="Arial" panose="020B0604020202020204" pitchFamily="34" charset="0"/>
              </a:rPr>
              <a:t>If the Lord, on the day of Judgment, asked you to give a Biblical argument for church involvement in recreation</a:t>
            </a:r>
            <a:r>
              <a:rPr lang="en-US" sz="5200" dirty="0">
                <a:latin typeface="Arial" panose="020B0604020202020204" pitchFamily="34" charset="0"/>
                <a:cs typeface="Arial" panose="020B0604020202020204" pitchFamily="34" charset="0"/>
              </a:rPr>
              <a:t>, gymnasiums, kitchens,  and various forms of </a:t>
            </a:r>
            <a:r>
              <a:rPr lang="en-US" sz="5200" dirty="0" smtClean="0">
                <a:latin typeface="Arial" panose="020B0604020202020204" pitchFamily="34" charset="0"/>
                <a:cs typeface="Arial" panose="020B0604020202020204" pitchFamily="34" charset="0"/>
              </a:rPr>
              <a:t>entertainment, could you do </a:t>
            </a:r>
            <a:r>
              <a:rPr lang="en-US" sz="5200" b="1" dirty="0" smtClean="0">
                <a:latin typeface="Arial" panose="020B0604020202020204" pitchFamily="34" charset="0"/>
                <a:cs typeface="Arial" panose="020B0604020202020204" pitchFamily="34" charset="0"/>
              </a:rPr>
              <a:t>it</a:t>
            </a:r>
            <a:r>
              <a:rPr lang="en-US" sz="5200" b="1" dirty="0" smtClean="0">
                <a:solidFill>
                  <a:srgbClr val="FFFF00"/>
                </a:solidFill>
                <a:latin typeface="Arial" panose="020B0604020202020204" pitchFamily="34" charset="0"/>
                <a:cs typeface="Arial" panose="020B0604020202020204" pitchFamily="34" charset="0"/>
              </a:rPr>
              <a:t>…to save your soul?</a:t>
            </a:r>
            <a:endParaRPr lang="en-US" sz="5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6089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5189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238" y="711199"/>
            <a:ext cx="10501312" cy="5561013"/>
          </a:xfrm>
        </p:spPr>
        <p:txBody>
          <a:bodyPr>
            <a:normAutofit/>
          </a:bodyPr>
          <a:lstStyle/>
          <a:p>
            <a:pPr marL="0" lvl="0" indent="0" algn="just">
              <a:buNone/>
            </a:pPr>
            <a:r>
              <a:rPr lang="en-US" sz="3600" b="1" dirty="0"/>
              <a:t>B. C. Goodpasture, </a:t>
            </a:r>
            <a:r>
              <a:rPr lang="en-US" sz="3600" b="1" i="1" u="sng" dirty="0"/>
              <a:t>Gospel Advocate</a:t>
            </a:r>
            <a:r>
              <a:rPr lang="en-US" sz="3600" b="1" dirty="0"/>
              <a:t>, 1948, pg. 484 </a:t>
            </a:r>
            <a:r>
              <a:rPr lang="en-US" sz="3600" b="1" dirty="0" smtClean="0"/>
              <a:t>–</a:t>
            </a:r>
          </a:p>
          <a:p>
            <a:pPr marL="0" lvl="0" indent="0" algn="just">
              <a:buNone/>
            </a:pPr>
            <a:r>
              <a:rPr lang="en-US" sz="3600" b="1" dirty="0" smtClean="0"/>
              <a:t> </a:t>
            </a:r>
            <a:r>
              <a:rPr lang="en-US" sz="3600" b="1" dirty="0">
                <a:solidFill>
                  <a:srgbClr val="FFFF00"/>
                </a:solidFill>
              </a:rPr>
              <a:t>“It is not the mission of the church to furnish amusement for the world, or even for its own members. For the church to turn aside from its divine work to furnish amusement and recreation is to pervert its mission.  If the church will discharge its duty in preaching the gospel, in edifying its members, and in helping the worthy poor, it will not have </a:t>
            </a:r>
            <a:r>
              <a:rPr lang="en-US" sz="3600" b="1" dirty="0" smtClean="0">
                <a:solidFill>
                  <a:srgbClr val="FFFF00"/>
                </a:solidFill>
              </a:rPr>
              <a:t>the desire </a:t>
            </a:r>
            <a:r>
              <a:rPr lang="en-US" sz="3600" b="1" dirty="0">
                <a:solidFill>
                  <a:srgbClr val="FFFF00"/>
                </a:solidFill>
              </a:rPr>
              <a:t>or the time to amuse and entertain."</a:t>
            </a:r>
          </a:p>
          <a:p>
            <a:pPr marL="0" indent="0" algn="just">
              <a:buNone/>
            </a:pPr>
            <a:endParaRPr lang="en-US" sz="3600" dirty="0"/>
          </a:p>
        </p:txBody>
      </p:sp>
    </p:spTree>
    <p:extLst>
      <p:ext uri="{BB962C8B-B14F-4D97-AF65-F5344CB8AC3E}">
        <p14:creationId xmlns:p14="http://schemas.microsoft.com/office/powerpoint/2010/main" val="2602290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4262" y="711199"/>
            <a:ext cx="10233800" cy="5561013"/>
          </a:xfrm>
        </p:spPr>
        <p:txBody>
          <a:bodyPr>
            <a:normAutofit fontScale="92500" lnSpcReduction="10000"/>
          </a:bodyPr>
          <a:lstStyle/>
          <a:p>
            <a:pPr marL="0" lvl="0" indent="0" algn="just">
              <a:buNone/>
            </a:pPr>
            <a:r>
              <a:rPr lang="en-US" sz="3600" b="1" dirty="0"/>
              <a:t>N.B. Hardeman</a:t>
            </a:r>
            <a:r>
              <a:rPr lang="en-US" sz="3600" b="1" dirty="0" smtClean="0"/>
              <a:t>, “Hardeman’s </a:t>
            </a:r>
            <a:r>
              <a:rPr lang="en-US" sz="3600" b="1" dirty="0"/>
              <a:t>Tabernacle Sermons</a:t>
            </a:r>
            <a:r>
              <a:rPr lang="en-US" sz="3600" b="1" dirty="0" smtClean="0"/>
              <a:t>,” </a:t>
            </a:r>
            <a:r>
              <a:rPr lang="en-US" sz="3600" b="1" dirty="0"/>
              <a:t>Vol. V, </a:t>
            </a:r>
            <a:r>
              <a:rPr lang="en-US" sz="3600" b="1" dirty="0" smtClean="0"/>
              <a:t>p. 50</a:t>
            </a:r>
            <a:r>
              <a:rPr lang="en-US" sz="3600" b="1" dirty="0"/>
              <a:t>,  </a:t>
            </a:r>
            <a:r>
              <a:rPr lang="en-US" sz="3600" dirty="0"/>
              <a:t>1942 </a:t>
            </a:r>
            <a:r>
              <a:rPr lang="en-US" sz="3600" dirty="0" smtClean="0"/>
              <a:t>– </a:t>
            </a:r>
          </a:p>
          <a:p>
            <a:pPr marL="0" lvl="0" indent="0" algn="just">
              <a:buNone/>
            </a:pPr>
            <a:endParaRPr lang="en-US" sz="1300" dirty="0" smtClean="0"/>
          </a:p>
          <a:p>
            <a:pPr marL="0" lvl="0" indent="0" algn="just">
              <a:buNone/>
            </a:pPr>
            <a:r>
              <a:rPr lang="en-US" sz="3600" b="1" dirty="0" smtClean="0">
                <a:solidFill>
                  <a:srgbClr val="FFFF00"/>
                </a:solidFill>
              </a:rPr>
              <a:t>“</a:t>
            </a:r>
            <a:r>
              <a:rPr lang="en-US" sz="3600" b="1" dirty="0">
                <a:solidFill>
                  <a:srgbClr val="FFFF00"/>
                </a:solidFill>
              </a:rPr>
              <a:t>Again I say unto you, with caution and thought, that it is not the work of the church to furnish entertainment for its members.  And yet many churches have drifted into such an effort. They enlarge their basements, put in all kinds of gymnastic apparatus, and make every sort of an appeal to the young people of the congregation. </a:t>
            </a:r>
            <a:r>
              <a:rPr lang="en-US" sz="3600" b="1" dirty="0" smtClean="0">
                <a:solidFill>
                  <a:srgbClr val="FFFF00"/>
                </a:solidFill>
              </a:rPr>
              <a:t> I </a:t>
            </a:r>
            <a:r>
              <a:rPr lang="en-US" sz="3600" b="1" dirty="0">
                <a:solidFill>
                  <a:srgbClr val="FFFF00"/>
                </a:solidFill>
              </a:rPr>
              <a:t>have never read anything in the Bible that indicated to me that such was a part of the work of the church.  I am wholly ignorant of any Scripture that even points in that </a:t>
            </a:r>
            <a:r>
              <a:rPr lang="en-US" sz="3600" b="1" dirty="0" smtClean="0">
                <a:solidFill>
                  <a:srgbClr val="FFFF00"/>
                </a:solidFill>
              </a:rPr>
              <a:t>direction."</a:t>
            </a:r>
            <a:endParaRPr lang="en-US" sz="3600" b="1" dirty="0">
              <a:solidFill>
                <a:srgbClr val="FFFF00"/>
              </a:solidFill>
            </a:endParaRPr>
          </a:p>
          <a:p>
            <a:pPr marL="0" indent="0">
              <a:buNone/>
            </a:pPr>
            <a:endParaRPr lang="en-US" sz="3600" dirty="0"/>
          </a:p>
        </p:txBody>
      </p:sp>
    </p:spTree>
    <p:extLst>
      <p:ext uri="{BB962C8B-B14F-4D97-AF65-F5344CB8AC3E}">
        <p14:creationId xmlns:p14="http://schemas.microsoft.com/office/powerpoint/2010/main" val="12926350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00CC"/>
                </a:solidFill>
              </a:rPr>
              <a:t>For the church </a:t>
            </a:r>
            <a:r>
              <a:rPr lang="en-US" b="1" dirty="0">
                <a:solidFill>
                  <a:srgbClr val="0000CC"/>
                </a:solidFill>
              </a:rPr>
              <a:t>to </a:t>
            </a:r>
            <a:r>
              <a:rPr lang="en-US" b="1" dirty="0" smtClean="0">
                <a:solidFill>
                  <a:srgbClr val="0000CC"/>
                </a:solidFill>
              </a:rPr>
              <a:t>Act Without Authority </a:t>
            </a:r>
            <a:r>
              <a:rPr lang="en-US" b="1" dirty="0">
                <a:solidFill>
                  <a:srgbClr val="0000CC"/>
                </a:solidFill>
              </a:rPr>
              <a:t>is </a:t>
            </a:r>
            <a:r>
              <a:rPr lang="en-US" b="1" dirty="0" smtClean="0">
                <a:solidFill>
                  <a:srgbClr val="0000CC"/>
                </a:solidFill>
              </a:rPr>
              <a:t>Sin </a:t>
            </a:r>
            <a:endParaRPr lang="en-US" b="1" dirty="0">
              <a:solidFill>
                <a:srgbClr val="0000CC"/>
              </a:solidFill>
            </a:endParaRPr>
          </a:p>
        </p:txBody>
      </p:sp>
      <p:sp>
        <p:nvSpPr>
          <p:cNvPr id="3" name="Content Placeholder 2"/>
          <p:cNvSpPr>
            <a:spLocks noGrp="1"/>
          </p:cNvSpPr>
          <p:nvPr>
            <p:ph idx="1"/>
          </p:nvPr>
        </p:nvSpPr>
        <p:spPr>
          <a:xfrm>
            <a:off x="1120000" y="1883991"/>
            <a:ext cx="10233800" cy="4351338"/>
          </a:xfrm>
        </p:spPr>
        <p:txBody>
          <a:bodyPr>
            <a:normAutofit fontScale="92500" lnSpcReduction="10000"/>
          </a:bodyPr>
          <a:lstStyle/>
          <a:p>
            <a:pPr lvl="0"/>
            <a:r>
              <a:rPr lang="en-US" sz="4000" b="1" dirty="0">
                <a:solidFill>
                  <a:srgbClr val="000000"/>
                </a:solidFill>
                <a:latin typeface="Arial" panose="020B0604020202020204" pitchFamily="34" charset="0"/>
                <a:cs typeface="Arial" panose="020B0604020202020204" pitchFamily="34" charset="0"/>
              </a:rPr>
              <a:t>Matt. </a:t>
            </a:r>
            <a:r>
              <a:rPr lang="en-US" sz="4000" b="1" dirty="0" smtClean="0">
                <a:solidFill>
                  <a:srgbClr val="000000"/>
                </a:solidFill>
                <a:latin typeface="Arial" panose="020B0604020202020204" pitchFamily="34" charset="0"/>
                <a:cs typeface="Arial" panose="020B0604020202020204" pitchFamily="34" charset="0"/>
              </a:rPr>
              <a:t>28:18- “And </a:t>
            </a:r>
            <a:r>
              <a:rPr lang="en-US" sz="4000" b="1" dirty="0">
                <a:solidFill>
                  <a:srgbClr val="000000"/>
                </a:solidFill>
                <a:latin typeface="Arial" panose="020B0604020202020204" pitchFamily="34" charset="0"/>
                <a:cs typeface="Arial" panose="020B0604020202020204" pitchFamily="34" charset="0"/>
              </a:rPr>
              <a:t>Jesus came and spoke to them, saying, </a:t>
            </a:r>
            <a:r>
              <a:rPr lang="en-US" sz="4000" b="1" dirty="0" smtClean="0">
                <a:solidFill>
                  <a:srgbClr val="000000"/>
                </a:solidFill>
                <a:latin typeface="Arial" panose="020B0604020202020204" pitchFamily="34" charset="0"/>
                <a:cs typeface="Arial" panose="020B0604020202020204" pitchFamily="34" charset="0"/>
              </a:rPr>
              <a:t>‘</a:t>
            </a:r>
            <a:r>
              <a:rPr lang="en-US" sz="4000" b="1" u="sng" dirty="0" smtClean="0">
                <a:solidFill>
                  <a:srgbClr val="000000"/>
                </a:solidFill>
                <a:latin typeface="Arial" panose="020B0604020202020204" pitchFamily="34" charset="0"/>
                <a:cs typeface="Arial" panose="020B0604020202020204" pitchFamily="34" charset="0"/>
              </a:rPr>
              <a:t>All </a:t>
            </a:r>
            <a:r>
              <a:rPr lang="en-US" sz="4000" b="1" u="sng" dirty="0">
                <a:solidFill>
                  <a:srgbClr val="000000"/>
                </a:solidFill>
                <a:latin typeface="Arial" panose="020B0604020202020204" pitchFamily="34" charset="0"/>
                <a:cs typeface="Arial" panose="020B0604020202020204" pitchFamily="34" charset="0"/>
              </a:rPr>
              <a:t>authority</a:t>
            </a:r>
            <a:r>
              <a:rPr lang="en-US" sz="4000" b="1" dirty="0">
                <a:solidFill>
                  <a:srgbClr val="000000"/>
                </a:solidFill>
                <a:latin typeface="Arial" panose="020B0604020202020204" pitchFamily="34" charset="0"/>
                <a:cs typeface="Arial" panose="020B0604020202020204" pitchFamily="34" charset="0"/>
              </a:rPr>
              <a:t> has been given to Me in heaven and on earth</a:t>
            </a:r>
            <a:r>
              <a:rPr lang="en-US" sz="4000" b="1" dirty="0" smtClean="0">
                <a:solidFill>
                  <a:srgbClr val="000000"/>
                </a:solidFill>
                <a:latin typeface="Arial" panose="020B0604020202020204" pitchFamily="34" charset="0"/>
                <a:cs typeface="Arial" panose="020B0604020202020204" pitchFamily="34" charset="0"/>
              </a:rPr>
              <a:t>.’”</a:t>
            </a:r>
          </a:p>
          <a:p>
            <a:pPr marL="0" lvl="0" indent="0">
              <a:buNone/>
            </a:pPr>
            <a:endParaRPr lang="en-US" sz="4000" b="1" dirty="0" smtClean="0">
              <a:solidFill>
                <a:srgbClr val="000000"/>
              </a:solidFill>
              <a:latin typeface="Arial" panose="020B0604020202020204" pitchFamily="34" charset="0"/>
              <a:cs typeface="Arial" panose="020B0604020202020204" pitchFamily="34" charset="0"/>
            </a:endParaRPr>
          </a:p>
          <a:p>
            <a:pPr lvl="0"/>
            <a:r>
              <a:rPr lang="en-US" sz="4000" b="1" dirty="0" smtClean="0">
                <a:solidFill>
                  <a:srgbClr val="000000"/>
                </a:solidFill>
                <a:latin typeface="Arial" panose="020B0604020202020204" pitchFamily="34" charset="0"/>
                <a:cs typeface="Arial" panose="020B0604020202020204" pitchFamily="34" charset="0"/>
              </a:rPr>
              <a:t>Col. 3:17- “And whatever you do in word or deed, </a:t>
            </a:r>
            <a:r>
              <a:rPr lang="en-US" sz="4000" b="1" u="sng" dirty="0" smtClean="0">
                <a:solidFill>
                  <a:srgbClr val="000000"/>
                </a:solidFill>
                <a:latin typeface="Arial" panose="020B0604020202020204" pitchFamily="34" charset="0"/>
                <a:cs typeface="Arial" panose="020B0604020202020204" pitchFamily="34" charset="0"/>
              </a:rPr>
              <a:t>do all in the name of the Lord Jesus</a:t>
            </a:r>
            <a:r>
              <a:rPr lang="en-US" sz="4000" b="1" dirty="0" smtClean="0">
                <a:solidFill>
                  <a:srgbClr val="000000"/>
                </a:solidFill>
                <a:latin typeface="Arial" panose="020B0604020202020204" pitchFamily="34" charset="0"/>
                <a:cs typeface="Arial" panose="020B0604020202020204" pitchFamily="34" charset="0"/>
              </a:rPr>
              <a:t>, giving thanks to God the Father through Him.”</a:t>
            </a:r>
          </a:p>
          <a:p>
            <a:pPr marL="0" indent="0">
              <a:buNone/>
            </a:pPr>
            <a:endParaRPr lang="en-US" dirty="0"/>
          </a:p>
        </p:txBody>
      </p:sp>
    </p:spTree>
    <p:extLst>
      <p:ext uri="{BB962C8B-B14F-4D97-AF65-F5344CB8AC3E}">
        <p14:creationId xmlns:p14="http://schemas.microsoft.com/office/powerpoint/2010/main" val="20916545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00CC"/>
                </a:solidFill>
              </a:rPr>
              <a:t>For the church </a:t>
            </a:r>
            <a:r>
              <a:rPr lang="en-US" b="1" dirty="0">
                <a:solidFill>
                  <a:srgbClr val="0000CC"/>
                </a:solidFill>
              </a:rPr>
              <a:t>to </a:t>
            </a:r>
            <a:r>
              <a:rPr lang="en-US" b="1" dirty="0" smtClean="0">
                <a:solidFill>
                  <a:srgbClr val="0000CC"/>
                </a:solidFill>
              </a:rPr>
              <a:t>Act Without Authority </a:t>
            </a:r>
            <a:r>
              <a:rPr lang="en-US" b="1" dirty="0">
                <a:solidFill>
                  <a:srgbClr val="0000CC"/>
                </a:solidFill>
              </a:rPr>
              <a:t>is </a:t>
            </a:r>
            <a:r>
              <a:rPr lang="en-US" b="1" dirty="0" smtClean="0">
                <a:solidFill>
                  <a:srgbClr val="0000CC"/>
                </a:solidFill>
              </a:rPr>
              <a:t>Sin </a:t>
            </a:r>
            <a:endParaRPr lang="en-US" b="1" dirty="0">
              <a:solidFill>
                <a:srgbClr val="0000CC"/>
              </a:solidFill>
            </a:endParaRPr>
          </a:p>
        </p:txBody>
      </p:sp>
      <p:sp>
        <p:nvSpPr>
          <p:cNvPr id="3" name="Content Placeholder 2"/>
          <p:cNvSpPr>
            <a:spLocks noGrp="1"/>
          </p:cNvSpPr>
          <p:nvPr>
            <p:ph idx="1"/>
          </p:nvPr>
        </p:nvSpPr>
        <p:spPr>
          <a:xfrm>
            <a:off x="838200" y="1971676"/>
            <a:ext cx="10796081" cy="4102335"/>
          </a:xfrm>
        </p:spPr>
        <p:txBody>
          <a:bodyPr>
            <a:normAutofit lnSpcReduction="10000"/>
          </a:bodyPr>
          <a:lstStyle/>
          <a:p>
            <a:pPr marL="0" lvl="0" indent="0">
              <a:buNone/>
            </a:pPr>
            <a:r>
              <a:rPr lang="en-US" sz="4400" b="1" dirty="0" smtClean="0">
                <a:solidFill>
                  <a:srgbClr val="000000"/>
                </a:solidFill>
                <a:latin typeface="Arial" panose="020B0604020202020204" pitchFamily="34" charset="0"/>
                <a:cs typeface="Arial" panose="020B0604020202020204" pitchFamily="34" charset="0"/>
              </a:rPr>
              <a:t>1 Cor. 4:6- “Now </a:t>
            </a:r>
            <a:r>
              <a:rPr lang="en-US" sz="4400" b="1" dirty="0">
                <a:solidFill>
                  <a:srgbClr val="000000"/>
                </a:solidFill>
                <a:latin typeface="Arial" panose="020B0604020202020204" pitchFamily="34" charset="0"/>
                <a:cs typeface="Arial" panose="020B0604020202020204" pitchFamily="34" charset="0"/>
              </a:rPr>
              <a:t>these things, brethren, I have figuratively transferred to myself and Apollos for your sakes, that you may learn in us </a:t>
            </a:r>
            <a:r>
              <a:rPr lang="en-US" sz="4400" b="1" u="sng" dirty="0">
                <a:solidFill>
                  <a:srgbClr val="000000"/>
                </a:solidFill>
                <a:latin typeface="Arial" panose="020B0604020202020204" pitchFamily="34" charset="0"/>
                <a:cs typeface="Arial" panose="020B0604020202020204" pitchFamily="34" charset="0"/>
              </a:rPr>
              <a:t>not to think beyond what is written</a:t>
            </a:r>
            <a:r>
              <a:rPr lang="en-US" sz="4400" b="1" dirty="0">
                <a:solidFill>
                  <a:srgbClr val="000000"/>
                </a:solidFill>
                <a:latin typeface="Arial" panose="020B0604020202020204" pitchFamily="34" charset="0"/>
                <a:cs typeface="Arial" panose="020B0604020202020204" pitchFamily="34" charset="0"/>
              </a:rPr>
              <a:t>, that none of you may be puffed up on behalf of one against the other</a:t>
            </a:r>
            <a:r>
              <a:rPr lang="en-US" sz="4400" b="1" dirty="0" smtClean="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06052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00CC"/>
                </a:solidFill>
              </a:rPr>
              <a:t>For the church </a:t>
            </a:r>
            <a:r>
              <a:rPr lang="en-US" b="1" dirty="0">
                <a:solidFill>
                  <a:srgbClr val="0000CC"/>
                </a:solidFill>
              </a:rPr>
              <a:t>to </a:t>
            </a:r>
            <a:r>
              <a:rPr lang="en-US" b="1" dirty="0" smtClean="0">
                <a:solidFill>
                  <a:srgbClr val="0000CC"/>
                </a:solidFill>
              </a:rPr>
              <a:t>Act Without Authority </a:t>
            </a:r>
            <a:r>
              <a:rPr lang="en-US" b="1" dirty="0">
                <a:solidFill>
                  <a:srgbClr val="0000CC"/>
                </a:solidFill>
              </a:rPr>
              <a:t>is </a:t>
            </a:r>
            <a:r>
              <a:rPr lang="en-US" b="1" dirty="0" smtClean="0">
                <a:solidFill>
                  <a:srgbClr val="0000CC"/>
                </a:solidFill>
              </a:rPr>
              <a:t>Sin </a:t>
            </a:r>
            <a:endParaRPr lang="en-US" b="1" dirty="0">
              <a:solidFill>
                <a:srgbClr val="0000CC"/>
              </a:solidFill>
            </a:endParaRPr>
          </a:p>
        </p:txBody>
      </p:sp>
      <p:sp>
        <p:nvSpPr>
          <p:cNvPr id="3" name="Content Placeholder 2"/>
          <p:cNvSpPr>
            <a:spLocks noGrp="1"/>
          </p:cNvSpPr>
          <p:nvPr>
            <p:ph idx="1"/>
          </p:nvPr>
        </p:nvSpPr>
        <p:spPr>
          <a:xfrm>
            <a:off x="1411829" y="2214732"/>
            <a:ext cx="9755523" cy="3796962"/>
          </a:xfrm>
        </p:spPr>
        <p:txBody>
          <a:bodyPr>
            <a:normAutofit lnSpcReduction="10000"/>
          </a:bodyPr>
          <a:lstStyle/>
          <a:p>
            <a:pPr marL="0" lvl="0" indent="0">
              <a:buNone/>
            </a:pPr>
            <a:r>
              <a:rPr lang="en-US" sz="4800" b="1" dirty="0" smtClean="0">
                <a:solidFill>
                  <a:schemeClr val="bg1"/>
                </a:solidFill>
                <a:latin typeface="Arial" panose="020B0604020202020204" pitchFamily="34" charset="0"/>
                <a:cs typeface="Arial" panose="020B0604020202020204" pitchFamily="34" charset="0"/>
              </a:rPr>
              <a:t>2 Jn. 9- “Whoever </a:t>
            </a:r>
            <a:r>
              <a:rPr lang="en-US" sz="4800" b="1" dirty="0">
                <a:solidFill>
                  <a:schemeClr val="bg1"/>
                </a:solidFill>
                <a:latin typeface="Arial" panose="020B0604020202020204" pitchFamily="34" charset="0"/>
                <a:cs typeface="Arial" panose="020B0604020202020204" pitchFamily="34" charset="0"/>
              </a:rPr>
              <a:t>transgresses and does not abide in the doctrine of Christ </a:t>
            </a:r>
            <a:r>
              <a:rPr lang="en-US" sz="4800" b="1" u="sng" dirty="0">
                <a:solidFill>
                  <a:schemeClr val="bg1"/>
                </a:solidFill>
                <a:latin typeface="Arial" panose="020B0604020202020204" pitchFamily="34" charset="0"/>
                <a:cs typeface="Arial" panose="020B0604020202020204" pitchFamily="34" charset="0"/>
              </a:rPr>
              <a:t>does not have God</a:t>
            </a:r>
            <a:r>
              <a:rPr lang="en-US" sz="4800" b="1" dirty="0">
                <a:solidFill>
                  <a:schemeClr val="bg1"/>
                </a:solidFill>
                <a:latin typeface="Arial" panose="020B0604020202020204" pitchFamily="34" charset="0"/>
                <a:cs typeface="Arial" panose="020B0604020202020204" pitchFamily="34" charset="0"/>
              </a:rPr>
              <a:t>. He who abides in the doctrine of Christ has both the Father and the Son</a:t>
            </a:r>
            <a:r>
              <a:rPr lang="en-US" sz="4800" b="1" dirty="0" smtClean="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6420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accent4">
                <a:lumMod val="40000"/>
                <a:lumOff val="60000"/>
              </a:schemeClr>
            </a:gs>
            <a:gs pos="24000">
              <a:schemeClr val="accent4">
                <a:lumMod val="95000"/>
                <a:lumOff val="5000"/>
              </a:schemeClr>
            </a:gs>
            <a:gs pos="54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FF00"/>
                </a:solidFill>
              </a:rPr>
              <a:t>In this Lesson I Want to:</a:t>
            </a:r>
            <a:endParaRPr lang="en-US" sz="6600" dirty="0">
              <a:solidFill>
                <a:srgbClr val="FFFF00"/>
              </a:solidFill>
            </a:endParaRPr>
          </a:p>
        </p:txBody>
      </p:sp>
      <p:sp>
        <p:nvSpPr>
          <p:cNvPr id="3" name="Content Placeholder 2"/>
          <p:cNvSpPr>
            <a:spLocks noGrp="1"/>
          </p:cNvSpPr>
          <p:nvPr>
            <p:ph idx="1"/>
          </p:nvPr>
        </p:nvSpPr>
        <p:spPr>
          <a:xfrm>
            <a:off x="1119999" y="1825625"/>
            <a:ext cx="10395725" cy="4351338"/>
          </a:xfrm>
        </p:spPr>
        <p:txBody>
          <a:bodyPr>
            <a:normAutofit/>
          </a:bodyPr>
          <a:lstStyle/>
          <a:p>
            <a:r>
              <a:rPr lang="en-US" sz="4400" b="1" dirty="0" smtClean="0">
                <a:solidFill>
                  <a:schemeClr val="tx1">
                    <a:lumMod val="95000"/>
                  </a:schemeClr>
                </a:solidFill>
              </a:rPr>
              <a:t>MAKE FOUR OBSERVATIONS</a:t>
            </a:r>
          </a:p>
          <a:p>
            <a:pPr marL="0" indent="0">
              <a:buNone/>
            </a:pPr>
            <a:endParaRPr lang="en-US" sz="4400" b="1" dirty="0" smtClean="0">
              <a:solidFill>
                <a:schemeClr val="tx1">
                  <a:lumMod val="95000"/>
                </a:schemeClr>
              </a:solidFill>
            </a:endParaRPr>
          </a:p>
          <a:p>
            <a:r>
              <a:rPr lang="en-US" sz="4400" b="1" dirty="0" smtClean="0">
                <a:solidFill>
                  <a:schemeClr val="tx1">
                    <a:lumMod val="95000"/>
                  </a:schemeClr>
                </a:solidFill>
              </a:rPr>
              <a:t>ASK THREE QUESTIONS</a:t>
            </a:r>
          </a:p>
          <a:p>
            <a:pPr marL="0" indent="0">
              <a:buNone/>
            </a:pPr>
            <a:endParaRPr lang="en-US" sz="4400" b="1" dirty="0" smtClean="0">
              <a:solidFill>
                <a:schemeClr val="tx1">
                  <a:lumMod val="95000"/>
                </a:schemeClr>
              </a:solidFill>
            </a:endParaRPr>
          </a:p>
          <a:p>
            <a:r>
              <a:rPr lang="en-US" sz="4400" b="1" dirty="0" smtClean="0">
                <a:solidFill>
                  <a:schemeClr val="tx1">
                    <a:lumMod val="95000"/>
                  </a:schemeClr>
                </a:solidFill>
              </a:rPr>
              <a:t>MAKE TWO </a:t>
            </a:r>
            <a:r>
              <a:rPr lang="en-US" sz="4400" b="1" dirty="0">
                <a:solidFill>
                  <a:schemeClr val="tx1">
                    <a:lumMod val="95000"/>
                  </a:schemeClr>
                </a:solidFill>
              </a:rPr>
              <a:t>IRREFUTABLE STATEMENTS</a:t>
            </a:r>
          </a:p>
        </p:txBody>
      </p:sp>
    </p:spTree>
    <p:extLst>
      <p:ext uri="{BB962C8B-B14F-4D97-AF65-F5344CB8AC3E}">
        <p14:creationId xmlns:p14="http://schemas.microsoft.com/office/powerpoint/2010/main" val="3735799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4170</TotalTime>
  <Words>1769</Words>
  <Application>Microsoft Macintosh PowerPoint</Application>
  <PresentationFormat>Custom</PresentationFormat>
  <Paragraphs>122</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Depth</vt:lpstr>
      <vt:lpstr>Office Theme</vt:lpstr>
      <vt:lpstr>PowerPoint Presentation</vt:lpstr>
      <vt:lpstr>PowerPoint Presentation</vt:lpstr>
      <vt:lpstr>PowerPoint Presentation</vt:lpstr>
      <vt:lpstr>PowerPoint Presentation</vt:lpstr>
      <vt:lpstr>PowerPoint Presentation</vt:lpstr>
      <vt:lpstr>For the church to Act Without Authority is Sin </vt:lpstr>
      <vt:lpstr>For the church to Act Without Authority is Sin </vt:lpstr>
      <vt:lpstr>For the church to Act Without Authority is Sin </vt:lpstr>
      <vt:lpstr>In this Lesson I Want to:</vt:lpstr>
      <vt:lpstr>The Purpose of this Lesson:</vt:lpstr>
      <vt:lpstr>First Observation</vt:lpstr>
      <vt:lpstr>PowerPoint Presentation</vt:lpstr>
      <vt:lpstr>PowerPoint Presentation</vt:lpstr>
      <vt:lpstr>Second Observation</vt:lpstr>
      <vt:lpstr>PowerPoint Presentation</vt:lpstr>
      <vt:lpstr>PowerPoint Presentation</vt:lpstr>
      <vt:lpstr>Third Observation</vt:lpstr>
      <vt:lpstr>PowerPoint Presentation</vt:lpstr>
      <vt:lpstr>Fourth Observation</vt:lpstr>
      <vt:lpstr>PowerPoint Presentation</vt:lpstr>
      <vt:lpstr>First Question</vt:lpstr>
      <vt:lpstr>PowerPoint Presentation</vt:lpstr>
      <vt:lpstr>Second Question</vt:lpstr>
      <vt:lpstr>PowerPoint Presentation</vt:lpstr>
      <vt:lpstr>Third Question</vt:lpstr>
      <vt:lpstr>The Church Must: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Support of Social  Activities</dc:title>
  <dc:creator>David Brown</dc:creator>
  <cp:lastModifiedBy>Kurt Lindsay</cp:lastModifiedBy>
  <cp:revision>53</cp:revision>
  <dcterms:created xsi:type="dcterms:W3CDTF">2016-07-02T15:42:14Z</dcterms:created>
  <dcterms:modified xsi:type="dcterms:W3CDTF">2016-07-18T01:30:45Z</dcterms:modified>
</cp:coreProperties>
</file>