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9" r:id="rId2"/>
    <p:sldId id="298" r:id="rId3"/>
    <p:sldId id="317" r:id="rId4"/>
    <p:sldId id="318" r:id="rId5"/>
    <p:sldId id="330" r:id="rId6"/>
    <p:sldId id="331" r:id="rId7"/>
    <p:sldId id="309" r:id="rId8"/>
    <p:sldId id="310" r:id="rId9"/>
    <p:sldId id="311" r:id="rId10"/>
    <p:sldId id="297" r:id="rId11"/>
    <p:sldId id="319" r:id="rId12"/>
    <p:sldId id="320" r:id="rId13"/>
    <p:sldId id="321" r:id="rId14"/>
    <p:sldId id="325" r:id="rId15"/>
    <p:sldId id="332" r:id="rId16"/>
    <p:sldId id="326" r:id="rId17"/>
    <p:sldId id="322" r:id="rId18"/>
    <p:sldId id="327" r:id="rId19"/>
    <p:sldId id="328" r:id="rId20"/>
    <p:sldId id="323" r:id="rId21"/>
    <p:sldId id="32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E4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1" autoAdjust="0"/>
    <p:restoredTop sz="44409" autoAdjust="0"/>
  </p:normalViewPr>
  <p:slideViewPr>
    <p:cSldViewPr snapToGrid="0" snapToObjects="1">
      <p:cViewPr varScale="1">
        <p:scale>
          <a:sx n="39" d="100"/>
          <a:sy n="39" d="100"/>
        </p:scale>
        <p:origin x="339" y="3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51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F3F1-2029-8448-9949-040AADFBB1AB}" type="datetimeFigureOut">
              <a:rPr lang="en-US" smtClean="0"/>
              <a:t>8/5/2017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06FC5-5253-8444-A22F-B474784BDD4C}" type="slidenum">
              <a:rPr lang="en-US" smtClean="0"/>
              <a:t>‹#›</a:t>
            </a:fld>
            <a:endParaRPr lang="en-US"/>
          </a:p>
        </p:txBody>
      </p:sp>
    </p:spTree>
    <p:extLst>
      <p:ext uri="{BB962C8B-B14F-4D97-AF65-F5344CB8AC3E}">
        <p14:creationId xmlns:p14="http://schemas.microsoft.com/office/powerpoint/2010/main" val="39395339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And I said, "O LORD God of heaven, the great and awesome </a:t>
            </a:r>
            <a:r>
              <a:rPr lang="en-US" altLang="en-US" sz="1200" b="1" i="1" dirty="0"/>
              <a:t>God who keeps covenant </a:t>
            </a:r>
            <a:r>
              <a:rPr lang="en-US" altLang="en-US" sz="1200" dirty="0"/>
              <a:t>and steadfast love with those who love him and keep his commandments, </a:t>
            </a:r>
            <a:br>
              <a:rPr lang="en-US" altLang="en-US" sz="1200" dirty="0"/>
            </a:br>
            <a:r>
              <a:rPr lang="en-US" altLang="en-US" sz="1200" dirty="0"/>
              <a:t>Nehemiah 1:5 </a:t>
            </a:r>
          </a:p>
          <a:p>
            <a:endParaRPr lang="en-US" sz="1200"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11</a:t>
            </a:fld>
            <a:endParaRPr lang="en-US"/>
          </a:p>
        </p:txBody>
      </p:sp>
    </p:spTree>
    <p:extLst>
      <p:ext uri="{BB962C8B-B14F-4D97-AF65-F5344CB8AC3E}">
        <p14:creationId xmlns:p14="http://schemas.microsoft.com/office/powerpoint/2010/main" val="250380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12</a:t>
            </a:fld>
            <a:endParaRPr lang="en-US"/>
          </a:p>
        </p:txBody>
      </p:sp>
    </p:spTree>
    <p:extLst>
      <p:ext uri="{BB962C8B-B14F-4D97-AF65-F5344CB8AC3E}">
        <p14:creationId xmlns:p14="http://schemas.microsoft.com/office/powerpoint/2010/main" val="163135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in covenant relationship with God thru Jesus… </a:t>
            </a:r>
          </a:p>
          <a:p>
            <a:endParaRPr lang="en-US" sz="1200" dirty="0"/>
          </a:p>
          <a:p>
            <a:r>
              <a:rPr lang="en-US" sz="1200" dirty="0"/>
              <a:t>There are contingencies, applications, consequences…  </a:t>
            </a:r>
          </a:p>
          <a:p>
            <a:endParaRPr lang="en-US" sz="1200" dirty="0"/>
          </a:p>
          <a:p>
            <a:r>
              <a:rPr lang="en-US" sz="1200" dirty="0">
                <a:sym typeface="Wingdings" panose="05000000000000000000" pitchFamily="2" charset="2"/>
              </a:rPr>
              <a:t> God will be faithful!</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13</a:t>
            </a:fld>
            <a:endParaRPr lang="en-US"/>
          </a:p>
        </p:txBody>
      </p:sp>
    </p:spTree>
    <p:extLst>
      <p:ext uri="{BB962C8B-B14F-4D97-AF65-F5344CB8AC3E}">
        <p14:creationId xmlns:p14="http://schemas.microsoft.com/office/powerpoint/2010/main" val="406657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will be FAITHFUL</a:t>
            </a:r>
          </a:p>
          <a:p>
            <a:pPr marL="228600" indent="-228600">
              <a:buAutoNum type="arabicPeriod"/>
            </a:pPr>
            <a:r>
              <a:rPr lang="en-US" dirty="0"/>
              <a:t>That is </a:t>
            </a:r>
            <a:r>
              <a:rPr lang="en-US" dirty="0" err="1"/>
              <a:t>is</a:t>
            </a:r>
            <a:r>
              <a:rPr lang="en-US" dirty="0"/>
              <a:t> nature – </a:t>
            </a:r>
          </a:p>
          <a:p>
            <a:pPr marL="228600" indent="-228600">
              <a:buAutoNum type="arabicPeriod"/>
            </a:pPr>
            <a:r>
              <a:rPr lang="en-US" dirty="0"/>
              <a:t>That is HIS response to covenants!</a:t>
            </a:r>
          </a:p>
          <a:p>
            <a:pPr marL="228600" indent="-228600">
              <a:buAutoNum type="arabicPeriod"/>
            </a:pPr>
            <a:endParaRPr lang="en-US" dirty="0"/>
          </a:p>
          <a:p>
            <a:pPr marL="0" indent="0">
              <a:buNone/>
            </a:pPr>
            <a:r>
              <a:rPr lang="en-US" dirty="0">
                <a:sym typeface="Wingdings" panose="05000000000000000000" pitchFamily="2" charset="2"/>
              </a:rPr>
              <a:t> Nehemiah 1:5 AGAIN…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14</a:t>
            </a:fld>
            <a:endParaRPr lang="en-US"/>
          </a:p>
        </p:txBody>
      </p:sp>
    </p:spTree>
    <p:extLst>
      <p:ext uri="{BB962C8B-B14F-4D97-AF65-F5344CB8AC3E}">
        <p14:creationId xmlns:p14="http://schemas.microsoft.com/office/powerpoint/2010/main" val="422807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And I said, "O LORD God of heaven, the great and awesome </a:t>
            </a:r>
            <a:r>
              <a:rPr lang="en-US" altLang="en-US" sz="1200" b="1" i="1" dirty="0"/>
              <a:t>God who keeps covenant </a:t>
            </a:r>
            <a:r>
              <a:rPr lang="en-US" altLang="en-US" sz="1200" dirty="0"/>
              <a:t>and steadfast love with those who love him and keep his commandments, </a:t>
            </a:r>
            <a:br>
              <a:rPr lang="en-US" altLang="en-US" sz="1200" dirty="0"/>
            </a:br>
            <a:r>
              <a:rPr lang="en-US" altLang="en-US" sz="1200" dirty="0"/>
              <a:t>Nehemiah 1:5 </a:t>
            </a:r>
          </a:p>
          <a:p>
            <a:endParaRPr lang="en-US" sz="1200" dirty="0"/>
          </a:p>
          <a:p>
            <a:r>
              <a:rPr lang="en-US" dirty="0">
                <a:sym typeface="Wingdings" panose="05000000000000000000" pitchFamily="2" charset="2"/>
              </a:rPr>
              <a:t> WE are to be faithful</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15</a:t>
            </a:fld>
            <a:endParaRPr lang="en-US"/>
          </a:p>
        </p:txBody>
      </p:sp>
    </p:spTree>
    <p:extLst>
      <p:ext uri="{BB962C8B-B14F-4D97-AF65-F5344CB8AC3E}">
        <p14:creationId xmlns:p14="http://schemas.microsoft.com/office/powerpoint/2010/main" val="155592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Matthew 28:18-20 </a:t>
            </a:r>
            <a:r>
              <a:rPr lang="en-US" sz="1200" b="1" kern="1200" baseline="30000" dirty="0">
                <a:solidFill>
                  <a:schemeClr val="tx1"/>
                </a:solidFill>
                <a:effectLst/>
                <a:latin typeface="+mn-lt"/>
                <a:ea typeface="+mn-ea"/>
                <a:cs typeface="+mn-cs"/>
              </a:rPr>
              <a:t>18 </a:t>
            </a:r>
            <a:r>
              <a:rPr lang="en-US" sz="1200" kern="1200" dirty="0">
                <a:solidFill>
                  <a:schemeClr val="tx1"/>
                </a:solidFill>
                <a:effectLst/>
                <a:latin typeface="+mn-lt"/>
                <a:ea typeface="+mn-ea"/>
                <a:cs typeface="+mn-cs"/>
              </a:rPr>
              <a:t>And Jesus came up and spoke to them, saying, "All authority has been given to Me in heaven and on earth.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19 </a:t>
            </a:r>
            <a:r>
              <a:rPr lang="en-US" sz="1200" kern="1200" dirty="0">
                <a:solidFill>
                  <a:schemeClr val="tx1"/>
                </a:solidFill>
                <a:effectLst/>
                <a:latin typeface="+mn-lt"/>
                <a:ea typeface="+mn-ea"/>
                <a:cs typeface="+mn-cs"/>
              </a:rPr>
              <a:t>"Go therefore and make disciples of all the nations, baptizing them in the name of the Father and the Son and the Holy Spirit,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20 </a:t>
            </a:r>
            <a:r>
              <a:rPr lang="en-US" sz="1200" kern="1200" dirty="0">
                <a:solidFill>
                  <a:schemeClr val="tx1"/>
                </a:solidFill>
                <a:effectLst/>
                <a:latin typeface="+mn-lt"/>
                <a:ea typeface="+mn-ea"/>
                <a:cs typeface="+mn-cs"/>
              </a:rPr>
              <a:t>teaching them to observe all that I commanded you; and lo, I am with you always, even to the end of the age."</a:t>
            </a:r>
          </a:p>
          <a:p>
            <a:endParaRPr lang="en-US" dirty="0"/>
          </a:p>
          <a:p>
            <a:r>
              <a:rPr lang="en-US" dirty="0"/>
              <a:t>Rev. 2:10 – be thou FAITHFUL unto death…  </a:t>
            </a:r>
          </a:p>
          <a:p>
            <a:endParaRPr lang="en-US" dirty="0"/>
          </a:p>
          <a:p>
            <a:r>
              <a:rPr lang="en-US" dirty="0">
                <a:sym typeface="Wingdings" panose="05000000000000000000" pitchFamily="2" charset="2"/>
              </a:rPr>
              <a:t> We are to be HOLY   -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16</a:t>
            </a:fld>
            <a:endParaRPr lang="en-US"/>
          </a:p>
        </p:txBody>
      </p:sp>
    </p:spTree>
    <p:extLst>
      <p:ext uri="{BB962C8B-B14F-4D97-AF65-F5344CB8AC3E}">
        <p14:creationId xmlns:p14="http://schemas.microsoft.com/office/powerpoint/2010/main" val="156025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Peter 1:14-19</a:t>
            </a:r>
          </a:p>
          <a:p>
            <a:pPr rtl="0"/>
            <a:r>
              <a:rPr lang="en-US" sz="1200" b="0" baseline="0" dirty="0"/>
              <a:t>14 	As obedient children, do not be conformed to the former lusts </a:t>
            </a:r>
            <a:r>
              <a:rPr lang="en-US" sz="1200" b="0" i="1" baseline="0" dirty="0"/>
              <a:t>which were yours in your ignorance, </a:t>
            </a:r>
          </a:p>
          <a:p>
            <a:pPr rtl="0"/>
            <a:r>
              <a:rPr lang="en-US" sz="1200" b="0" baseline="0" dirty="0"/>
              <a:t>15 	but alike the Holy One who called you, be holy yourselves also in all </a:t>
            </a:r>
            <a:r>
              <a:rPr lang="en-US" sz="1200" b="0" i="1" baseline="0" dirty="0"/>
              <a:t>your behavior; </a:t>
            </a:r>
          </a:p>
          <a:p>
            <a:pPr rtl="0"/>
            <a:r>
              <a:rPr lang="en-US" sz="1200" b="0" baseline="0" dirty="0"/>
              <a:t>16 	because it is written, “You shall be holy, for I am holy.”</a:t>
            </a:r>
          </a:p>
          <a:p>
            <a:pPr rtl="0"/>
            <a:r>
              <a:rPr lang="en-US" sz="1200" b="0" baseline="0" dirty="0"/>
              <a:t>17 	If you address as Father the One who impartially judges according to each one’s work, conduct yourselves in fear during the time of your stay </a:t>
            </a:r>
            <a:r>
              <a:rPr lang="en-US" sz="1200" b="0" i="1" baseline="0" dirty="0"/>
              <a:t>on earth; </a:t>
            </a:r>
          </a:p>
          <a:p>
            <a:pPr rtl="0"/>
            <a:r>
              <a:rPr lang="en-US" sz="1200" b="0" baseline="0" dirty="0"/>
              <a:t>18 	knowing that you were not redeemed with perishable things like silver or gold from your futile way of life inherited from your forefathers, </a:t>
            </a:r>
          </a:p>
          <a:p>
            <a:pPr rtl="0"/>
            <a:r>
              <a:rPr lang="en-US" sz="1200" b="0" baseline="0" dirty="0"/>
              <a:t>19 	but with precious blood, as of a lamb unblemished and spotless, </a:t>
            </a:r>
            <a:r>
              <a:rPr lang="en-US" sz="1200" b="0" i="1" baseline="0" dirty="0"/>
              <a:t>the blood of Christ. </a:t>
            </a:r>
          </a:p>
          <a:p>
            <a:endParaRPr lang="en-US" baseline="0" dirty="0"/>
          </a:p>
          <a:p>
            <a:r>
              <a:rPr lang="en-US" baseline="0" dirty="0"/>
              <a:t>2 Cor. 6:14-18</a:t>
            </a:r>
          </a:p>
          <a:p>
            <a:endParaRPr lang="en-US" baseline="0" dirty="0"/>
          </a:p>
          <a:p>
            <a:r>
              <a:rPr lang="en-US" baseline="0" dirty="0">
                <a:sym typeface="Wingdings" panose="05000000000000000000" pitchFamily="2" charset="2"/>
              </a:rPr>
              <a:t> We are to be TRANSFORMED -  Rom. 12:1-2</a:t>
            </a:r>
            <a:endParaRPr lang="en-US" baseline="0" dirty="0"/>
          </a:p>
        </p:txBody>
      </p:sp>
      <p:sp>
        <p:nvSpPr>
          <p:cNvPr id="4" name="Slide Number Placeholder 3"/>
          <p:cNvSpPr>
            <a:spLocks noGrp="1"/>
          </p:cNvSpPr>
          <p:nvPr>
            <p:ph type="sldNum" sz="quarter" idx="10"/>
          </p:nvPr>
        </p:nvSpPr>
        <p:spPr/>
        <p:txBody>
          <a:bodyPr/>
          <a:lstStyle/>
          <a:p>
            <a:fld id="{3DA06FC5-5253-8444-A22F-B474784BDD4C}" type="slidenum">
              <a:rPr lang="en-US" smtClean="0"/>
              <a:t>17</a:t>
            </a:fld>
            <a:endParaRPr lang="en-US"/>
          </a:p>
        </p:txBody>
      </p:sp>
    </p:spTree>
    <p:extLst>
      <p:ext uri="{BB962C8B-B14F-4D97-AF65-F5344CB8AC3E}">
        <p14:creationId xmlns:p14="http://schemas.microsoft.com/office/powerpoint/2010/main" val="208023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Romans 12:1-2 </a:t>
            </a:r>
            <a:r>
              <a:rPr lang="en-US" sz="1200" b="1"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Therefore I urge you, brethren, by the mercies of God, to present your bodies a living and holy sacrifice, acceptable to God, </a:t>
            </a:r>
            <a:r>
              <a:rPr lang="en-US" sz="1200" i="1" kern="1200" dirty="0">
                <a:solidFill>
                  <a:schemeClr val="tx1"/>
                </a:solidFill>
                <a:effectLst/>
                <a:latin typeface="+mn-lt"/>
                <a:ea typeface="+mn-ea"/>
                <a:cs typeface="+mn-cs"/>
              </a:rPr>
              <a:t>which is</a:t>
            </a:r>
            <a:r>
              <a:rPr lang="en-US" sz="1200" kern="1200" dirty="0">
                <a:solidFill>
                  <a:schemeClr val="tx1"/>
                </a:solidFill>
                <a:effectLst/>
                <a:latin typeface="+mn-lt"/>
                <a:ea typeface="+mn-ea"/>
                <a:cs typeface="+mn-cs"/>
              </a:rPr>
              <a:t> your spiritual service of worship.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And do not be conformed to this world, but be transformed by the renewing of your mind, so that you may prove what the will of God is, that which is good and acceptable and perfect.</a:t>
            </a:r>
          </a:p>
          <a:p>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à"/>
            </a:pPr>
            <a:r>
              <a:rPr lang="en-US" dirty="0">
                <a:sym typeface="Wingdings" panose="05000000000000000000" pitchFamily="2" charset="2"/>
              </a:rPr>
              <a:t>We are to have crucified our old self – Rom. 6</a:t>
            </a: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18</a:t>
            </a:fld>
            <a:endParaRPr lang="en-US"/>
          </a:p>
        </p:txBody>
      </p:sp>
    </p:spTree>
    <p:extLst>
      <p:ext uri="{BB962C8B-B14F-4D97-AF65-F5344CB8AC3E}">
        <p14:creationId xmlns:p14="http://schemas.microsoft.com/office/powerpoint/2010/main" val="124963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Romans 6:3-4 </a:t>
            </a: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Or do you not know that all of us who have been baptized into Christ Jesus have been baptized into His death?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Therefore we have been buried with Him through baptism into death, so that as Christ was raised from the dead through the glory of the Father, so we too might walk in newness of life.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Romans 6:6 knowing this, that our old self was crucified with </a:t>
            </a:r>
            <a:r>
              <a:rPr lang="en-US" sz="1200" i="1" kern="1200" dirty="0">
                <a:solidFill>
                  <a:schemeClr val="tx1"/>
                </a:solidFill>
                <a:effectLst/>
                <a:latin typeface="+mn-lt"/>
                <a:ea typeface="+mn-ea"/>
                <a:cs typeface="+mn-cs"/>
              </a:rPr>
              <a:t>Him,</a:t>
            </a:r>
            <a:r>
              <a:rPr lang="en-US" sz="1200" kern="1200" dirty="0">
                <a:solidFill>
                  <a:schemeClr val="tx1"/>
                </a:solidFill>
                <a:effectLst/>
                <a:latin typeface="+mn-lt"/>
                <a:ea typeface="+mn-ea"/>
                <a:cs typeface="+mn-cs"/>
              </a:rPr>
              <a:t> in order that our body of sin might be done away with, so that we would no longer be slaves to sin;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Romans 6:11-12 </a:t>
            </a:r>
            <a:r>
              <a:rPr lang="en-US" sz="1200" b="1" kern="1200" baseline="30000" dirty="0">
                <a:solidFill>
                  <a:schemeClr val="tx1"/>
                </a:solidFill>
                <a:effectLst/>
                <a:latin typeface="+mn-lt"/>
                <a:ea typeface="+mn-ea"/>
                <a:cs typeface="+mn-cs"/>
              </a:rPr>
              <a:t>11 </a:t>
            </a:r>
            <a:r>
              <a:rPr lang="en-US" sz="1200" kern="1200" dirty="0">
                <a:solidFill>
                  <a:schemeClr val="tx1"/>
                </a:solidFill>
                <a:effectLst/>
                <a:latin typeface="+mn-lt"/>
                <a:ea typeface="+mn-ea"/>
                <a:cs typeface="+mn-cs"/>
              </a:rPr>
              <a:t>Even so consider yourselves to be dead to sin, but alive to God in Christ Jesus.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Therefore do not let sin reign in your mortal body so that you obey its lusts,</a:t>
            </a:r>
          </a:p>
        </p:txBody>
      </p:sp>
      <p:sp>
        <p:nvSpPr>
          <p:cNvPr id="4" name="Slide Number Placeholder 3"/>
          <p:cNvSpPr>
            <a:spLocks noGrp="1"/>
          </p:cNvSpPr>
          <p:nvPr>
            <p:ph type="sldNum" sz="quarter" idx="10"/>
          </p:nvPr>
        </p:nvSpPr>
        <p:spPr/>
        <p:txBody>
          <a:bodyPr/>
          <a:lstStyle/>
          <a:p>
            <a:fld id="{3DA06FC5-5253-8444-A22F-B474784BDD4C}" type="slidenum">
              <a:rPr lang="en-US" smtClean="0"/>
              <a:t>19</a:t>
            </a:fld>
            <a:endParaRPr lang="en-US"/>
          </a:p>
        </p:txBody>
      </p:sp>
    </p:spTree>
    <p:extLst>
      <p:ext uri="{BB962C8B-B14F-4D97-AF65-F5344CB8AC3E}">
        <p14:creationId xmlns:p14="http://schemas.microsoft.com/office/powerpoint/2010/main" val="361604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20</a:t>
            </a:fld>
            <a:endParaRPr lang="en-US"/>
          </a:p>
        </p:txBody>
      </p:sp>
    </p:spTree>
    <p:extLst>
      <p:ext uri="{BB962C8B-B14F-4D97-AF65-F5344CB8AC3E}">
        <p14:creationId xmlns:p14="http://schemas.microsoft.com/office/powerpoint/2010/main" val="229583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God’s Covenants</a:t>
            </a:r>
            <a:endParaRPr lang="en-US" dirty="0"/>
          </a:p>
          <a:p>
            <a:r>
              <a:rPr lang="en-US" altLang="en-US" sz="1600" dirty="0"/>
              <a:t>Noah</a:t>
            </a:r>
            <a:r>
              <a:rPr lang="en-US" altLang="en-US" dirty="0"/>
              <a:t> – Gen. 6:18;  9:11-17</a:t>
            </a:r>
          </a:p>
          <a:p>
            <a:r>
              <a:rPr lang="en-US" altLang="en-US" sz="1600" dirty="0"/>
              <a:t>Abraham</a:t>
            </a:r>
            <a:r>
              <a:rPr lang="en-US" altLang="en-US" dirty="0"/>
              <a:t> – Gen. 15:18</a:t>
            </a:r>
          </a:p>
          <a:p>
            <a:r>
              <a:rPr lang="en-US" altLang="en-US" sz="1600" dirty="0"/>
              <a:t>Isaac</a:t>
            </a:r>
            <a:r>
              <a:rPr lang="en-US" altLang="en-US" dirty="0"/>
              <a:t> – Gen. 17:21</a:t>
            </a:r>
          </a:p>
          <a:p>
            <a:r>
              <a:rPr lang="en-US" altLang="en-US" sz="1600" dirty="0"/>
              <a:t>Israel </a:t>
            </a:r>
            <a:r>
              <a:rPr lang="en-US" altLang="en-US" dirty="0"/>
              <a:t>– Ex. 19:6;  34:27;\                                                       Deut. 5:2</a:t>
            </a:r>
            <a:br>
              <a:rPr lang="en-US" altLang="en-US" dirty="0"/>
            </a:br>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3</a:t>
            </a:fld>
            <a:endParaRPr lang="en-US"/>
          </a:p>
        </p:txBody>
      </p:sp>
    </p:spTree>
    <p:extLst>
      <p:ext uri="{BB962C8B-B14F-4D97-AF65-F5344CB8AC3E}">
        <p14:creationId xmlns:p14="http://schemas.microsoft.com/office/powerpoint/2010/main" val="2021435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21</a:t>
            </a:fld>
            <a:endParaRPr lang="en-US"/>
          </a:p>
        </p:txBody>
      </p:sp>
    </p:spTree>
    <p:extLst>
      <p:ext uri="{BB962C8B-B14F-4D97-AF65-F5344CB8AC3E}">
        <p14:creationId xmlns:p14="http://schemas.microsoft.com/office/powerpoint/2010/main" val="338356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4</a:t>
            </a:fld>
            <a:endParaRPr lang="en-US"/>
          </a:p>
        </p:txBody>
      </p:sp>
    </p:spTree>
    <p:extLst>
      <p:ext uri="{BB962C8B-B14F-4D97-AF65-F5344CB8AC3E}">
        <p14:creationId xmlns:p14="http://schemas.microsoft.com/office/powerpoint/2010/main" val="125963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 of God’s covenants</a:t>
            </a:r>
          </a:p>
          <a:p>
            <a:r>
              <a:rPr lang="en-US" altLang="en-US" sz="1200" dirty="0"/>
              <a:t>‘</a:t>
            </a:r>
            <a:r>
              <a:rPr lang="en-US" altLang="en-US" sz="1200" dirty="0" err="1"/>
              <a:t>Suzerian</a:t>
            </a:r>
            <a:r>
              <a:rPr lang="en-US" altLang="en-US" sz="1200" dirty="0"/>
              <a:t>’ – covenant of Kings</a:t>
            </a:r>
          </a:p>
          <a:p>
            <a:r>
              <a:rPr lang="en-US" altLang="en-US" sz="1200" dirty="0"/>
              <a:t>NOT ‘will’ – </a:t>
            </a:r>
          </a:p>
          <a:p>
            <a:r>
              <a:rPr lang="en-US" altLang="en-US" sz="1200" dirty="0"/>
              <a:t>NOT ‘negotiated contract’</a:t>
            </a:r>
          </a:p>
          <a:p>
            <a:endParaRPr lang="en-US" dirty="0"/>
          </a:p>
          <a:p>
            <a:r>
              <a:rPr lang="en-US" dirty="0">
                <a:sym typeface="Wingdings" panose="05000000000000000000" pitchFamily="2" charset="2"/>
              </a:rPr>
              <a:t> 3 usual components </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5</a:t>
            </a:fld>
            <a:endParaRPr lang="en-US"/>
          </a:p>
        </p:txBody>
      </p:sp>
    </p:spTree>
    <p:extLst>
      <p:ext uri="{BB962C8B-B14F-4D97-AF65-F5344CB8AC3E}">
        <p14:creationId xmlns:p14="http://schemas.microsoft.com/office/powerpoint/2010/main" val="342952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Three usual components:</a:t>
            </a:r>
          </a:p>
          <a:p>
            <a:pPr lvl="1"/>
            <a:r>
              <a:rPr lang="en-US" altLang="en-US" dirty="0"/>
              <a:t> promised blessings</a:t>
            </a:r>
          </a:p>
          <a:p>
            <a:pPr lvl="1"/>
            <a:r>
              <a:rPr lang="en-US" altLang="en-US" dirty="0"/>
              <a:t> demands of King</a:t>
            </a:r>
          </a:p>
          <a:p>
            <a:pPr lvl="1"/>
            <a:r>
              <a:rPr lang="en-US" altLang="en-US" dirty="0"/>
              <a:t> consequences for rejecting / breaking</a:t>
            </a:r>
          </a:p>
          <a:p>
            <a:endParaRPr lang="en-US" dirty="0"/>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6</a:t>
            </a:fld>
            <a:endParaRPr lang="en-US"/>
          </a:p>
        </p:txBody>
      </p:sp>
    </p:spTree>
    <p:extLst>
      <p:ext uri="{BB962C8B-B14F-4D97-AF65-F5344CB8AC3E}">
        <p14:creationId xmlns:p14="http://schemas.microsoft.com/office/powerpoint/2010/main" val="405851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Foundation:</a:t>
            </a:r>
          </a:p>
          <a:p>
            <a:endParaRPr lang="en-US" dirty="0"/>
          </a:p>
          <a:p>
            <a:pPr rtl="0"/>
            <a:r>
              <a:rPr lang="en-US" sz="1200" dirty="0"/>
              <a:t>	And the Lord said to me, “Proclaim all these words in the cities of Judah and in the streets of Jerusalem, saying, ‘Hear the words of this covenant and do them. </a:t>
            </a:r>
          </a:p>
          <a:p>
            <a:pPr rtl="0"/>
            <a:r>
              <a:rPr lang="en-US" sz="1200" dirty="0"/>
              <a:t>	</a:t>
            </a:r>
            <a:r>
              <a:rPr lang="en-US" sz="1200" b="1" dirty="0"/>
              <a:t>7 	‘For I solemnly warned your fathers in the day that I brought them up from the land of Egypt, even to this day, </a:t>
            </a:r>
            <a:r>
              <a:rPr lang="en-US" sz="1200" b="1" baseline="30000" dirty="0" err="1"/>
              <a:t>cwarning</a:t>
            </a:r>
            <a:r>
              <a:rPr lang="en-US" sz="1200" b="1" baseline="30000" dirty="0"/>
              <a:t> persistently, saying, “Listen to My voice.” </a:t>
            </a:r>
          </a:p>
          <a:p>
            <a:pPr rtl="0"/>
            <a:r>
              <a:rPr lang="en-US" sz="1200" dirty="0"/>
              <a:t>	</a:t>
            </a:r>
            <a:r>
              <a:rPr lang="en-US" sz="1200" b="1" dirty="0"/>
              <a:t>8 	‘Yet they did not obey or incline their ear, but walked, each one, in the stubbornness of his evil heart; therefore I brought on them all the words of this covenant, which I commanded </a:t>
            </a:r>
            <a:r>
              <a:rPr lang="en-US" sz="1200" b="1" i="1" dirty="0"/>
              <a:t>them to do, but they did not.’ ”</a:t>
            </a:r>
          </a:p>
          <a:p>
            <a:pPr rtl="0"/>
            <a:r>
              <a:rPr lang="en-US" sz="1200" dirty="0"/>
              <a:t>	</a:t>
            </a:r>
            <a:r>
              <a:rPr lang="en-US" sz="1200" b="1" dirty="0"/>
              <a:t>9 	Then the Lord said to me, “A conspiracy has been found among the men of Judah and among the inhabitants of Jerusalem. </a:t>
            </a:r>
          </a:p>
          <a:p>
            <a:pPr rtl="0"/>
            <a:r>
              <a:rPr lang="en-US" sz="1200" dirty="0"/>
              <a:t>	</a:t>
            </a:r>
            <a:r>
              <a:rPr lang="en-US" sz="1200" b="1" dirty="0"/>
              <a:t>10 	They have turned back to the iniquities of their ancestors who refused to hear My words, and they have gone after other gods to serve them; the house of Israel and the house of Judah have broken My covenant which I made with their fathers.”</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7</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Hebrews 8:7-12 </a:t>
            </a:r>
            <a:r>
              <a:rPr lang="en-US" sz="1200" b="1"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For if that first </a:t>
            </a:r>
            <a:r>
              <a:rPr lang="en-US" sz="1200" i="1" kern="1200" dirty="0">
                <a:solidFill>
                  <a:schemeClr val="tx1"/>
                </a:solidFill>
                <a:effectLst/>
                <a:latin typeface="+mn-lt"/>
                <a:ea typeface="+mn-ea"/>
                <a:cs typeface="+mn-cs"/>
              </a:rPr>
              <a:t>covenant</a:t>
            </a:r>
            <a:r>
              <a:rPr lang="en-US" sz="1200" kern="1200" dirty="0">
                <a:solidFill>
                  <a:schemeClr val="tx1"/>
                </a:solidFill>
                <a:effectLst/>
                <a:latin typeface="+mn-lt"/>
                <a:ea typeface="+mn-ea"/>
                <a:cs typeface="+mn-cs"/>
              </a:rPr>
              <a:t> had been faultless, there would have been no occasion sought for a second.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For finding fault with them, He says, "Behold, days are coming, says the Lord, When I will effect a new covenant With the house of Israel and with the house of Judah;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Not like the covenant which I made with their fathers On the day when I took them by the hand To lead them out of the land of Egypt; For they did not continue in My covenant, And I did not care for them, says the Lord.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"For this is the covenant that I will make with the house of Israel After those days, says the Lord: I will put My laws into their minds, And I will write them on their hearts. And I will be their God, And they shall be My people.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11 </a:t>
            </a:r>
            <a:r>
              <a:rPr lang="en-US" sz="1200" kern="1200" dirty="0">
                <a:solidFill>
                  <a:schemeClr val="tx1"/>
                </a:solidFill>
                <a:effectLst/>
                <a:latin typeface="+mn-lt"/>
                <a:ea typeface="+mn-ea"/>
                <a:cs typeface="+mn-cs"/>
              </a:rPr>
              <a:t>"And they shall not teach everyone his fellow citizen, And everyone his brother, saying, 'Know the Lord,' For all will know Me, From the least to the greatest of them.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"For I will be merciful to their iniquities, And I will remember their sins no more."</a:t>
            </a:r>
          </a:p>
          <a:p>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8</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Hebrews 9:15-16 </a:t>
            </a:r>
            <a:r>
              <a:rPr lang="en-US" sz="1200" b="1" kern="1200" baseline="30000" dirty="0">
                <a:solidFill>
                  <a:schemeClr val="tx1"/>
                </a:solidFill>
                <a:effectLst/>
                <a:latin typeface="+mn-lt"/>
                <a:ea typeface="+mn-ea"/>
                <a:cs typeface="+mn-cs"/>
              </a:rPr>
              <a:t>15 </a:t>
            </a:r>
            <a:r>
              <a:rPr lang="en-US" sz="1200" kern="1200" dirty="0">
                <a:solidFill>
                  <a:schemeClr val="tx1"/>
                </a:solidFill>
                <a:effectLst/>
                <a:latin typeface="+mn-lt"/>
                <a:ea typeface="+mn-ea"/>
                <a:cs typeface="+mn-cs"/>
              </a:rPr>
              <a:t>For this reason He is the mediator of a new covenant, so that, since a death has taken place for the redemption of the transgressions that were </a:t>
            </a:r>
            <a:r>
              <a:rPr lang="en-US" sz="1200" i="1" kern="1200" dirty="0">
                <a:solidFill>
                  <a:schemeClr val="tx1"/>
                </a:solidFill>
                <a:effectLst/>
                <a:latin typeface="+mn-lt"/>
                <a:ea typeface="+mn-ea"/>
                <a:cs typeface="+mn-cs"/>
              </a:rPr>
              <a:t>committed</a:t>
            </a:r>
            <a:r>
              <a:rPr lang="en-US" sz="1200" kern="1200" dirty="0">
                <a:solidFill>
                  <a:schemeClr val="tx1"/>
                </a:solidFill>
                <a:effectLst/>
                <a:latin typeface="+mn-lt"/>
                <a:ea typeface="+mn-ea"/>
                <a:cs typeface="+mn-cs"/>
              </a:rPr>
              <a:t> under the first covenant, those who have been called may receive the promise of the eternal inheritance.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16 </a:t>
            </a:r>
            <a:r>
              <a:rPr lang="en-US" sz="1200" kern="1200" dirty="0">
                <a:solidFill>
                  <a:schemeClr val="tx1"/>
                </a:solidFill>
                <a:effectLst/>
                <a:latin typeface="+mn-lt"/>
                <a:ea typeface="+mn-ea"/>
                <a:cs typeface="+mn-cs"/>
              </a:rPr>
              <a:t>For where a covenant is, there must of necessity be the death of the one who made it.</a:t>
            </a:r>
          </a:p>
          <a:p>
            <a:endParaRPr lang="en-US" dirty="0"/>
          </a:p>
          <a:p>
            <a:r>
              <a:rPr lang="en-US" dirty="0">
                <a:sym typeface="Wingdings" panose="05000000000000000000" pitchFamily="2" charset="2"/>
              </a:rPr>
              <a:t> We have come to Jesus the mediator of a new covenant – Heb. 12:22-24</a:t>
            </a: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9</a:t>
            </a:fld>
            <a:endParaRPr lang="en-US"/>
          </a:p>
        </p:txBody>
      </p:sp>
    </p:spTree>
    <p:extLst>
      <p:ext uri="{BB962C8B-B14F-4D97-AF65-F5344CB8AC3E}">
        <p14:creationId xmlns:p14="http://schemas.microsoft.com/office/powerpoint/2010/main" val="329842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Hebrews 12:22-24 </a:t>
            </a:r>
            <a:r>
              <a:rPr lang="en-US" sz="1200" b="1" kern="1200" baseline="30000" dirty="0">
                <a:solidFill>
                  <a:schemeClr val="tx1"/>
                </a:solidFill>
                <a:effectLst/>
                <a:latin typeface="+mn-lt"/>
                <a:ea typeface="+mn-ea"/>
                <a:cs typeface="+mn-cs"/>
              </a:rPr>
              <a:t>22 </a:t>
            </a:r>
            <a:r>
              <a:rPr lang="en-US" sz="1200" kern="1200" dirty="0">
                <a:solidFill>
                  <a:schemeClr val="tx1"/>
                </a:solidFill>
                <a:effectLst/>
                <a:latin typeface="+mn-lt"/>
                <a:ea typeface="+mn-ea"/>
                <a:cs typeface="+mn-cs"/>
              </a:rPr>
              <a:t>But you have come to Mount Zion and to the city of the living God, the heavenly Jerusalem, and to myriads of angels,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to the general assembly and church of the firstborn who are enrolled in heaven, and to God, the Judge of all, and to the spirits of </a:t>
            </a:r>
            <a:r>
              <a:rPr lang="en-US" sz="1200" i="1"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righteous made perfect,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24 </a:t>
            </a:r>
            <a:r>
              <a:rPr lang="en-US" sz="1200" kern="1200" dirty="0">
                <a:solidFill>
                  <a:schemeClr val="tx1"/>
                </a:solidFill>
                <a:effectLst/>
                <a:latin typeface="+mn-lt"/>
                <a:ea typeface="+mn-ea"/>
                <a:cs typeface="+mn-cs"/>
              </a:rPr>
              <a:t>and to Jesus, the mediator of a new covenant, and to the sprinkled blood, which speaks better than </a:t>
            </a:r>
            <a:r>
              <a:rPr lang="en-US" sz="1200" i="1" kern="1200" dirty="0">
                <a:solidFill>
                  <a:schemeClr val="tx1"/>
                </a:solidFill>
                <a:effectLst/>
                <a:latin typeface="+mn-lt"/>
                <a:ea typeface="+mn-ea"/>
                <a:cs typeface="+mn-cs"/>
              </a:rPr>
              <a:t>the blood</a:t>
            </a:r>
            <a:r>
              <a:rPr lang="en-US" sz="1200" kern="1200" dirty="0">
                <a:solidFill>
                  <a:schemeClr val="tx1"/>
                </a:solidFill>
                <a:effectLst/>
                <a:latin typeface="+mn-lt"/>
                <a:ea typeface="+mn-ea"/>
                <a:cs typeface="+mn-cs"/>
              </a:rPr>
              <a:t> of Abel.</a:t>
            </a:r>
          </a:p>
          <a:p>
            <a:endParaRPr lang="en-US" dirty="0"/>
          </a:p>
          <a:p>
            <a:pPr marL="171450" indent="-171450">
              <a:buFont typeface="Wingdings" panose="05000000000000000000" pitchFamily="2" charset="2"/>
              <a:buChar char="à"/>
            </a:pPr>
            <a:r>
              <a:rPr lang="en-US" dirty="0">
                <a:sym typeface="Wingdings" panose="05000000000000000000" pitchFamily="2" charset="2"/>
              </a:rPr>
              <a:t>Blood = the sacrificial death of Jesus… needed for the covenant, the appointed sacrifice, </a:t>
            </a:r>
          </a:p>
          <a:p>
            <a:pPr marL="171450" indent="-171450">
              <a:buFont typeface="Wingdings" panose="05000000000000000000" pitchFamily="2" charset="2"/>
              <a:buChar char="à"/>
            </a:pPr>
            <a:endParaRPr lang="en-US" dirty="0">
              <a:sym typeface="Wingdings" panose="05000000000000000000" pitchFamily="2" charset="2"/>
            </a:endParaRP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10"/>
          </p:nvPr>
        </p:nvSpPr>
        <p:spPr/>
        <p:txBody>
          <a:bodyPr/>
          <a:lstStyle/>
          <a:p>
            <a:fld id="{3DA06FC5-5253-8444-A22F-B474784BDD4C}" type="slidenum">
              <a:rPr lang="en-US" smtClean="0"/>
              <a:t>10</a:t>
            </a:fld>
            <a:endParaRPr lang="en-US"/>
          </a:p>
        </p:txBody>
      </p:sp>
    </p:spTree>
    <p:extLst>
      <p:ext uri="{BB962C8B-B14F-4D97-AF65-F5344CB8AC3E}">
        <p14:creationId xmlns:p14="http://schemas.microsoft.com/office/powerpoint/2010/main" val="19211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8/5/2017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8/5/2017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681"/>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7739" y="1391478"/>
            <a:ext cx="8790609" cy="53299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6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90DA7-4579-47A1-AF01-1534056692CE}"/>
              </a:ext>
            </a:extLst>
          </p:cNvPr>
          <p:cNvSpPr>
            <a:spLocks noGrp="1"/>
          </p:cNvSpPr>
          <p:nvPr>
            <p:ph type="title"/>
          </p:nvPr>
        </p:nvSpPr>
        <p:spPr>
          <a:xfrm>
            <a:off x="457200" y="31680"/>
            <a:ext cx="8229600" cy="6826319"/>
          </a:xfrm>
        </p:spPr>
        <p:txBody>
          <a:bodyPr/>
          <a:lstStyle/>
          <a:p>
            <a:endParaRPr lang="en-US" dirty="0"/>
          </a:p>
        </p:txBody>
      </p:sp>
    </p:spTree>
    <p:extLst>
      <p:ext uri="{BB962C8B-B14F-4D97-AF65-F5344CB8AC3E}">
        <p14:creationId xmlns:p14="http://schemas.microsoft.com/office/powerpoint/2010/main" val="409565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4738"/>
            <a:ext cx="8311662" cy="5736737"/>
          </a:xfrm>
        </p:spPr>
        <p:txBody>
          <a:bodyPr/>
          <a:lstStyle/>
          <a:p>
            <a:pPr marL="0" indent="0">
              <a:buNone/>
            </a:pPr>
            <a:r>
              <a:rPr lang="en-US" dirty="0"/>
              <a:t>W</a:t>
            </a:r>
            <a:r>
              <a:rPr lang="en-US" sz="5400" dirty="0"/>
              <a:t>e  “have come to Jesus, the mediator of a new covenant, and to the sprinkled blood, which speaks better than the blood of Abel…    Heb. 12:22-24</a:t>
            </a:r>
          </a:p>
        </p:txBody>
      </p:sp>
    </p:spTree>
    <p:extLst>
      <p:ext uri="{BB962C8B-B14F-4D97-AF65-F5344CB8AC3E}">
        <p14:creationId xmlns:p14="http://schemas.microsoft.com/office/powerpoint/2010/main" val="271110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B2389-3D17-4672-A08E-365FFA0BE15A}"/>
              </a:ext>
            </a:extLst>
          </p:cNvPr>
          <p:cNvPicPr>
            <a:picLocks noChangeAspect="1"/>
          </p:cNvPicPr>
          <p:nvPr/>
        </p:nvPicPr>
        <p:blipFill>
          <a:blip r:embed="rId3"/>
          <a:stretch>
            <a:fillRect/>
          </a:stretch>
        </p:blipFill>
        <p:spPr>
          <a:xfrm>
            <a:off x="0" y="-1040402"/>
            <a:ext cx="9144000" cy="6174889"/>
          </a:xfrm>
          <a:prstGeom prst="rect">
            <a:avLst/>
          </a:prstGeom>
        </p:spPr>
      </p:pic>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30195" y="4337223"/>
            <a:ext cx="7828005" cy="2137718"/>
          </a:xfrm>
        </p:spPr>
        <p:txBody>
          <a:bodyPr/>
          <a:lstStyle/>
          <a:p>
            <a:r>
              <a:rPr lang="en-US" sz="4800" dirty="0"/>
              <a:t>Blood of Jesus</a:t>
            </a:r>
            <a:br>
              <a:rPr lang="en-US" sz="4800" dirty="0"/>
            </a:br>
            <a:r>
              <a:rPr lang="en-US" sz="4800" dirty="0"/>
              <a:t>Sacrificial Death of Jesus</a:t>
            </a:r>
          </a:p>
        </p:txBody>
      </p:sp>
    </p:spTree>
    <p:extLst>
      <p:ext uri="{BB962C8B-B14F-4D97-AF65-F5344CB8AC3E}">
        <p14:creationId xmlns:p14="http://schemas.microsoft.com/office/powerpoint/2010/main" val="1398313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0"/>
            <a:ext cx="8173995" cy="2767913"/>
          </a:xfrm>
        </p:spPr>
        <p:txBody>
          <a:bodyPr/>
          <a:lstStyle/>
          <a:p>
            <a:r>
              <a:rPr lang="en-US" sz="4800" dirty="0"/>
              <a:t>“</a:t>
            </a:r>
            <a:r>
              <a:rPr lang="en-US" dirty="0"/>
              <a:t>This is the blood of the covenant…”  Matt. 26:28</a:t>
            </a:r>
          </a:p>
        </p:txBody>
      </p:sp>
      <p:pic>
        <p:nvPicPr>
          <p:cNvPr id="3" name="Picture 2">
            <a:extLst>
              <a:ext uri="{FF2B5EF4-FFF2-40B4-BE49-F238E27FC236}">
                <a16:creationId xmlns:a16="http://schemas.microsoft.com/office/drawing/2014/main" id="{E4E8BC45-F7F5-4DB7-B75C-950D07E4429E}"/>
              </a:ext>
            </a:extLst>
          </p:cNvPr>
          <p:cNvPicPr>
            <a:picLocks noChangeAspect="1"/>
          </p:cNvPicPr>
          <p:nvPr/>
        </p:nvPicPr>
        <p:blipFill>
          <a:blip r:embed="rId3"/>
          <a:stretch>
            <a:fillRect/>
          </a:stretch>
        </p:blipFill>
        <p:spPr>
          <a:xfrm>
            <a:off x="1912255" y="2594918"/>
            <a:ext cx="5457453" cy="4263081"/>
          </a:xfrm>
          <a:prstGeom prst="rect">
            <a:avLst/>
          </a:prstGeom>
        </p:spPr>
      </p:pic>
    </p:spTree>
    <p:extLst>
      <p:ext uri="{BB962C8B-B14F-4D97-AF65-F5344CB8AC3E}">
        <p14:creationId xmlns:p14="http://schemas.microsoft.com/office/powerpoint/2010/main" val="157760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r>
              <a:rPr lang="en-US" sz="8000" dirty="0"/>
              <a:t>We are in covenant relationship with God thru Jesus… </a:t>
            </a:r>
          </a:p>
        </p:txBody>
      </p:sp>
    </p:spTree>
    <p:extLst>
      <p:ext uri="{BB962C8B-B14F-4D97-AF65-F5344CB8AC3E}">
        <p14:creationId xmlns:p14="http://schemas.microsoft.com/office/powerpoint/2010/main" val="4538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r>
              <a:rPr lang="en-US" sz="8000" dirty="0"/>
              <a:t>God  Will BE </a:t>
            </a:r>
            <a:br>
              <a:rPr lang="en-US" sz="8000" dirty="0"/>
            </a:br>
            <a:r>
              <a:rPr lang="en-US" sz="8000" dirty="0"/>
              <a:t>FAITHFUL</a:t>
            </a:r>
          </a:p>
        </p:txBody>
      </p:sp>
    </p:spTree>
    <p:extLst>
      <p:ext uri="{BB962C8B-B14F-4D97-AF65-F5344CB8AC3E}">
        <p14:creationId xmlns:p14="http://schemas.microsoft.com/office/powerpoint/2010/main" val="391337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r>
              <a:rPr lang="en-US" altLang="en-US" sz="4800" dirty="0"/>
              <a:t>And I said, "O LORD God of heaven, the great and awesome </a:t>
            </a:r>
            <a:r>
              <a:rPr lang="en-US" altLang="en-US" sz="4800" b="1" i="1" dirty="0">
                <a:solidFill>
                  <a:srgbClr val="FFFF00"/>
                </a:solidFill>
              </a:rPr>
              <a:t>God who keeps covenant </a:t>
            </a:r>
            <a:r>
              <a:rPr lang="en-US" altLang="en-US" sz="4800" dirty="0"/>
              <a:t>and steadfast love with those who love him and keep his commandments, </a:t>
            </a:r>
            <a:br>
              <a:rPr lang="en-US" altLang="en-US" sz="4800" dirty="0"/>
            </a:br>
            <a:r>
              <a:rPr lang="en-US" altLang="en-US" sz="4800" dirty="0"/>
              <a:t>Nehemiah 1:5 </a:t>
            </a:r>
            <a:endParaRPr lang="en-US" sz="4800" dirty="0"/>
          </a:p>
        </p:txBody>
      </p:sp>
    </p:spTree>
    <p:extLst>
      <p:ext uri="{BB962C8B-B14F-4D97-AF65-F5344CB8AC3E}">
        <p14:creationId xmlns:p14="http://schemas.microsoft.com/office/powerpoint/2010/main" val="4132339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4226010"/>
          </a:xfrm>
        </p:spPr>
        <p:txBody>
          <a:bodyPr/>
          <a:lstStyle/>
          <a:p>
            <a:r>
              <a:rPr lang="en-US" sz="8800" dirty="0"/>
              <a:t>WE ARE TO BE FAITHFUL</a:t>
            </a:r>
          </a:p>
        </p:txBody>
      </p:sp>
      <p:sp>
        <p:nvSpPr>
          <p:cNvPr id="3" name="TextBox 2">
            <a:extLst>
              <a:ext uri="{FF2B5EF4-FFF2-40B4-BE49-F238E27FC236}">
                <a16:creationId xmlns:a16="http://schemas.microsoft.com/office/drawing/2014/main" id="{5D6C9233-5354-42D5-AC35-51D3720A139C}"/>
              </a:ext>
            </a:extLst>
          </p:cNvPr>
          <p:cNvSpPr txBox="1"/>
          <p:nvPr/>
        </p:nvSpPr>
        <p:spPr>
          <a:xfrm>
            <a:off x="197709" y="5548184"/>
            <a:ext cx="8946292" cy="830997"/>
          </a:xfrm>
          <a:prstGeom prst="rect">
            <a:avLst/>
          </a:prstGeom>
          <a:noFill/>
        </p:spPr>
        <p:txBody>
          <a:bodyPr wrap="square" rtlCol="0">
            <a:spAutoFit/>
          </a:bodyPr>
          <a:lstStyle/>
          <a:p>
            <a:pPr algn="ctr"/>
            <a:r>
              <a:rPr lang="en-US" sz="4800" dirty="0"/>
              <a:t>Matt. 28:18-20; Rev. 2:10</a:t>
            </a:r>
          </a:p>
        </p:txBody>
      </p:sp>
    </p:spTree>
    <p:extLst>
      <p:ext uri="{BB962C8B-B14F-4D97-AF65-F5344CB8AC3E}">
        <p14:creationId xmlns:p14="http://schemas.microsoft.com/office/powerpoint/2010/main" val="202836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4621426"/>
          </a:xfrm>
        </p:spPr>
        <p:txBody>
          <a:bodyPr/>
          <a:lstStyle/>
          <a:p>
            <a:r>
              <a:rPr lang="en-US" sz="7200" dirty="0"/>
              <a:t>We are to be</a:t>
            </a:r>
            <a:br>
              <a:rPr lang="en-US" sz="7200" dirty="0"/>
            </a:br>
            <a:r>
              <a:rPr lang="en-US" sz="7200" dirty="0"/>
              <a:t>HOLY</a:t>
            </a:r>
          </a:p>
        </p:txBody>
      </p:sp>
      <p:sp>
        <p:nvSpPr>
          <p:cNvPr id="5" name="TextBox 4">
            <a:extLst>
              <a:ext uri="{FF2B5EF4-FFF2-40B4-BE49-F238E27FC236}">
                <a16:creationId xmlns:a16="http://schemas.microsoft.com/office/drawing/2014/main" id="{5D7BAF2B-7FF2-45B7-8B0A-EA343525699E}"/>
              </a:ext>
            </a:extLst>
          </p:cNvPr>
          <p:cNvSpPr txBox="1"/>
          <p:nvPr/>
        </p:nvSpPr>
        <p:spPr>
          <a:xfrm>
            <a:off x="197709" y="5548184"/>
            <a:ext cx="8946292" cy="830997"/>
          </a:xfrm>
          <a:prstGeom prst="rect">
            <a:avLst/>
          </a:prstGeom>
          <a:noFill/>
        </p:spPr>
        <p:txBody>
          <a:bodyPr wrap="square" rtlCol="0">
            <a:spAutoFit/>
          </a:bodyPr>
          <a:lstStyle/>
          <a:p>
            <a:pPr algn="ctr"/>
            <a:r>
              <a:rPr lang="en-US" sz="4800" dirty="0"/>
              <a:t>1Peter 1:14-19;  2 Cor. 6:14-18</a:t>
            </a:r>
          </a:p>
        </p:txBody>
      </p:sp>
    </p:spTree>
    <p:extLst>
      <p:ext uri="{BB962C8B-B14F-4D97-AF65-F5344CB8AC3E}">
        <p14:creationId xmlns:p14="http://schemas.microsoft.com/office/powerpoint/2010/main" val="67563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4621426"/>
          </a:xfrm>
        </p:spPr>
        <p:txBody>
          <a:bodyPr/>
          <a:lstStyle/>
          <a:p>
            <a:r>
              <a:rPr lang="en-US" sz="7200" dirty="0"/>
              <a:t>We are to</a:t>
            </a:r>
            <a:br>
              <a:rPr lang="en-US" sz="7200" dirty="0"/>
            </a:br>
            <a:r>
              <a:rPr lang="en-US" sz="7200" dirty="0"/>
              <a:t>be transformed</a:t>
            </a:r>
            <a:br>
              <a:rPr lang="en-US" sz="7200" dirty="0"/>
            </a:br>
            <a:r>
              <a:rPr lang="en-US" sz="7200" dirty="0"/>
              <a:t>from the world</a:t>
            </a:r>
          </a:p>
        </p:txBody>
      </p:sp>
      <p:sp>
        <p:nvSpPr>
          <p:cNvPr id="5" name="TextBox 4">
            <a:extLst>
              <a:ext uri="{FF2B5EF4-FFF2-40B4-BE49-F238E27FC236}">
                <a16:creationId xmlns:a16="http://schemas.microsoft.com/office/drawing/2014/main" id="{E1BD0D18-D5CA-42D6-9DA0-791DEB8AF45A}"/>
              </a:ext>
            </a:extLst>
          </p:cNvPr>
          <p:cNvSpPr txBox="1"/>
          <p:nvPr/>
        </p:nvSpPr>
        <p:spPr>
          <a:xfrm>
            <a:off x="197709" y="5548184"/>
            <a:ext cx="8946292" cy="830997"/>
          </a:xfrm>
          <a:prstGeom prst="rect">
            <a:avLst/>
          </a:prstGeom>
          <a:noFill/>
        </p:spPr>
        <p:txBody>
          <a:bodyPr wrap="square" rtlCol="0">
            <a:spAutoFit/>
          </a:bodyPr>
          <a:lstStyle/>
          <a:p>
            <a:pPr algn="ctr"/>
            <a:r>
              <a:rPr lang="en-US" sz="4800" dirty="0"/>
              <a:t>Rom. 12:1-2</a:t>
            </a:r>
          </a:p>
        </p:txBody>
      </p:sp>
    </p:spTree>
    <p:extLst>
      <p:ext uri="{BB962C8B-B14F-4D97-AF65-F5344CB8AC3E}">
        <p14:creationId xmlns:p14="http://schemas.microsoft.com/office/powerpoint/2010/main" val="224220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4633784" y="0"/>
            <a:ext cx="4510215" cy="6858000"/>
          </a:xfrm>
        </p:spPr>
        <p:txBody>
          <a:bodyPr/>
          <a:lstStyle/>
          <a:p>
            <a:r>
              <a:rPr lang="en-US" sz="6600" dirty="0"/>
              <a:t>We are to have crucified our old self-</a:t>
            </a:r>
            <a:br>
              <a:rPr lang="en-US" sz="6600" dirty="0"/>
            </a:br>
            <a:r>
              <a:rPr lang="en-US" sz="6600" dirty="0"/>
              <a:t>are dead to sin.</a:t>
            </a:r>
          </a:p>
        </p:txBody>
      </p:sp>
      <p:pic>
        <p:nvPicPr>
          <p:cNvPr id="3" name="Picture 2">
            <a:extLst>
              <a:ext uri="{FF2B5EF4-FFF2-40B4-BE49-F238E27FC236}">
                <a16:creationId xmlns:a16="http://schemas.microsoft.com/office/drawing/2014/main" id="{32349864-024B-488E-B3D3-A6CCE0FE9AF0}"/>
              </a:ext>
            </a:extLst>
          </p:cNvPr>
          <p:cNvPicPr>
            <a:picLocks noChangeAspect="1"/>
          </p:cNvPicPr>
          <p:nvPr/>
        </p:nvPicPr>
        <p:blipFill>
          <a:blip r:embed="rId3"/>
          <a:stretch>
            <a:fillRect/>
          </a:stretch>
        </p:blipFill>
        <p:spPr>
          <a:xfrm>
            <a:off x="347888" y="370703"/>
            <a:ext cx="4177267" cy="5918886"/>
          </a:xfrm>
          <a:prstGeom prst="rect">
            <a:avLst/>
          </a:prstGeom>
        </p:spPr>
      </p:pic>
    </p:spTree>
    <p:extLst>
      <p:ext uri="{BB962C8B-B14F-4D97-AF65-F5344CB8AC3E}">
        <p14:creationId xmlns:p14="http://schemas.microsoft.com/office/powerpoint/2010/main" val="42465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r>
              <a:rPr lang="en-US" altLang="en-US" sz="4800" dirty="0"/>
              <a:t>And I said, "O LORD God of heaven, the great and awesome </a:t>
            </a:r>
            <a:r>
              <a:rPr lang="en-US" altLang="en-US" sz="4800" b="1" i="1" dirty="0">
                <a:solidFill>
                  <a:srgbClr val="FFFF00"/>
                </a:solidFill>
              </a:rPr>
              <a:t>God who keeps covenant </a:t>
            </a:r>
            <a:r>
              <a:rPr lang="en-US" altLang="en-US" sz="4800" dirty="0"/>
              <a:t>and steadfast love with those who love him and keep his commandments, </a:t>
            </a:r>
            <a:br>
              <a:rPr lang="en-US" altLang="en-US" sz="4800" dirty="0"/>
            </a:br>
            <a:r>
              <a:rPr lang="en-US" altLang="en-US" sz="4800" dirty="0"/>
              <a:t>Nehemiah 1:5 </a:t>
            </a:r>
            <a:endParaRPr lang="en-US" sz="4800" dirty="0"/>
          </a:p>
        </p:txBody>
      </p:sp>
    </p:spTree>
    <p:extLst>
      <p:ext uri="{BB962C8B-B14F-4D97-AF65-F5344CB8AC3E}">
        <p14:creationId xmlns:p14="http://schemas.microsoft.com/office/powerpoint/2010/main" val="218974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endParaRPr lang="en-US" sz="4800" dirty="0"/>
          </a:p>
        </p:txBody>
      </p:sp>
    </p:spTree>
    <p:extLst>
      <p:ext uri="{BB962C8B-B14F-4D97-AF65-F5344CB8AC3E}">
        <p14:creationId xmlns:p14="http://schemas.microsoft.com/office/powerpoint/2010/main" val="241802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284205" y="1"/>
            <a:ext cx="8173995" cy="6474940"/>
          </a:xfrm>
        </p:spPr>
        <p:txBody>
          <a:bodyPr/>
          <a:lstStyle/>
          <a:p>
            <a:endParaRPr lang="en-US" sz="4800" dirty="0"/>
          </a:p>
        </p:txBody>
      </p:sp>
    </p:spTree>
    <p:extLst>
      <p:ext uri="{BB962C8B-B14F-4D97-AF65-F5344CB8AC3E}">
        <p14:creationId xmlns:p14="http://schemas.microsoft.com/office/powerpoint/2010/main" val="222330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title"/>
          </p:nvPr>
        </p:nvSpPr>
        <p:spPr>
          <a:xfrm>
            <a:off x="457200" y="31681"/>
            <a:ext cx="8229600" cy="1455316"/>
          </a:xfrm>
        </p:spPr>
        <p:txBody>
          <a:bodyPr/>
          <a:lstStyle/>
          <a:p>
            <a:r>
              <a:rPr lang="en-US" sz="5400" dirty="0"/>
              <a:t>God’s Covenants</a:t>
            </a:r>
          </a:p>
        </p:txBody>
      </p:sp>
      <p:sp>
        <p:nvSpPr>
          <p:cNvPr id="4" name="Content Placeholder 3">
            <a:extLst>
              <a:ext uri="{FF2B5EF4-FFF2-40B4-BE49-F238E27FC236}">
                <a16:creationId xmlns:a16="http://schemas.microsoft.com/office/drawing/2014/main" id="{24CF1223-1BCA-4DCB-85D9-6A0213414046}"/>
              </a:ext>
            </a:extLst>
          </p:cNvPr>
          <p:cNvSpPr>
            <a:spLocks noGrp="1"/>
          </p:cNvSpPr>
          <p:nvPr>
            <p:ph idx="1"/>
          </p:nvPr>
        </p:nvSpPr>
        <p:spPr>
          <a:xfrm>
            <a:off x="187739" y="1581666"/>
            <a:ext cx="8790609" cy="5139810"/>
          </a:xfrm>
        </p:spPr>
        <p:txBody>
          <a:bodyPr>
            <a:normAutofit fontScale="92500" lnSpcReduction="10000"/>
          </a:bodyPr>
          <a:lstStyle/>
          <a:p>
            <a:r>
              <a:rPr lang="en-US" altLang="en-US" sz="6000" dirty="0"/>
              <a:t> Noah</a:t>
            </a:r>
            <a:r>
              <a:rPr lang="en-US" altLang="en-US" dirty="0"/>
              <a:t> – Gen. 6:18;  9:11-17</a:t>
            </a:r>
          </a:p>
          <a:p>
            <a:r>
              <a:rPr lang="en-US" altLang="en-US" sz="6000" dirty="0"/>
              <a:t> Abraham</a:t>
            </a:r>
            <a:r>
              <a:rPr lang="en-US" altLang="en-US" dirty="0"/>
              <a:t> – Gen. 15:18</a:t>
            </a:r>
          </a:p>
          <a:p>
            <a:r>
              <a:rPr lang="en-US" altLang="en-US" sz="6000" dirty="0"/>
              <a:t> Isaac</a:t>
            </a:r>
            <a:r>
              <a:rPr lang="en-US" altLang="en-US" dirty="0"/>
              <a:t> – Gen. 17:21</a:t>
            </a:r>
          </a:p>
          <a:p>
            <a:r>
              <a:rPr lang="en-US" altLang="en-US" sz="6000" dirty="0"/>
              <a:t> Israel </a:t>
            </a:r>
            <a:r>
              <a:rPr lang="en-US" altLang="en-US" dirty="0"/>
              <a:t>– Ex. 19:6;  34:27;\                                                       Deut. 5:2</a:t>
            </a:r>
            <a:br>
              <a:rPr lang="en-US" altLang="en-US" dirty="0"/>
            </a:br>
            <a:endParaRPr lang="en-US" dirty="0"/>
          </a:p>
        </p:txBody>
      </p:sp>
    </p:spTree>
    <p:extLst>
      <p:ext uri="{BB962C8B-B14F-4D97-AF65-F5344CB8AC3E}">
        <p14:creationId xmlns:p14="http://schemas.microsoft.com/office/powerpoint/2010/main" val="39119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506627" y="1"/>
            <a:ext cx="7951573" cy="6474940"/>
          </a:xfrm>
        </p:spPr>
        <p:txBody>
          <a:bodyPr/>
          <a:lstStyle/>
          <a:p>
            <a:r>
              <a:rPr lang="en-US" sz="5400" dirty="0"/>
              <a:t>Jeremiah 34:13 "Thus says the Lord God of Israel, 'I made a covenant with your forefathers in the day that I brought them out of the land of Egypt, from the house of bondage, saying…</a:t>
            </a:r>
            <a:endParaRPr lang="en-US" sz="7200" dirty="0"/>
          </a:p>
        </p:txBody>
      </p:sp>
    </p:spTree>
    <p:extLst>
      <p:ext uri="{BB962C8B-B14F-4D97-AF65-F5344CB8AC3E}">
        <p14:creationId xmlns:p14="http://schemas.microsoft.com/office/powerpoint/2010/main" val="136945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96A5-693C-414A-8937-DB25FEA458F3}"/>
              </a:ext>
            </a:extLst>
          </p:cNvPr>
          <p:cNvSpPr>
            <a:spLocks noGrp="1"/>
          </p:cNvSpPr>
          <p:nvPr>
            <p:ph type="title"/>
          </p:nvPr>
        </p:nvSpPr>
        <p:spPr>
          <a:xfrm>
            <a:off x="0" y="31681"/>
            <a:ext cx="9144000" cy="1143000"/>
          </a:xfrm>
        </p:spPr>
        <p:txBody>
          <a:bodyPr/>
          <a:lstStyle/>
          <a:p>
            <a:r>
              <a:rPr lang="en-US" dirty="0"/>
              <a:t>Nature of God’s covenants</a:t>
            </a:r>
          </a:p>
        </p:txBody>
      </p:sp>
      <p:sp>
        <p:nvSpPr>
          <p:cNvPr id="3" name="Content Placeholder 2">
            <a:extLst>
              <a:ext uri="{FF2B5EF4-FFF2-40B4-BE49-F238E27FC236}">
                <a16:creationId xmlns:a16="http://schemas.microsoft.com/office/drawing/2014/main" id="{0E1361F8-C8B8-4DE9-A7EB-6B1C43F731E1}"/>
              </a:ext>
            </a:extLst>
          </p:cNvPr>
          <p:cNvSpPr>
            <a:spLocks noGrp="1"/>
          </p:cNvSpPr>
          <p:nvPr>
            <p:ph idx="1"/>
          </p:nvPr>
        </p:nvSpPr>
        <p:spPr>
          <a:xfrm>
            <a:off x="3423138" y="1391478"/>
            <a:ext cx="5555210" cy="5329997"/>
          </a:xfrm>
        </p:spPr>
        <p:txBody>
          <a:bodyPr>
            <a:normAutofit/>
          </a:bodyPr>
          <a:lstStyle/>
          <a:p>
            <a:r>
              <a:rPr lang="en-US" altLang="en-US" sz="5400" dirty="0"/>
              <a:t>‘</a:t>
            </a:r>
            <a:r>
              <a:rPr lang="en-US" altLang="en-US" sz="5400" dirty="0" err="1"/>
              <a:t>Suzerian</a:t>
            </a:r>
            <a:r>
              <a:rPr lang="en-US" altLang="en-US" sz="5400" dirty="0"/>
              <a:t>’ – covenant of Kings</a:t>
            </a:r>
          </a:p>
          <a:p>
            <a:r>
              <a:rPr lang="en-US" altLang="en-US" sz="5400" dirty="0"/>
              <a:t>NOT ‘will’ – </a:t>
            </a:r>
          </a:p>
          <a:p>
            <a:r>
              <a:rPr lang="en-US" altLang="en-US" sz="5400" dirty="0"/>
              <a:t>NOT ‘negotiated contract’</a:t>
            </a:r>
          </a:p>
        </p:txBody>
      </p:sp>
      <p:pic>
        <p:nvPicPr>
          <p:cNvPr id="1026" name="Picture 2" descr="Related image">
            <a:extLst>
              <a:ext uri="{FF2B5EF4-FFF2-40B4-BE49-F238E27FC236}">
                <a16:creationId xmlns:a16="http://schemas.microsoft.com/office/drawing/2014/main" id="{4AB9F7EC-53CD-466B-A4C7-BC4E3695F73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048" y="1922585"/>
            <a:ext cx="2855949" cy="268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96A5-693C-414A-8937-DB25FEA458F3}"/>
              </a:ext>
            </a:extLst>
          </p:cNvPr>
          <p:cNvSpPr>
            <a:spLocks noGrp="1"/>
          </p:cNvSpPr>
          <p:nvPr>
            <p:ph type="title"/>
          </p:nvPr>
        </p:nvSpPr>
        <p:spPr>
          <a:xfrm>
            <a:off x="0" y="31681"/>
            <a:ext cx="9144000" cy="1143000"/>
          </a:xfrm>
        </p:spPr>
        <p:txBody>
          <a:bodyPr/>
          <a:lstStyle/>
          <a:p>
            <a:r>
              <a:rPr lang="en-US" altLang="en-US" dirty="0"/>
              <a:t>Three usual components:</a:t>
            </a:r>
          </a:p>
        </p:txBody>
      </p:sp>
      <p:sp>
        <p:nvSpPr>
          <p:cNvPr id="3" name="Content Placeholder 2">
            <a:extLst>
              <a:ext uri="{FF2B5EF4-FFF2-40B4-BE49-F238E27FC236}">
                <a16:creationId xmlns:a16="http://schemas.microsoft.com/office/drawing/2014/main" id="{0E1361F8-C8B8-4DE9-A7EB-6B1C43F731E1}"/>
              </a:ext>
            </a:extLst>
          </p:cNvPr>
          <p:cNvSpPr>
            <a:spLocks noGrp="1"/>
          </p:cNvSpPr>
          <p:nvPr>
            <p:ph idx="1"/>
          </p:nvPr>
        </p:nvSpPr>
        <p:spPr>
          <a:xfrm>
            <a:off x="890954" y="1391478"/>
            <a:ext cx="8087394" cy="5329997"/>
          </a:xfrm>
        </p:spPr>
        <p:txBody>
          <a:bodyPr>
            <a:normAutofit/>
          </a:bodyPr>
          <a:lstStyle/>
          <a:p>
            <a:r>
              <a:rPr lang="en-US" altLang="en-US" sz="6000" dirty="0"/>
              <a:t> promised blessings</a:t>
            </a:r>
          </a:p>
          <a:p>
            <a:r>
              <a:rPr lang="en-US" altLang="en-US" sz="6000" dirty="0"/>
              <a:t> demands of King</a:t>
            </a:r>
          </a:p>
          <a:p>
            <a:r>
              <a:rPr lang="en-US" altLang="en-US" sz="6000" dirty="0"/>
              <a:t> consequences for rejecting / breaking</a:t>
            </a:r>
          </a:p>
        </p:txBody>
      </p:sp>
    </p:spTree>
    <p:extLst>
      <p:ext uri="{BB962C8B-B14F-4D97-AF65-F5344CB8AC3E}">
        <p14:creationId xmlns:p14="http://schemas.microsoft.com/office/powerpoint/2010/main" val="17600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4287794"/>
          </a:xfrm>
        </p:spPr>
        <p:txBody>
          <a:bodyPr/>
          <a:lstStyle/>
          <a:p>
            <a:r>
              <a:rPr lang="en-US" sz="8000" dirty="0"/>
              <a:t>Israel was unfaithful to THIS covenant!</a:t>
            </a:r>
          </a:p>
        </p:txBody>
      </p:sp>
      <p:sp>
        <p:nvSpPr>
          <p:cNvPr id="3" name="Subtitle 2"/>
          <p:cNvSpPr>
            <a:spLocks noGrp="1"/>
          </p:cNvSpPr>
          <p:nvPr>
            <p:ph type="subTitle" idx="1"/>
          </p:nvPr>
        </p:nvSpPr>
        <p:spPr>
          <a:xfrm>
            <a:off x="0" y="4880919"/>
            <a:ext cx="9144000" cy="1977081"/>
          </a:xfrm>
        </p:spPr>
        <p:txBody>
          <a:bodyPr/>
          <a:lstStyle/>
          <a:p>
            <a:r>
              <a:rPr lang="en-US" dirty="0"/>
              <a:t>Jer. 11:6-10</a:t>
            </a:r>
          </a:p>
        </p:txBody>
      </p:sp>
    </p:spTree>
    <p:extLst>
      <p:ext uri="{BB962C8B-B14F-4D97-AF65-F5344CB8AC3E}">
        <p14:creationId xmlns:p14="http://schemas.microsoft.com/office/powerpoint/2010/main" val="238570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4238367"/>
          </a:xfrm>
        </p:spPr>
        <p:txBody>
          <a:bodyPr/>
          <a:lstStyle/>
          <a:p>
            <a:r>
              <a:rPr lang="en-US" sz="8000" dirty="0"/>
              <a:t>A NEW covenant</a:t>
            </a:r>
            <a:br>
              <a:rPr lang="en-US" sz="8000" dirty="0"/>
            </a:br>
            <a:r>
              <a:rPr lang="en-US" sz="8000" dirty="0"/>
              <a:t>promised</a:t>
            </a:r>
          </a:p>
        </p:txBody>
      </p:sp>
      <p:sp>
        <p:nvSpPr>
          <p:cNvPr id="3" name="Subtitle 2"/>
          <p:cNvSpPr>
            <a:spLocks noGrp="1"/>
          </p:cNvSpPr>
          <p:nvPr>
            <p:ph type="subTitle" idx="1"/>
          </p:nvPr>
        </p:nvSpPr>
        <p:spPr>
          <a:xfrm>
            <a:off x="0" y="4090086"/>
            <a:ext cx="9144000" cy="2767914"/>
          </a:xfrm>
        </p:spPr>
        <p:txBody>
          <a:bodyPr/>
          <a:lstStyle/>
          <a:p>
            <a:r>
              <a:rPr lang="en-US" dirty="0"/>
              <a:t>Jer. 31:31-34</a:t>
            </a:r>
          </a:p>
          <a:p>
            <a:r>
              <a:rPr lang="en-US" dirty="0"/>
              <a:t>Hebrews 8:7-12</a:t>
            </a:r>
          </a:p>
        </p:txBody>
      </p:sp>
    </p:spTree>
    <p:extLst>
      <p:ext uri="{BB962C8B-B14F-4D97-AF65-F5344CB8AC3E}">
        <p14:creationId xmlns:p14="http://schemas.microsoft.com/office/powerpoint/2010/main" val="23857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us 5"/>
          <p:cNvSpPr/>
          <p:nvPr/>
        </p:nvSpPr>
        <p:spPr>
          <a:xfrm>
            <a:off x="-1192611" y="1378570"/>
            <a:ext cx="45719" cy="108427"/>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GOD</a:t>
            </a:r>
          </a:p>
        </p:txBody>
      </p:sp>
      <p:sp>
        <p:nvSpPr>
          <p:cNvPr id="8" name="Rectangle 7"/>
          <p:cNvSpPr/>
          <p:nvPr/>
        </p:nvSpPr>
        <p:spPr>
          <a:xfrm rot="910445">
            <a:off x="58694525" y="2335821"/>
            <a:ext cx="2382771" cy="1323439"/>
          </a:xfrm>
          <a:prstGeom prst="rect">
            <a:avLst/>
          </a:prstGeom>
        </p:spPr>
        <p:txBody>
          <a:bodyPr wrap="square">
            <a:spAutoFit/>
          </a:bodyPr>
          <a:lstStyle/>
          <a:p>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GOD</a:t>
            </a:r>
            <a:endParaRPr lang="en-US" sz="8000" dirty="0"/>
          </a:p>
        </p:txBody>
      </p:sp>
      <p:sp>
        <p:nvSpPr>
          <p:cNvPr id="2" name="Title 1"/>
          <p:cNvSpPr>
            <a:spLocks noGrp="1"/>
          </p:cNvSpPr>
          <p:nvPr>
            <p:ph type="ctrTitle"/>
          </p:nvPr>
        </p:nvSpPr>
        <p:spPr>
          <a:xfrm>
            <a:off x="685800" y="1"/>
            <a:ext cx="7772400" cy="4139513"/>
          </a:xfrm>
        </p:spPr>
        <p:txBody>
          <a:bodyPr/>
          <a:lstStyle/>
          <a:p>
            <a:r>
              <a:rPr lang="en-US" sz="8000" dirty="0"/>
              <a:t>Jesus IS the mediator of this new covenant</a:t>
            </a:r>
          </a:p>
        </p:txBody>
      </p:sp>
      <p:sp>
        <p:nvSpPr>
          <p:cNvPr id="3" name="Subtitle 2"/>
          <p:cNvSpPr>
            <a:spLocks noGrp="1"/>
          </p:cNvSpPr>
          <p:nvPr>
            <p:ph type="subTitle" idx="1"/>
          </p:nvPr>
        </p:nvSpPr>
        <p:spPr>
          <a:xfrm>
            <a:off x="0" y="4386649"/>
            <a:ext cx="9144000" cy="2471351"/>
          </a:xfrm>
        </p:spPr>
        <p:txBody>
          <a:bodyPr/>
          <a:lstStyle/>
          <a:p>
            <a:r>
              <a:rPr lang="en-US" dirty="0"/>
              <a:t>Heb. 8:6</a:t>
            </a:r>
          </a:p>
          <a:p>
            <a:r>
              <a:rPr lang="en-US" dirty="0"/>
              <a:t>Hebrews 9:15-16</a:t>
            </a:r>
          </a:p>
        </p:txBody>
      </p:sp>
    </p:spTree>
    <p:extLst>
      <p:ext uri="{BB962C8B-B14F-4D97-AF65-F5344CB8AC3E}">
        <p14:creationId xmlns:p14="http://schemas.microsoft.com/office/powerpoint/2010/main" val="2385707084"/>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3518</TotalTime>
  <Words>742</Words>
  <Application>Microsoft Office PowerPoint</Application>
  <PresentationFormat>On-screen Show (4:3)</PresentationFormat>
  <Paragraphs>157</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 Black </vt:lpstr>
      <vt:lpstr>PowerPoint Presentation</vt:lpstr>
      <vt:lpstr>And I said, "O LORD God of heaven, the great and awesome God who keeps covenant and steadfast love with those who love him and keep his commandments,  Nehemiah 1:5 </vt:lpstr>
      <vt:lpstr>God’s Covenants</vt:lpstr>
      <vt:lpstr>Jeremiah 34:13 "Thus says the Lord God of Israel, 'I made a covenant with your forefathers in the day that I brought them out of the land of Egypt, from the house of bondage, saying…</vt:lpstr>
      <vt:lpstr>Nature of God’s covenants</vt:lpstr>
      <vt:lpstr>Three usual components:</vt:lpstr>
      <vt:lpstr>Israel was unfaithful to THIS covenant!</vt:lpstr>
      <vt:lpstr>A NEW covenant promised</vt:lpstr>
      <vt:lpstr>Jesus IS the mediator of this new covenant</vt:lpstr>
      <vt:lpstr>PowerPoint Presentation</vt:lpstr>
      <vt:lpstr>Blood of Jesus Sacrificial Death of Jesus</vt:lpstr>
      <vt:lpstr>“This is the blood of the covenant…”  Matt. 26:28</vt:lpstr>
      <vt:lpstr>We are in covenant relationship with God thru Jesus… </vt:lpstr>
      <vt:lpstr>God  Will BE  FAITHFUL</vt:lpstr>
      <vt:lpstr>And I said, "O LORD God of heaven, the great and awesome God who keeps covenant and steadfast love with those who love him and keep his commandments,  Nehemiah 1:5 </vt:lpstr>
      <vt:lpstr>WE ARE TO BE FAITHFUL</vt:lpstr>
      <vt:lpstr>We are to be HOLY</vt:lpstr>
      <vt:lpstr>We are to be transformed from the world</vt:lpstr>
      <vt:lpstr>We are to have crucified our old self- are dead to sin.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Hugh DeLong</cp:lastModifiedBy>
  <cp:revision>61</cp:revision>
  <dcterms:created xsi:type="dcterms:W3CDTF">2014-01-26T20:19:07Z</dcterms:created>
  <dcterms:modified xsi:type="dcterms:W3CDTF">2017-08-05T21:05:08Z</dcterms:modified>
</cp:coreProperties>
</file>