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8" r:id="rId2"/>
    <p:sldId id="336" r:id="rId3"/>
    <p:sldId id="337" r:id="rId4"/>
    <p:sldId id="338" r:id="rId5"/>
    <p:sldId id="322" r:id="rId6"/>
    <p:sldId id="323" r:id="rId7"/>
    <p:sldId id="329" r:id="rId8"/>
    <p:sldId id="330" r:id="rId9"/>
    <p:sldId id="331" r:id="rId10"/>
    <p:sldId id="332" r:id="rId11"/>
    <p:sldId id="333" r:id="rId12"/>
    <p:sldId id="334" r:id="rId13"/>
    <p:sldId id="335" r:id="rId14"/>
    <p:sldId id="339" r:id="rId15"/>
    <p:sldId id="340" r:id="rId16"/>
    <p:sldId id="324" r:id="rId17"/>
    <p:sldId id="325" r:id="rId18"/>
    <p:sldId id="341" r:id="rId19"/>
    <p:sldId id="326" r:id="rId20"/>
    <p:sldId id="327" r:id="rId21"/>
    <p:sldId id="328" r:id="rId22"/>
    <p:sldId id="317" r:id="rId23"/>
    <p:sldId id="318" r:id="rId24"/>
    <p:sldId id="319" r:id="rId25"/>
    <p:sldId id="320" r:id="rId26"/>
    <p:sldId id="321" r:id="rId27"/>
    <p:sldId id="309" r:id="rId28"/>
    <p:sldId id="310" r:id="rId29"/>
    <p:sldId id="311"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9" autoAdjust="0"/>
    <p:restoredTop sz="44409" autoAdjust="0"/>
  </p:normalViewPr>
  <p:slideViewPr>
    <p:cSldViewPr snapToGrid="0" snapToObjects="1">
      <p:cViewPr varScale="1">
        <p:scale>
          <a:sx n="70" d="100"/>
          <a:sy n="70" d="100"/>
        </p:scale>
        <p:origin x="63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Jesus is the propitiation for the sins of the world - 2:1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rPr>
              <a:t>1 John 2:2 </a:t>
            </a:r>
            <a:r>
              <a:rPr lang="en-US" b="0" dirty="0">
                <a:effectLst/>
              </a:rPr>
              <a:t>and He Himself is the propitiation for our sins; and not for ours only, but also for </a:t>
            </a:r>
            <a:r>
              <a:rPr lang="en-US" b="0" i="1" dirty="0">
                <a:effectLst/>
              </a:rPr>
              <a:t>those of</a:t>
            </a:r>
            <a:r>
              <a:rPr lang="en-US" b="0" dirty="0">
                <a:effectLst/>
              </a:rPr>
              <a:t> the whole world.</a:t>
            </a:r>
          </a:p>
          <a:p>
            <a:pPr lvl="0"/>
            <a:endParaRPr lang="en-US" dirty="0">
              <a:effectLst/>
            </a:endParaRPr>
          </a:p>
          <a:p>
            <a:r>
              <a:rPr lang="en-US" sz="1200" kern="1200" dirty="0">
                <a:solidFill>
                  <a:schemeClr val="tx1"/>
                </a:solidFill>
                <a:effectLst/>
                <a:latin typeface="+mn-lt"/>
                <a:ea typeface="+mn-ea"/>
                <a:cs typeface="+mn-cs"/>
              </a:rPr>
              <a:t>Propitiation – take away wrath, appease wrath of God – </a:t>
            </a:r>
          </a:p>
          <a:p>
            <a:r>
              <a:rPr lang="en-US" sz="1200" kern="1200" dirty="0">
                <a:solidFill>
                  <a:schemeClr val="tx1"/>
                </a:solidFill>
                <a:effectLst/>
                <a:latin typeface="+mn-lt"/>
                <a:ea typeface="+mn-ea"/>
                <a:cs typeface="+mn-cs"/>
              </a:rPr>
              <a:t>Wrath of God against ALL SIN – </a:t>
            </a:r>
            <a:r>
              <a:rPr lang="en-US" sz="1200" b="1" kern="1200" dirty="0">
                <a:solidFill>
                  <a:schemeClr val="tx1"/>
                </a:solidFill>
                <a:effectLst/>
                <a:latin typeface="+mn-lt"/>
                <a:ea typeface="+mn-ea"/>
                <a:cs typeface="+mn-cs"/>
              </a:rPr>
              <a:t>Romans 1:17-18</a:t>
            </a:r>
          </a:p>
          <a:p>
            <a:pPr lvl="0"/>
            <a:r>
              <a:rPr lang="en-US" sz="1200" kern="1200" dirty="0">
                <a:solidFill>
                  <a:schemeClr val="tx1"/>
                </a:solidFill>
                <a:effectLst/>
                <a:latin typeface="+mn-lt"/>
                <a:ea typeface="+mn-ea"/>
                <a:cs typeface="+mn-cs"/>
              </a:rPr>
              <a:t>WE NOW saved from the wrath of God!</a:t>
            </a:r>
            <a:r>
              <a:rPr lang="en-US" b="1" dirty="0">
                <a:effectLst/>
              </a:rPr>
              <a:t> </a:t>
            </a:r>
          </a:p>
          <a:p>
            <a:pPr lvl="0"/>
            <a:r>
              <a:rPr lang="en-US" sz="1200" b="1" kern="1200" dirty="0">
                <a:solidFill>
                  <a:schemeClr val="tx1"/>
                </a:solidFill>
                <a:effectLst/>
                <a:latin typeface="+mn-lt"/>
                <a:ea typeface="+mn-ea"/>
                <a:cs typeface="+mn-cs"/>
                <a:sym typeface="Wingdings" panose="05000000000000000000" pitchFamily="2" charset="2"/>
              </a:rPr>
              <a:t> Jesus takes away sin  1John 3:6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267193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Jesus takes away sin - 3:5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John 3:5 You know that He appeared in order to take away sins; and in Him there is no sin.</a:t>
            </a:r>
          </a:p>
          <a:p>
            <a:pPr lvl="0"/>
            <a:endParaRPr lang="en-US" dirty="0">
              <a:effectLst/>
            </a:endParaRPr>
          </a:p>
          <a:p>
            <a:r>
              <a:rPr lang="en-US" sz="1200" kern="1200" dirty="0">
                <a:solidFill>
                  <a:schemeClr val="tx1"/>
                </a:solidFill>
                <a:effectLst/>
                <a:latin typeface="+mn-lt"/>
                <a:ea typeface="+mn-ea"/>
                <a:cs typeface="+mn-cs"/>
              </a:rPr>
              <a:t>Bore our sins, like the scape-goat…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 Jesus is our ADVOCATE – 1 John 2:1;  1 Tim. 2:5-6</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244695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Jesus is now our advocate in Heaven - 2:1</a:t>
            </a:r>
          </a:p>
          <a:p>
            <a:r>
              <a:rPr lang="en-US" sz="1200" b="1" kern="1200" dirty="0">
                <a:solidFill>
                  <a:schemeClr val="tx1"/>
                </a:solidFill>
                <a:effectLst/>
                <a:latin typeface="+mn-lt"/>
                <a:ea typeface="+mn-ea"/>
                <a:cs typeface="+mn-cs"/>
              </a:rPr>
              <a:t>1 John 2:1 </a:t>
            </a:r>
            <a:r>
              <a:rPr lang="en-US" sz="1200" kern="1200" dirty="0">
                <a:solidFill>
                  <a:schemeClr val="tx1"/>
                </a:solidFill>
                <a:effectLst/>
                <a:latin typeface="+mn-lt"/>
                <a:ea typeface="+mn-ea"/>
                <a:cs typeface="+mn-cs"/>
              </a:rPr>
              <a:t>My little children, I am writing these things to you so that you may not sin. And if anyone sins, we have an Advocate with the Father, Jesus Christ the righteous;</a:t>
            </a:r>
          </a:p>
          <a:p>
            <a:pPr rtl="0"/>
            <a:r>
              <a:rPr lang="en-US" b="1" dirty="0">
                <a:effectLst/>
              </a:rPr>
              <a:t>1Tim. 2:5-6    </a:t>
            </a:r>
            <a:r>
              <a:rPr lang="en-US" sz="1200" dirty="0"/>
              <a:t>	</a:t>
            </a:r>
            <a:r>
              <a:rPr lang="en-US" sz="1200" b="0" dirty="0"/>
              <a:t>For there is one God, </a:t>
            </a:r>
            <a:r>
              <a:rPr lang="en-US" sz="1200" b="0" i="1" dirty="0"/>
              <a:t>and one mediator also between God and men, the man Christ Jesus, </a:t>
            </a:r>
            <a:r>
              <a:rPr lang="en-US" sz="1200" b="0" dirty="0"/>
              <a:t>who gave Himself as a ransom for all, the testimony </a:t>
            </a:r>
            <a:r>
              <a:rPr lang="en-US" sz="1200" b="0" i="1" dirty="0"/>
              <a:t>given at </a:t>
            </a:r>
            <a:r>
              <a:rPr lang="en-US" sz="1200" b="0" i="1" baseline="0" dirty="0"/>
              <a:t>the proper time.</a:t>
            </a:r>
          </a:p>
          <a:p>
            <a:r>
              <a:rPr lang="en-US" sz="1200" b="1" kern="1200" dirty="0">
                <a:solidFill>
                  <a:schemeClr val="tx1"/>
                </a:solidFill>
                <a:effectLst/>
                <a:latin typeface="+mn-lt"/>
                <a:ea typeface="+mn-ea"/>
                <a:cs typeface="+mn-cs"/>
              </a:rPr>
              <a:t>Hebrews 8:1-2    </a:t>
            </a:r>
            <a:r>
              <a:rPr lang="en-US" sz="1200" kern="1200" dirty="0">
                <a:solidFill>
                  <a:schemeClr val="tx1"/>
                </a:solidFill>
                <a:effectLst/>
                <a:latin typeface="+mn-lt"/>
                <a:ea typeface="+mn-ea"/>
                <a:cs typeface="+mn-cs"/>
              </a:rPr>
              <a:t>Now the main point in what has been said </a:t>
            </a:r>
            <a:r>
              <a:rPr lang="en-US" sz="1200" i="1" kern="1200" dirty="0">
                <a:solidFill>
                  <a:schemeClr val="tx1"/>
                </a:solidFill>
                <a:effectLst/>
                <a:latin typeface="+mn-lt"/>
                <a:ea typeface="+mn-ea"/>
                <a:cs typeface="+mn-cs"/>
              </a:rPr>
              <a:t>is this:</a:t>
            </a:r>
            <a:r>
              <a:rPr lang="en-US" sz="1200" kern="1200" dirty="0">
                <a:solidFill>
                  <a:schemeClr val="tx1"/>
                </a:solidFill>
                <a:effectLst/>
                <a:latin typeface="+mn-lt"/>
                <a:ea typeface="+mn-ea"/>
                <a:cs typeface="+mn-cs"/>
              </a:rPr>
              <a:t> we have such a high priest, who has taken His seat at the right hand of the throne of the Majesty in the heavens, a minister in the sanctuary and in the true tabernacle, which the Lord pitched, not man.</a:t>
            </a:r>
          </a:p>
          <a:p>
            <a:pPr lvl="0"/>
            <a:endParaRPr lang="en-US" dirty="0">
              <a:effectLst/>
            </a:endParaRPr>
          </a:p>
          <a:p>
            <a:pPr lvl="0"/>
            <a:r>
              <a:rPr lang="en-US" b="1" dirty="0">
                <a:effectLst/>
                <a:sym typeface="Wingdings" panose="05000000000000000000" pitchFamily="2" charset="2"/>
              </a:rPr>
              <a:t> Jesus’ Blood cleanses from all sin 1John 1:7--8</a:t>
            </a:r>
            <a:endParaRPr lang="en-US" b="1" dirty="0">
              <a:effectLst/>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265411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effectLst/>
              </a:rPr>
              <a:t>  </a:t>
            </a:r>
            <a:endParaRPr lang="en-US" dirty="0">
              <a:effectLst/>
            </a:endParaRPr>
          </a:p>
          <a:p>
            <a:pPr lvl="0"/>
            <a:r>
              <a:rPr lang="en-US" b="1" dirty="0">
                <a:effectLst/>
              </a:rPr>
              <a:t>The blood of Jesus cleanses us from sins - 1:7-8</a:t>
            </a:r>
            <a:endParaRPr lang="en-US" dirty="0">
              <a:effectLst/>
            </a:endParaRPr>
          </a:p>
          <a:p>
            <a:r>
              <a:rPr lang="en-US" sz="1200" b="1" kern="1200" dirty="0">
                <a:solidFill>
                  <a:schemeClr val="tx1"/>
                </a:solidFill>
                <a:effectLst/>
                <a:latin typeface="+mn-lt"/>
                <a:ea typeface="+mn-ea"/>
                <a:cs typeface="+mn-cs"/>
              </a:rPr>
              <a:t>1 John 1:7-8 </a:t>
            </a:r>
            <a:r>
              <a:rPr lang="en-US" sz="1200" kern="1200" dirty="0">
                <a:solidFill>
                  <a:schemeClr val="tx1"/>
                </a:solidFill>
                <a:effectLst/>
                <a:latin typeface="+mn-lt"/>
                <a:ea typeface="+mn-ea"/>
                <a:cs typeface="+mn-cs"/>
              </a:rPr>
              <a:t>but if we walk in the Light as He Himself is in the Light, we have fellowship with one another, and the blood of Jesus His Son cleanses us from all sin. If we say that we have no sin, we are deceiving ourselves and the truth is not in us.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Matt. 26:27-28 </a:t>
            </a:r>
            <a:r>
              <a:rPr lang="en-US" sz="1200" kern="1200" dirty="0">
                <a:solidFill>
                  <a:schemeClr val="tx1"/>
                </a:solidFill>
                <a:effectLst/>
                <a:latin typeface="+mn-lt"/>
                <a:ea typeface="+mn-ea"/>
                <a:cs typeface="+mn-cs"/>
              </a:rPr>
              <a:t>And when He had taken a cup and given thanks, He gave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to them, saying, “Drink from it, all of you; for this is My blood of the covenant, which is poured out for many for forgiveness of sins.</a:t>
            </a:r>
          </a:p>
          <a:p>
            <a:r>
              <a:rPr lang="en-US" sz="1200" b="1" kern="1200" dirty="0">
                <a:solidFill>
                  <a:schemeClr val="tx1"/>
                </a:solidFill>
                <a:effectLst/>
                <a:latin typeface="+mn-lt"/>
                <a:ea typeface="+mn-ea"/>
                <a:cs typeface="+mn-cs"/>
                <a:sym typeface="Wingdings" panose="05000000000000000000" pitchFamily="2" charset="2"/>
              </a:rPr>
              <a:t> Nothing But The Blood - 269</a:t>
            </a:r>
            <a:endParaRPr lang="en-US" sz="1200" b="1" kern="1200" dirty="0">
              <a:solidFill>
                <a:schemeClr val="tx1"/>
              </a:solidFill>
              <a:effectLst/>
              <a:latin typeface="+mn-lt"/>
              <a:ea typeface="+mn-ea"/>
              <a:cs typeface="+mn-cs"/>
            </a:endParaRPr>
          </a:p>
          <a:p>
            <a:pPr lvl="0"/>
            <a:endParaRPr lang="en-US" dirty="0">
              <a:effectLst/>
            </a:endParaRPr>
          </a:p>
          <a:p>
            <a:pPr lvl="0"/>
            <a:endParaRPr lang="en-US" dirty="0">
              <a:effectLst/>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404635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Key: G Starting Note: G</a:t>
            </a:r>
          </a:p>
          <a:p>
            <a:r>
              <a:rPr lang="en-US" dirty="0"/>
              <a:t>What can wash away my sins?</a:t>
            </a:r>
          </a:p>
          <a:p>
            <a:r>
              <a:rPr lang="en-US" dirty="0"/>
              <a:t>Nothing but the blood of Jesus;</a:t>
            </a:r>
          </a:p>
          <a:p>
            <a:r>
              <a:rPr lang="en-US" dirty="0"/>
              <a:t>What can make me whole again?</a:t>
            </a:r>
          </a:p>
          <a:p>
            <a:r>
              <a:rPr lang="en-US" dirty="0"/>
              <a:t>Nothing but the blood of Jesus.</a:t>
            </a:r>
          </a:p>
          <a:p>
            <a:endParaRPr lang="en-US" dirty="0"/>
          </a:p>
          <a:p>
            <a:r>
              <a:rPr lang="en-US" dirty="0">
                <a:sym typeface="Wingdings" panose="05000000000000000000" pitchFamily="2" charset="2"/>
              </a:rPr>
              <a:t>  </a:t>
            </a:r>
            <a:r>
              <a:rPr lang="en-US" dirty="0"/>
              <a:t>Ch. O! precious is the flow</a:t>
            </a:r>
          </a:p>
          <a:p>
            <a:r>
              <a:rPr lang="en-US" dirty="0"/>
              <a:t>That makes me white as snow;</a:t>
            </a:r>
          </a:p>
          <a:p>
            <a:r>
              <a:rPr lang="en-US" dirty="0"/>
              <a:t>No other fount I know,</a:t>
            </a:r>
          </a:p>
          <a:p>
            <a:r>
              <a:rPr lang="en-US" dirty="0"/>
              <a:t>Nothing but the blood of Jesus.</a:t>
            </a:r>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44380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 O! precious is the flow</a:t>
            </a:r>
          </a:p>
          <a:p>
            <a:r>
              <a:rPr lang="en-US" dirty="0"/>
              <a:t>That makes me white as snow;</a:t>
            </a:r>
          </a:p>
          <a:p>
            <a:r>
              <a:rPr lang="en-US" dirty="0"/>
              <a:t>No other fount I know,</a:t>
            </a:r>
          </a:p>
          <a:p>
            <a:r>
              <a:rPr lang="en-US" dirty="0"/>
              <a:t>Nothing but the blood of Jesus.</a:t>
            </a:r>
          </a:p>
          <a:p>
            <a:endParaRPr lang="en-US" b="1" dirty="0"/>
          </a:p>
          <a:p>
            <a:r>
              <a:rPr lang="en-US" b="1" dirty="0">
                <a:sym typeface="Wingdings" panose="05000000000000000000" pitchFamily="2" charset="2"/>
              </a:rPr>
              <a:t> Through Jesus we have been given eternal life!  1John 5:11</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349421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Through Jesus we have been given eternal life - 5:11</a:t>
            </a:r>
            <a:endParaRPr lang="en-US" dirty="0">
              <a:effectLst/>
            </a:endParaRPr>
          </a:p>
          <a:p>
            <a:r>
              <a:rPr lang="en-US" sz="1200" b="1" kern="1200" dirty="0">
                <a:solidFill>
                  <a:schemeClr val="tx1"/>
                </a:solidFill>
                <a:effectLst/>
                <a:latin typeface="+mn-lt"/>
                <a:ea typeface="+mn-ea"/>
                <a:cs typeface="+mn-cs"/>
              </a:rPr>
              <a:t>1 John 5:11 </a:t>
            </a:r>
            <a:r>
              <a:rPr lang="en-US" sz="1200" kern="1200" dirty="0">
                <a:solidFill>
                  <a:schemeClr val="tx1"/>
                </a:solidFill>
                <a:effectLst/>
                <a:latin typeface="+mn-lt"/>
                <a:ea typeface="+mn-ea"/>
                <a:cs typeface="+mn-cs"/>
              </a:rPr>
              <a:t>And the testimony is this, that God has given us eternal life, and this life is in His Son.</a:t>
            </a:r>
          </a:p>
          <a:p>
            <a:r>
              <a:rPr lang="en-US" sz="1200" b="1" kern="1200" dirty="0">
                <a:solidFill>
                  <a:schemeClr val="tx1"/>
                </a:solidFill>
                <a:effectLst/>
                <a:latin typeface="+mn-lt"/>
                <a:ea typeface="+mn-ea"/>
                <a:cs typeface="+mn-cs"/>
              </a:rPr>
              <a:t>1 John 5:13 </a:t>
            </a:r>
            <a:r>
              <a:rPr lang="en-US" sz="1200" kern="1200" dirty="0">
                <a:solidFill>
                  <a:schemeClr val="tx1"/>
                </a:solidFill>
                <a:effectLst/>
                <a:latin typeface="+mn-lt"/>
                <a:ea typeface="+mn-ea"/>
                <a:cs typeface="+mn-cs"/>
              </a:rPr>
              <a:t>These things I have written to you who believe in the name of the Son of God, so that you may know that you have eternal life.</a:t>
            </a:r>
          </a:p>
          <a:p>
            <a:r>
              <a:rPr lang="en-US" sz="1200" b="1" kern="1200" dirty="0">
                <a:solidFill>
                  <a:schemeClr val="tx1"/>
                </a:solidFill>
                <a:effectLst/>
                <a:latin typeface="+mn-lt"/>
                <a:ea typeface="+mn-ea"/>
                <a:cs typeface="+mn-cs"/>
              </a:rPr>
              <a:t>1 John 5:20 </a:t>
            </a:r>
            <a:r>
              <a:rPr lang="en-US" sz="1200" kern="1200" dirty="0">
                <a:solidFill>
                  <a:schemeClr val="tx1"/>
                </a:solidFill>
                <a:effectLst/>
                <a:latin typeface="+mn-lt"/>
                <a:ea typeface="+mn-ea"/>
                <a:cs typeface="+mn-cs"/>
              </a:rPr>
              <a:t>And we know that the Son of God has come, and has given us understanding so that we may know Him who is true; and we are in Him who is true, in His Son Jesus Christ. This is the true God and eternal life.</a:t>
            </a:r>
          </a:p>
          <a:p>
            <a:r>
              <a:rPr lang="en-US" sz="1200" b="1" kern="1200" dirty="0">
                <a:solidFill>
                  <a:schemeClr val="tx1"/>
                </a:solidFill>
                <a:effectLst/>
                <a:latin typeface="+mn-lt"/>
                <a:ea typeface="+mn-ea"/>
                <a:cs typeface="+mn-cs"/>
              </a:rPr>
              <a:t>John 17:3 </a:t>
            </a:r>
            <a:r>
              <a:rPr lang="en-US" sz="1200" kern="1200" dirty="0">
                <a:solidFill>
                  <a:schemeClr val="tx1"/>
                </a:solidFill>
                <a:effectLst/>
                <a:latin typeface="+mn-lt"/>
                <a:ea typeface="+mn-ea"/>
                <a:cs typeface="+mn-cs"/>
              </a:rPr>
              <a:t>"This is eternal life, that they may know You, the only true God, and Jesus Christ whom You have sent.</a:t>
            </a:r>
          </a:p>
          <a:p>
            <a:r>
              <a:rPr lang="en-US" sz="1200" b="1" kern="1200">
                <a:solidFill>
                  <a:schemeClr val="tx1"/>
                </a:solidFill>
                <a:effectLst/>
                <a:latin typeface="+mn-lt"/>
                <a:ea typeface="+mn-ea"/>
                <a:cs typeface="+mn-cs"/>
                <a:sym typeface="Wingdings" panose="05000000000000000000" pitchFamily="2" charset="2"/>
              </a:rPr>
              <a:t> </a:t>
            </a:r>
            <a:r>
              <a:rPr lang="en-US" sz="1200" b="1" kern="1200" dirty="0">
                <a:solidFill>
                  <a:schemeClr val="tx1"/>
                </a:solidFill>
                <a:effectLst/>
                <a:latin typeface="+mn-lt"/>
                <a:ea typeface="+mn-ea"/>
                <a:cs typeface="+mn-cs"/>
                <a:sym typeface="Wingdings" panose="05000000000000000000" pitchFamily="2" charset="2"/>
              </a:rPr>
              <a:t>Invitation – Do YOU Know Jesus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96690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224235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18</a:t>
            </a:fld>
            <a:endParaRPr lang="en-US"/>
          </a:p>
        </p:txBody>
      </p:sp>
    </p:spTree>
    <p:extLst>
      <p:ext uri="{BB962C8B-B14F-4D97-AF65-F5344CB8AC3E}">
        <p14:creationId xmlns:p14="http://schemas.microsoft.com/office/powerpoint/2010/main" val="470678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653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John was one of the first disciples of Jesus and was chosen to be one of the 12 apostles. He was with Jesus from the baptism of John and witnessed the death of Jesus. He was privileged to have Jesus show Himself alive unto him for nearly 40 days after the resurrection and then watched as Jesus ascended up to the right hand of God. He steadfastly preached the good news about Jesus for many years. Here towards the end of his life he writes this letter in which he yet again tells the main things that he knew about Jesus.</a:t>
            </a:r>
          </a:p>
          <a:p>
            <a:endParaRPr lang="en-US" dirty="0"/>
          </a:p>
          <a:p>
            <a:r>
              <a:rPr lang="en-US" dirty="0">
                <a:sym typeface="Wingdings" panose="05000000000000000000" pitchFamily="2" charset="2"/>
              </a:rPr>
              <a:t> False Teachers</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78245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457728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1442184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2021435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23</a:t>
            </a:fld>
            <a:endParaRPr lang="en-US"/>
          </a:p>
        </p:txBody>
      </p:sp>
    </p:spTree>
    <p:extLst>
      <p:ext uri="{BB962C8B-B14F-4D97-AF65-F5344CB8AC3E}">
        <p14:creationId xmlns:p14="http://schemas.microsoft.com/office/powerpoint/2010/main" val="1259630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24</a:t>
            </a:fld>
            <a:endParaRPr lang="en-US"/>
          </a:p>
        </p:txBody>
      </p:sp>
    </p:spTree>
    <p:extLst>
      <p:ext uri="{BB962C8B-B14F-4D97-AF65-F5344CB8AC3E}">
        <p14:creationId xmlns:p14="http://schemas.microsoft.com/office/powerpoint/2010/main" val="1225792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25</a:t>
            </a:fld>
            <a:endParaRPr lang="en-US"/>
          </a:p>
        </p:txBody>
      </p:sp>
    </p:spTree>
    <p:extLst>
      <p:ext uri="{BB962C8B-B14F-4D97-AF65-F5344CB8AC3E}">
        <p14:creationId xmlns:p14="http://schemas.microsoft.com/office/powerpoint/2010/main" val="245217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26</a:t>
            </a:fld>
            <a:endParaRPr lang="en-US"/>
          </a:p>
        </p:txBody>
      </p:sp>
    </p:spTree>
    <p:extLst>
      <p:ext uri="{BB962C8B-B14F-4D97-AF65-F5344CB8AC3E}">
        <p14:creationId xmlns:p14="http://schemas.microsoft.com/office/powerpoint/2010/main" val="3222235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Foundation:</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False Teachers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Tim. 4:1-3</a:t>
            </a:r>
          </a:p>
          <a:p>
            <a:pPr rtl="0"/>
            <a:r>
              <a:rPr lang="en-US" sz="1200" dirty="0"/>
              <a:t>But the Spirit explicitly says that in later times some will fall away from the faith, paying attention to deceitful spirits and doctrines of demons,</a:t>
            </a:r>
          </a:p>
          <a:p>
            <a:pPr rtl="0"/>
            <a:r>
              <a:rPr lang="en-US" sz="1200" b="0" dirty="0"/>
              <a:t>2   by means of the hypocrisy of liars seared in their own conscience as with a branding iron,</a:t>
            </a:r>
          </a:p>
          <a:p>
            <a:pPr rtl="0"/>
            <a:r>
              <a:rPr lang="en-US" sz="1200" b="0" dirty="0"/>
              <a:t>3   </a:t>
            </a:r>
            <a:r>
              <a:rPr lang="en-US" sz="1200" b="0" i="1" dirty="0"/>
              <a:t>men who forbid marriage and advocate abstaining from foods which God has created to be gratefully shared in by those who believe and know the truth.</a:t>
            </a:r>
          </a:p>
          <a:p>
            <a:r>
              <a:rPr lang="en-US" sz="1200" b="1" kern="1200" dirty="0">
                <a:solidFill>
                  <a:schemeClr val="tx1"/>
                </a:solidFill>
                <a:effectLst/>
                <a:latin typeface="+mn-lt"/>
                <a:ea typeface="+mn-ea"/>
                <a:cs typeface="+mn-cs"/>
              </a:rPr>
              <a:t>2Pet. 2:1   </a:t>
            </a:r>
            <a:r>
              <a:rPr lang="en-US" sz="1200" dirty="0"/>
              <a:t>But false prophets also arose among the people, just as there will also be false teachers among you, who will secretly introduce destructive heresies, even denying the Master who bought them, bringing swift destruction upon themselves.</a:t>
            </a:r>
            <a:endParaRPr lang="en-US" sz="1200" kern="1200" dirty="0">
              <a:solidFill>
                <a:schemeClr val="tx1"/>
              </a:solidFill>
              <a:effectLst/>
              <a:latin typeface="+mn-lt"/>
              <a:ea typeface="+mn-ea"/>
              <a:cs typeface="+mn-cs"/>
            </a:endParaRPr>
          </a:p>
          <a:p>
            <a:r>
              <a:rPr lang="en-US" b="1" dirty="0">
                <a:sym typeface="Wingdings" panose="05000000000000000000" pitchFamily="2" charset="2"/>
              </a:rPr>
              <a:t> 1John and ‘know’ - </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22352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NOW </a:t>
            </a:r>
            <a:r>
              <a:rPr lang="en-US" sz="1200" kern="1200" dirty="0">
                <a:solidFill>
                  <a:schemeClr val="tx1"/>
                </a:solidFill>
                <a:effectLst/>
                <a:latin typeface="+mn-lt"/>
                <a:ea typeface="+mn-ea"/>
                <a:cs typeface="+mn-cs"/>
              </a:rPr>
              <a:t>– In John’s day it has come to a fruition! Some ‘modern’ scholars reading the spurious letters conclude that there were MANY versions of Christianity in the first century. While that is TRUE, what it misses is that they were FALSE versions! </a:t>
            </a:r>
          </a:p>
          <a:p>
            <a:r>
              <a:rPr lang="en-US" sz="1200" b="1" kern="1200" dirty="0">
                <a:solidFill>
                  <a:schemeClr val="tx1"/>
                </a:solidFill>
                <a:effectLst/>
                <a:latin typeface="+mn-lt"/>
                <a:ea typeface="+mn-ea"/>
                <a:cs typeface="+mn-cs"/>
              </a:rPr>
              <a:t>John writes ‘that you might know’ ---  </a:t>
            </a:r>
          </a:p>
          <a:p>
            <a:r>
              <a:rPr lang="en-US" sz="1200" b="1" kern="1200" dirty="0">
                <a:solidFill>
                  <a:schemeClr val="tx1"/>
                </a:solidFill>
                <a:effectLst/>
                <a:latin typeface="+mn-lt"/>
                <a:ea typeface="+mn-ea"/>
                <a:cs typeface="+mn-cs"/>
              </a:rPr>
              <a:t>“Know” – 40 times in this little letter!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writes propositional statements.</a:t>
            </a:r>
            <a:r>
              <a:rPr lang="en-US" sz="1200" kern="1200" dirty="0">
                <a:solidFill>
                  <a:schemeClr val="tx1"/>
                </a:solidFill>
                <a:effectLst/>
                <a:latin typeface="+mn-lt"/>
                <a:ea typeface="+mn-ea"/>
                <a:cs typeface="+mn-cs"/>
              </a:rPr>
              <a:t> As an apostle, he doesn’t ‘argue them’ (other than showing what consequences some of the false doctrines will bring).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 Jesus is the Son of God</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1424085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is the Son of God - 4:15; 5:5</a:t>
            </a:r>
          </a:p>
          <a:p>
            <a:r>
              <a:rPr lang="en-US" sz="1200" kern="1200" dirty="0">
                <a:solidFill>
                  <a:schemeClr val="tx1"/>
                </a:solidFill>
                <a:effectLst/>
                <a:latin typeface="+mn-lt"/>
                <a:ea typeface="+mn-ea"/>
                <a:cs typeface="+mn-cs"/>
              </a:rPr>
              <a:t>1 John 4:15 Whoever confesses that Jesus is the Son of God, God abides in him, and he in God.</a:t>
            </a:r>
          </a:p>
          <a:p>
            <a:r>
              <a:rPr lang="en-US" sz="1200" kern="1200" dirty="0">
                <a:solidFill>
                  <a:schemeClr val="tx1"/>
                </a:solidFill>
                <a:effectLst/>
                <a:latin typeface="+mn-lt"/>
                <a:ea typeface="+mn-ea"/>
                <a:cs typeface="+mn-cs"/>
              </a:rPr>
              <a:t>1 John 5:5 Who is the one who overcomes the world, but he who believes that Jesus is the Son of God?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 History in the NT of this belief</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175264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lvl="0"/>
            <a:r>
              <a:rPr lang="en-US" b="1" dirty="0">
                <a:effectLst/>
              </a:rPr>
              <a:t>Jesus is the Son of God - 4:15; 5:5</a:t>
            </a:r>
            <a:endParaRPr lang="en-US" dirty="0">
              <a:effectLst/>
            </a:endParaRPr>
          </a:p>
          <a:p>
            <a:r>
              <a:rPr lang="en-US" sz="1200" b="1" kern="1200" dirty="0">
                <a:solidFill>
                  <a:schemeClr val="tx1"/>
                </a:solidFill>
                <a:effectLst/>
                <a:latin typeface="+mn-lt"/>
                <a:ea typeface="+mn-ea"/>
                <a:cs typeface="+mn-cs"/>
              </a:rPr>
              <a:t>At birth announcement </a:t>
            </a:r>
            <a:r>
              <a:rPr lang="en-US" sz="1200" kern="1200" dirty="0">
                <a:solidFill>
                  <a:schemeClr val="tx1"/>
                </a:solidFill>
                <a:effectLst/>
                <a:latin typeface="+mn-lt"/>
                <a:ea typeface="+mn-ea"/>
                <a:cs typeface="+mn-cs"/>
              </a:rPr>
              <a:t>– - Luke 1:30-33</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b="0" dirty="0"/>
              <a:t>The angel said to her, “Do not be afraid, Mary; for you have found favor with God. “And behold, you will conceive in your womb and bear a son, and you shall name Him Jesus.  “He will be great and will be called the Son of the Most High; and the Lord God will give Him the throne of His father David; and He will reign over the house of Jacob forever, and His kingdom will have no end.”</a:t>
            </a:r>
          </a:p>
          <a:p>
            <a:r>
              <a:rPr lang="en-US" sz="1200" b="1" kern="1200" dirty="0">
                <a:solidFill>
                  <a:schemeClr val="tx1"/>
                </a:solidFill>
                <a:effectLst/>
                <a:latin typeface="+mn-lt"/>
                <a:ea typeface="+mn-ea"/>
                <a:cs typeface="+mn-cs"/>
              </a:rPr>
              <a:t>At baptism </a:t>
            </a:r>
            <a:r>
              <a:rPr lang="en-US" sz="1200" kern="1200" dirty="0">
                <a:solidFill>
                  <a:schemeClr val="tx1"/>
                </a:solidFill>
                <a:effectLst/>
                <a:latin typeface="+mn-lt"/>
                <a:ea typeface="+mn-ea"/>
                <a:cs typeface="+mn-cs"/>
              </a:rPr>
              <a:t>– Matt. 3:16-17.. </a:t>
            </a:r>
            <a:r>
              <a:rPr lang="en-US" sz="1200" dirty="0"/>
              <a:t>This is My beloved Son, in whom I am well-pleased.”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Transfiguration </a:t>
            </a:r>
            <a:r>
              <a:rPr lang="en-US" sz="1200" kern="1200" dirty="0">
                <a:solidFill>
                  <a:schemeClr val="tx1"/>
                </a:solidFill>
                <a:effectLst/>
                <a:latin typeface="+mn-lt"/>
                <a:ea typeface="+mn-ea"/>
                <a:cs typeface="+mn-cs"/>
              </a:rPr>
              <a:t>– Matt. 17:5 - </a:t>
            </a:r>
            <a:r>
              <a:rPr lang="en-US" sz="1200" dirty="0"/>
              <a:t>This is My beloved Son, with whom I am well-pleased; listen to Him!”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With death &amp; Resurrection </a:t>
            </a:r>
            <a:r>
              <a:rPr lang="en-US" sz="1200" kern="1200" dirty="0">
                <a:solidFill>
                  <a:schemeClr val="tx1"/>
                </a:solidFill>
                <a:effectLst/>
                <a:latin typeface="+mn-lt"/>
                <a:ea typeface="+mn-ea"/>
                <a:cs typeface="+mn-cs"/>
              </a:rPr>
              <a:t>– Rom. 1:4 - </a:t>
            </a:r>
            <a:r>
              <a:rPr lang="en-US" sz="1200" dirty="0"/>
              <a:t>who was declared the Son of God with power by the resurrection from the dead, according to the Spirit of holiness, Jesus Christ our Lord,</a:t>
            </a:r>
            <a:endParaRPr lang="en-US" dirty="0"/>
          </a:p>
          <a:p>
            <a:r>
              <a:rPr lang="en-US" b="1" dirty="0">
                <a:sym typeface="Wingdings" panose="05000000000000000000" pitchFamily="2" charset="2"/>
              </a:rPr>
              <a:t> Jesus IS the Christ – 1John 2:22, 5:1</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06007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Jesus is the CHRIST</a:t>
            </a:r>
          </a:p>
          <a:p>
            <a:r>
              <a:rPr lang="en-US" sz="1200" b="1" kern="1200" dirty="0">
                <a:solidFill>
                  <a:schemeClr val="tx1"/>
                </a:solidFill>
                <a:effectLst/>
                <a:latin typeface="+mn-lt"/>
                <a:ea typeface="+mn-ea"/>
                <a:cs typeface="+mn-cs"/>
              </a:rPr>
              <a:t>1 John 2:22 </a:t>
            </a:r>
            <a:r>
              <a:rPr lang="en-US" sz="1200" kern="1200" dirty="0">
                <a:solidFill>
                  <a:schemeClr val="tx1"/>
                </a:solidFill>
                <a:effectLst/>
                <a:latin typeface="+mn-lt"/>
                <a:ea typeface="+mn-ea"/>
                <a:cs typeface="+mn-cs"/>
              </a:rPr>
              <a:t>Who is the liar but the one who denies that Jesus is the Christ? This is the antichrist, the one who denies the Father and the Son.</a:t>
            </a:r>
          </a:p>
          <a:p>
            <a:r>
              <a:rPr lang="en-US" sz="1200" b="1" kern="1200" dirty="0">
                <a:solidFill>
                  <a:schemeClr val="tx1"/>
                </a:solidFill>
                <a:effectLst/>
                <a:latin typeface="+mn-lt"/>
                <a:ea typeface="+mn-ea"/>
                <a:cs typeface="+mn-cs"/>
              </a:rPr>
              <a:t>1 John 5:1 </a:t>
            </a:r>
            <a:r>
              <a:rPr lang="en-US" sz="1200" kern="1200" dirty="0">
                <a:solidFill>
                  <a:schemeClr val="tx1"/>
                </a:solidFill>
                <a:effectLst/>
                <a:latin typeface="+mn-lt"/>
                <a:ea typeface="+mn-ea"/>
                <a:cs typeface="+mn-cs"/>
              </a:rPr>
              <a:t>Whoever believes that Jesus is the Christ is born of God, and whoever loves the Father loves the </a:t>
            </a:r>
            <a:r>
              <a:rPr lang="en-US" sz="1200" i="1" kern="1200" dirty="0">
                <a:solidFill>
                  <a:schemeClr val="tx1"/>
                </a:solidFill>
                <a:effectLst/>
                <a:latin typeface="+mn-lt"/>
                <a:ea typeface="+mn-ea"/>
                <a:cs typeface="+mn-cs"/>
              </a:rPr>
              <a:t>child</a:t>
            </a:r>
            <a:r>
              <a:rPr lang="en-US" sz="1200" kern="1200" dirty="0">
                <a:solidFill>
                  <a:schemeClr val="tx1"/>
                </a:solidFill>
                <a:effectLst/>
                <a:latin typeface="+mn-lt"/>
                <a:ea typeface="+mn-ea"/>
                <a:cs typeface="+mn-cs"/>
              </a:rPr>
              <a:t> born of Him.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Acts 2:36</a:t>
            </a:r>
            <a:r>
              <a:rPr lang="en-US" sz="1200" kern="1200" dirty="0">
                <a:solidFill>
                  <a:schemeClr val="tx1"/>
                </a:solidFill>
                <a:effectLst/>
                <a:latin typeface="+mn-lt"/>
                <a:ea typeface="+mn-ea"/>
                <a:cs typeface="+mn-cs"/>
              </a:rPr>
              <a:t> "Therefore let all the house of Israel know for certain that God has made Him both Lord and Christ—this Jesus whom you crucified."</a:t>
            </a:r>
          </a:p>
          <a:p>
            <a:r>
              <a:rPr lang="en-US" sz="1200" b="1" kern="1200" dirty="0">
                <a:solidFill>
                  <a:schemeClr val="tx1"/>
                </a:solidFill>
                <a:effectLst/>
                <a:latin typeface="+mn-lt"/>
                <a:ea typeface="+mn-ea"/>
                <a:cs typeface="+mn-cs"/>
                <a:sym typeface="Wingdings" panose="05000000000000000000" pitchFamily="2" charset="2"/>
              </a:rPr>
              <a:t> Destroy the works of the Devil</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39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Jesus came to destroy the works of the Devil - and DID - 3:8</a:t>
            </a:r>
            <a:endParaRPr lang="en-US" dirty="0">
              <a:effectLst/>
            </a:endParaRPr>
          </a:p>
          <a:p>
            <a:r>
              <a:rPr lang="en-US" sz="1200" b="1" kern="1200" dirty="0">
                <a:solidFill>
                  <a:schemeClr val="tx1"/>
                </a:solidFill>
                <a:effectLst/>
                <a:latin typeface="+mn-lt"/>
                <a:ea typeface="+mn-ea"/>
                <a:cs typeface="+mn-cs"/>
              </a:rPr>
              <a:t>1 John 3:8 </a:t>
            </a:r>
            <a:r>
              <a:rPr lang="en-US" sz="1200" kern="1200" dirty="0">
                <a:solidFill>
                  <a:schemeClr val="tx1"/>
                </a:solidFill>
                <a:effectLst/>
                <a:latin typeface="+mn-lt"/>
                <a:ea typeface="+mn-ea"/>
                <a:cs typeface="+mn-cs"/>
              </a:rPr>
              <a:t>the one who practices sin is of the devil; for the devil has sinned from the beginning. The Son of God appeared for this purpose, to destroy the works of the devil.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Hebrews 2:14-15 </a:t>
            </a:r>
            <a:r>
              <a:rPr lang="en-US" sz="1200" b="1" kern="1200" baseline="30000" dirty="0">
                <a:solidFill>
                  <a:schemeClr val="tx1"/>
                </a:solidFill>
                <a:effectLst/>
                <a:latin typeface="+mn-lt"/>
                <a:ea typeface="+mn-ea"/>
                <a:cs typeface="+mn-cs"/>
              </a:rPr>
              <a:t>14 </a:t>
            </a:r>
            <a:r>
              <a:rPr lang="en-US" sz="1200" kern="1200" dirty="0">
                <a:solidFill>
                  <a:schemeClr val="tx1"/>
                </a:solidFill>
                <a:effectLst/>
                <a:latin typeface="+mn-lt"/>
                <a:ea typeface="+mn-ea"/>
                <a:cs typeface="+mn-cs"/>
              </a:rPr>
              <a:t>Therefore, since the children share in flesh and blood, He Himself likewise also partook of the same, that through death He might render powerless him who had the power of death, that is, the devil, and might free those who through fear of death were subject to slavery all their lives.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Works? – SIN and DEATH – </a:t>
            </a:r>
          </a:p>
          <a:p>
            <a:r>
              <a:rPr lang="en-US" sz="1200" kern="1200" dirty="0">
                <a:solidFill>
                  <a:schemeClr val="tx1"/>
                </a:solidFill>
                <a:effectLst/>
                <a:latin typeface="+mn-lt"/>
                <a:ea typeface="+mn-ea"/>
                <a:cs typeface="+mn-cs"/>
              </a:rPr>
              <a:t>Destroyed –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sym typeface="Wingdings" panose="05000000000000000000" pitchFamily="2" charset="2"/>
              </a:rPr>
              <a:t> THUS Jesus is the Savior of the WORLD  1John 4:14</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251323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effectLst/>
              </a:rPr>
              <a:t>Jesus is the Savior of the World - 4:14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 John 4:14 </a:t>
            </a:r>
            <a:r>
              <a:rPr lang="en-US" sz="1200" kern="1200" dirty="0">
                <a:solidFill>
                  <a:schemeClr val="tx1"/>
                </a:solidFill>
                <a:effectLst/>
                <a:latin typeface="+mn-lt"/>
                <a:ea typeface="+mn-ea"/>
                <a:cs typeface="+mn-cs"/>
              </a:rPr>
              <a:t>We have seen and testify that the Father has sent the Son </a:t>
            </a:r>
            <a:r>
              <a:rPr lang="en-US" sz="1200" i="1" kern="1200" dirty="0">
                <a:solidFill>
                  <a:schemeClr val="tx1"/>
                </a:solidFill>
                <a:effectLst/>
                <a:latin typeface="+mn-lt"/>
                <a:ea typeface="+mn-ea"/>
                <a:cs typeface="+mn-cs"/>
              </a:rPr>
              <a:t>to be</a:t>
            </a:r>
            <a:r>
              <a:rPr lang="en-US" sz="1200" kern="1200" dirty="0">
                <a:solidFill>
                  <a:schemeClr val="tx1"/>
                </a:solidFill>
                <a:effectLst/>
                <a:latin typeface="+mn-lt"/>
                <a:ea typeface="+mn-ea"/>
                <a:cs typeface="+mn-cs"/>
              </a:rPr>
              <a:t> the Savior of the world.</a:t>
            </a:r>
          </a:p>
          <a:p>
            <a:pPr lvl="0"/>
            <a:r>
              <a:rPr lang="en-US" b="1" dirty="0">
                <a:effectLst/>
              </a:rPr>
              <a:t>John 3:16 </a:t>
            </a:r>
            <a:r>
              <a:rPr lang="en-US" dirty="0">
                <a:effectLst/>
              </a:rPr>
              <a:t>– God so loved the World – </a:t>
            </a:r>
          </a:p>
          <a:p>
            <a:pPr lvl="0"/>
            <a:endParaRPr lang="en-US" dirty="0">
              <a:effectLst/>
            </a:endParaRPr>
          </a:p>
          <a:p>
            <a:r>
              <a:rPr lang="en-US" sz="1200" kern="1200" dirty="0">
                <a:solidFill>
                  <a:schemeClr val="tx1"/>
                </a:solidFill>
                <a:effectLst/>
                <a:latin typeface="+mn-lt"/>
                <a:ea typeface="+mn-ea"/>
                <a:cs typeface="+mn-cs"/>
              </a:rPr>
              <a:t>The effect of Satan – universal in scope – </a:t>
            </a:r>
          </a:p>
          <a:p>
            <a:r>
              <a:rPr lang="en-US" sz="1200" kern="1200" dirty="0">
                <a:solidFill>
                  <a:schemeClr val="tx1"/>
                </a:solidFill>
                <a:effectLst/>
                <a:latin typeface="+mn-lt"/>
                <a:ea typeface="+mn-ea"/>
                <a:cs typeface="+mn-cs"/>
              </a:rPr>
              <a:t>The effect of Jesus – universal in scope – </a:t>
            </a:r>
          </a:p>
          <a:p>
            <a:r>
              <a:rPr lang="en-US" sz="1200" b="1" kern="1200" dirty="0">
                <a:solidFill>
                  <a:schemeClr val="tx1"/>
                </a:solidFill>
                <a:effectLst/>
                <a:latin typeface="+mn-lt"/>
                <a:ea typeface="+mn-ea"/>
                <a:cs typeface="+mn-cs"/>
                <a:sym typeface="Wingdings" panose="05000000000000000000" pitchFamily="2" charset="2"/>
              </a:rPr>
              <a:t> Jesus is the propitiation for the sins of the WORLD  1John 2:2</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220718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b="1" i="1" dirty="0">
                <a:latin typeface="Book Antiqua" panose="02040602050305030304" pitchFamily="18" charset="0"/>
              </a:rPr>
              <a:t>Jesus is the propitiation for the sins of the world </a:t>
            </a:r>
            <a:endParaRPr lang="en-US" sz="9600"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2:2</a:t>
            </a:r>
          </a:p>
        </p:txBody>
      </p:sp>
    </p:spTree>
    <p:extLst>
      <p:ext uri="{BB962C8B-B14F-4D97-AF65-F5344CB8AC3E}">
        <p14:creationId xmlns:p14="http://schemas.microsoft.com/office/powerpoint/2010/main" val="380708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pPr lvl="0"/>
            <a:r>
              <a:rPr lang="en-US" sz="8800" b="1" i="1" dirty="0">
                <a:latin typeface="Book Antiqua" panose="02040602050305030304" pitchFamily="18" charset="0"/>
              </a:rPr>
              <a:t>Jesus takes away sin -</a:t>
            </a:r>
            <a:r>
              <a:rPr lang="en-US" sz="8800" dirty="0">
                <a:latin typeface="Book Antiqua" panose="02040602050305030304" pitchFamily="18" charset="0"/>
              </a:rPr>
              <a:t/>
            </a:r>
            <a:br>
              <a:rPr lang="en-US" sz="8800" dirty="0">
                <a:latin typeface="Book Antiqua" panose="02040602050305030304" pitchFamily="18" charset="0"/>
              </a:rPr>
            </a:br>
            <a:r>
              <a:rPr lang="en-US" dirty="0">
                <a:latin typeface="Book Antiqua" panose="02040602050305030304" pitchFamily="18" charset="0"/>
              </a:rPr>
              <a:t>Bore our sins, like the scape-goat… </a:t>
            </a:r>
          </a:p>
        </p:txBody>
      </p:sp>
      <p:sp>
        <p:nvSpPr>
          <p:cNvPr id="3" name="Subtitle 2"/>
          <p:cNvSpPr>
            <a:spLocks noGrp="1"/>
          </p:cNvSpPr>
          <p:nvPr>
            <p:ph type="subTitle" idx="1"/>
          </p:nvPr>
        </p:nvSpPr>
        <p:spPr>
          <a:xfrm>
            <a:off x="0" y="5785886"/>
            <a:ext cx="9144000" cy="1072114"/>
          </a:xfrm>
        </p:spPr>
        <p:txBody>
          <a:bodyPr/>
          <a:lstStyle/>
          <a:p>
            <a:r>
              <a:rPr lang="en-US" dirty="0"/>
              <a:t>1John 3:5</a:t>
            </a:r>
          </a:p>
        </p:txBody>
      </p:sp>
    </p:spTree>
    <p:extLst>
      <p:ext uri="{BB962C8B-B14F-4D97-AF65-F5344CB8AC3E}">
        <p14:creationId xmlns:p14="http://schemas.microsoft.com/office/powerpoint/2010/main" val="383642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pPr lvl="0"/>
            <a:r>
              <a:rPr lang="en-US" sz="8800" b="1" i="1" dirty="0">
                <a:latin typeface="Book Antiqua" panose="02040602050305030304" pitchFamily="18" charset="0"/>
              </a:rPr>
              <a:t>Jesus is now our advocate in Heaven </a:t>
            </a:r>
            <a:endParaRPr lang="en-US"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2:1, 1 Tim. 2:5-6</a:t>
            </a:r>
          </a:p>
        </p:txBody>
      </p:sp>
    </p:spTree>
    <p:extLst>
      <p:ext uri="{BB962C8B-B14F-4D97-AF65-F5344CB8AC3E}">
        <p14:creationId xmlns:p14="http://schemas.microsoft.com/office/powerpoint/2010/main" val="54605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pPr lvl="0"/>
            <a:r>
              <a:rPr lang="en-US" sz="8800" b="1" i="1" dirty="0">
                <a:latin typeface="Book Antiqua" panose="02040602050305030304" pitchFamily="18" charset="0"/>
              </a:rPr>
              <a:t>The blood of Jesus cleanses us from sins </a:t>
            </a:r>
            <a:endParaRPr lang="en-US"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1:7-8, Matt. 26:27-28</a:t>
            </a:r>
          </a:p>
        </p:txBody>
      </p:sp>
    </p:spTree>
    <p:extLst>
      <p:ext uri="{BB962C8B-B14F-4D97-AF65-F5344CB8AC3E}">
        <p14:creationId xmlns:p14="http://schemas.microsoft.com/office/powerpoint/2010/main" val="295068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7BB7-BE8F-4C81-A95C-3ABA5927A3AF}"/>
              </a:ext>
            </a:extLst>
          </p:cNvPr>
          <p:cNvSpPr>
            <a:spLocks noGrp="1"/>
          </p:cNvSpPr>
          <p:nvPr>
            <p:ph type="title"/>
          </p:nvPr>
        </p:nvSpPr>
        <p:spPr/>
        <p:txBody>
          <a:bodyPr/>
          <a:lstStyle/>
          <a:p>
            <a:r>
              <a:rPr lang="en-US" dirty="0"/>
              <a:t>Nothing But The Blood</a:t>
            </a:r>
          </a:p>
        </p:txBody>
      </p:sp>
      <p:sp>
        <p:nvSpPr>
          <p:cNvPr id="3" name="Content Placeholder 2">
            <a:extLst>
              <a:ext uri="{FF2B5EF4-FFF2-40B4-BE49-F238E27FC236}">
                <a16:creationId xmlns:a16="http://schemas.microsoft.com/office/drawing/2014/main" id="{4791E73C-8A90-4E8E-9F0F-48D4D545C186}"/>
              </a:ext>
            </a:extLst>
          </p:cNvPr>
          <p:cNvSpPr>
            <a:spLocks noGrp="1"/>
          </p:cNvSpPr>
          <p:nvPr>
            <p:ph idx="1"/>
          </p:nvPr>
        </p:nvSpPr>
        <p:spPr>
          <a:xfrm>
            <a:off x="187739" y="1724025"/>
            <a:ext cx="8790609" cy="4997450"/>
          </a:xfrm>
        </p:spPr>
        <p:txBody>
          <a:bodyPr/>
          <a:lstStyle/>
          <a:p>
            <a:pPr marL="0" indent="0" algn="ctr">
              <a:buNone/>
            </a:pPr>
            <a:r>
              <a:rPr lang="en-US" dirty="0"/>
              <a:t>What can wash away my sins?</a:t>
            </a:r>
          </a:p>
          <a:p>
            <a:pPr marL="0" indent="0" algn="ctr">
              <a:buNone/>
            </a:pPr>
            <a:r>
              <a:rPr lang="en-US" dirty="0"/>
              <a:t>Nothing but the blood of Jesus;</a:t>
            </a:r>
          </a:p>
          <a:p>
            <a:pPr marL="0" indent="0" algn="ctr">
              <a:buNone/>
            </a:pPr>
            <a:r>
              <a:rPr lang="en-US" dirty="0"/>
              <a:t>What can make me whole again?</a:t>
            </a:r>
          </a:p>
          <a:p>
            <a:pPr marL="0" indent="0" algn="ctr">
              <a:buNone/>
            </a:pPr>
            <a:r>
              <a:rPr lang="en-US" dirty="0"/>
              <a:t>Nothing but the blood of Jesus.</a:t>
            </a:r>
          </a:p>
        </p:txBody>
      </p:sp>
    </p:spTree>
    <p:extLst>
      <p:ext uri="{BB962C8B-B14F-4D97-AF65-F5344CB8AC3E}">
        <p14:creationId xmlns:p14="http://schemas.microsoft.com/office/powerpoint/2010/main" val="94596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7BB7-BE8F-4C81-A95C-3ABA5927A3AF}"/>
              </a:ext>
            </a:extLst>
          </p:cNvPr>
          <p:cNvSpPr>
            <a:spLocks noGrp="1"/>
          </p:cNvSpPr>
          <p:nvPr>
            <p:ph type="title"/>
          </p:nvPr>
        </p:nvSpPr>
        <p:spPr/>
        <p:txBody>
          <a:bodyPr/>
          <a:lstStyle/>
          <a:p>
            <a:r>
              <a:rPr lang="en-US" dirty="0"/>
              <a:t>Nothing But The Blood</a:t>
            </a:r>
          </a:p>
        </p:txBody>
      </p:sp>
      <p:sp>
        <p:nvSpPr>
          <p:cNvPr id="3" name="Content Placeholder 2">
            <a:extLst>
              <a:ext uri="{FF2B5EF4-FFF2-40B4-BE49-F238E27FC236}">
                <a16:creationId xmlns:a16="http://schemas.microsoft.com/office/drawing/2014/main" id="{4791E73C-8A90-4E8E-9F0F-48D4D545C186}"/>
              </a:ext>
            </a:extLst>
          </p:cNvPr>
          <p:cNvSpPr>
            <a:spLocks noGrp="1"/>
          </p:cNvSpPr>
          <p:nvPr>
            <p:ph idx="1"/>
          </p:nvPr>
        </p:nvSpPr>
        <p:spPr>
          <a:xfrm>
            <a:off x="187739" y="1724025"/>
            <a:ext cx="8790609" cy="4997450"/>
          </a:xfrm>
        </p:spPr>
        <p:txBody>
          <a:bodyPr/>
          <a:lstStyle/>
          <a:p>
            <a:pPr marL="0" indent="0" algn="ctr">
              <a:buNone/>
            </a:pPr>
            <a:r>
              <a:rPr lang="en-US" dirty="0"/>
              <a:t>O! precious is the flow</a:t>
            </a:r>
          </a:p>
          <a:p>
            <a:pPr marL="0" indent="0" algn="ctr">
              <a:buNone/>
            </a:pPr>
            <a:r>
              <a:rPr lang="en-US" dirty="0"/>
              <a:t>That makes me white as snow;</a:t>
            </a:r>
          </a:p>
          <a:p>
            <a:pPr marL="0" indent="0" algn="ctr">
              <a:buNone/>
            </a:pPr>
            <a:r>
              <a:rPr lang="en-US" dirty="0"/>
              <a:t>No other fount I know,</a:t>
            </a:r>
          </a:p>
          <a:p>
            <a:pPr marL="0" indent="0" algn="ctr">
              <a:buNone/>
            </a:pPr>
            <a:r>
              <a:rPr lang="en-US" dirty="0"/>
              <a:t>Nothing but the blood of Jesus.</a:t>
            </a:r>
          </a:p>
        </p:txBody>
      </p:sp>
    </p:spTree>
    <p:extLst>
      <p:ext uri="{BB962C8B-B14F-4D97-AF65-F5344CB8AC3E}">
        <p14:creationId xmlns:p14="http://schemas.microsoft.com/office/powerpoint/2010/main" val="158948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b="1" i="1" dirty="0">
                <a:latin typeface="Book Antiqua" panose="02040602050305030304" pitchFamily="18" charset="0"/>
              </a:rPr>
              <a:t>Through Jesus we have been given eternal life </a:t>
            </a:r>
            <a:endParaRPr lang="en-US" sz="8000"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5:11, 13, 20;  John 17:3</a:t>
            </a:r>
          </a:p>
        </p:txBody>
      </p:sp>
    </p:spTree>
    <p:extLst>
      <p:ext uri="{BB962C8B-B14F-4D97-AF65-F5344CB8AC3E}">
        <p14:creationId xmlns:p14="http://schemas.microsoft.com/office/powerpoint/2010/main" val="326549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i="1" dirty="0">
                <a:latin typeface="Book Antiqua" panose="02040602050305030304" pitchFamily="18" charset="0"/>
              </a:rPr>
              <a:t>Do YOU</a:t>
            </a:r>
            <a:br>
              <a:rPr lang="en-US" sz="8000" i="1" dirty="0">
                <a:latin typeface="Book Antiqua" panose="02040602050305030304" pitchFamily="18" charset="0"/>
              </a:rPr>
            </a:br>
            <a:r>
              <a:rPr lang="en-US" sz="8000" i="1" dirty="0">
                <a:latin typeface="Book Antiqua" panose="02040602050305030304" pitchFamily="18" charset="0"/>
              </a:rPr>
              <a:t>Know Jesus?</a:t>
            </a:r>
          </a:p>
        </p:txBody>
      </p:sp>
      <p:sp>
        <p:nvSpPr>
          <p:cNvPr id="3" name="Subtitle 2"/>
          <p:cNvSpPr>
            <a:spLocks noGrp="1"/>
          </p:cNvSpPr>
          <p:nvPr>
            <p:ph type="subTitle" idx="1"/>
          </p:nvPr>
        </p:nvSpPr>
        <p:spPr>
          <a:xfrm>
            <a:off x="0" y="5785886"/>
            <a:ext cx="9144000" cy="1072114"/>
          </a:xfrm>
        </p:spPr>
        <p:txBody>
          <a:bodyPr/>
          <a:lstStyle/>
          <a:p>
            <a:r>
              <a:rPr lang="en-US" dirty="0"/>
              <a:t>#470</a:t>
            </a:r>
          </a:p>
        </p:txBody>
      </p:sp>
    </p:spTree>
    <p:extLst>
      <p:ext uri="{BB962C8B-B14F-4D97-AF65-F5344CB8AC3E}">
        <p14:creationId xmlns:p14="http://schemas.microsoft.com/office/powerpoint/2010/main" val="375000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470 - Do You Know My Jesus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 </a:t>
            </a:r>
          </a:p>
        </p:txBody>
      </p:sp>
    </p:spTree>
    <p:extLst>
      <p:ext uri="{BB962C8B-B14F-4D97-AF65-F5344CB8AC3E}">
        <p14:creationId xmlns:p14="http://schemas.microsoft.com/office/powerpoint/2010/main" val="356916393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2623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Gnostic Gospels">
            <a:extLst>
              <a:ext uri="{FF2B5EF4-FFF2-40B4-BE49-F238E27FC236}">
                <a16:creationId xmlns:a16="http://schemas.microsoft.com/office/drawing/2014/main" id="{70774195-214E-4CCF-BF94-B4DF569FCE7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2387" y="327025"/>
            <a:ext cx="1875549" cy="2940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Gospel of Philip: Jesus, Mary Magdalene, and the Gnosis of Sacred Union">
            <a:extLst>
              <a:ext uri="{FF2B5EF4-FFF2-40B4-BE49-F238E27FC236}">
                <a16:creationId xmlns:a16="http://schemas.microsoft.com/office/drawing/2014/main" id="{4B0A9070-9B78-49B7-9E0D-0D0676A3D41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9425" y="327025"/>
            <a:ext cx="2019300" cy="30364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Gospel Of Mary Of Magdala">
            <a:extLst>
              <a:ext uri="{FF2B5EF4-FFF2-40B4-BE49-F238E27FC236}">
                <a16:creationId xmlns:a16="http://schemas.microsoft.com/office/drawing/2014/main" id="{41E6863F-75B4-44C7-80DF-BD3F547C8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75" y="395006"/>
            <a:ext cx="2108388" cy="31625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Secret Teachings of Jesus: Four Gnostic Gospels">
            <a:extLst>
              <a:ext uri="{FF2B5EF4-FFF2-40B4-BE49-F238E27FC236}">
                <a16:creationId xmlns:a16="http://schemas.microsoft.com/office/drawing/2014/main" id="{FA9E6447-83E3-473D-A815-7EA1A59D11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0927" y="3429000"/>
            <a:ext cx="2108388" cy="3261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E14596-B01A-44A8-8A92-191536D7F884}"/>
              </a:ext>
            </a:extLst>
          </p:cNvPr>
          <p:cNvSpPr txBox="1"/>
          <p:nvPr/>
        </p:nvSpPr>
        <p:spPr>
          <a:xfrm rot="21159270">
            <a:off x="357544" y="2053474"/>
            <a:ext cx="8428911" cy="1569660"/>
          </a:xfrm>
          <a:prstGeom prst="rect">
            <a:avLst/>
          </a:prstGeom>
          <a:solidFill>
            <a:srgbClr val="FF0000"/>
          </a:solidFill>
        </p:spPr>
        <p:txBody>
          <a:bodyPr wrap="none" rtlCol="0">
            <a:spAutoFit/>
          </a:bodyPr>
          <a:lstStyle/>
          <a:p>
            <a:pPr algn="ctr"/>
            <a:r>
              <a:rPr lang="en-US" sz="9600" dirty="0">
                <a:latin typeface="Book Antiqua" panose="02040602050305030304" pitchFamily="18" charset="0"/>
              </a:rPr>
              <a:t>Other ‘gospels’</a:t>
            </a:r>
          </a:p>
        </p:txBody>
      </p:sp>
    </p:spTree>
    <p:extLst>
      <p:ext uri="{BB962C8B-B14F-4D97-AF65-F5344CB8AC3E}">
        <p14:creationId xmlns:p14="http://schemas.microsoft.com/office/powerpoint/2010/main" val="312572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381209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78318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391192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136945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1026" name="Picture 2" descr="1 John 5:13 That Ye Know Ye Have Eternal Life (red)">
            <a:extLst>
              <a:ext uri="{FF2B5EF4-FFF2-40B4-BE49-F238E27FC236}">
                <a16:creationId xmlns:a16="http://schemas.microsoft.com/office/drawing/2014/main" id="{1C767A07-DAE5-498B-8712-DF243679D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85725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1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2050" name="Picture 2" descr="1 John 2:1 We Have An Advocate With The Father (beige)">
            <a:extLst>
              <a:ext uri="{FF2B5EF4-FFF2-40B4-BE49-F238E27FC236}">
                <a16:creationId xmlns:a16="http://schemas.microsoft.com/office/drawing/2014/main" id="{607C71FD-D937-47C4-8A13-6CF3091DB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85725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3074" name="Picture 2" descr="1 John 3:10 Children Of God Practice Righteousness (green)">
            <a:extLst>
              <a:ext uri="{FF2B5EF4-FFF2-40B4-BE49-F238E27FC236}">
                <a16:creationId xmlns:a16="http://schemas.microsoft.com/office/drawing/2014/main" id="{BEE3D7C4-27A1-494C-8458-9F9BEB05C3D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0250" y="0"/>
            <a:ext cx="5143500" cy="722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385707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38570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38570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Nag Hammadi Scriptures: The Revised and Updated Translation of Sacred Gnostic Texts Complete in One Volume">
            <a:extLst>
              <a:ext uri="{FF2B5EF4-FFF2-40B4-BE49-F238E27FC236}">
                <a16:creationId xmlns:a16="http://schemas.microsoft.com/office/drawing/2014/main" id="{189FE6DB-8957-47C2-AC59-0A220C9D9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6" y="1133474"/>
            <a:ext cx="2774732" cy="4191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8243133-08ED-4994-9E29-130F2441AC6E}"/>
              </a:ext>
            </a:extLst>
          </p:cNvPr>
          <p:cNvSpPr>
            <a:spLocks noGrp="1"/>
          </p:cNvSpPr>
          <p:nvPr>
            <p:ph idx="1"/>
          </p:nvPr>
        </p:nvSpPr>
        <p:spPr>
          <a:xfrm>
            <a:off x="3343275" y="476250"/>
            <a:ext cx="5635073" cy="6245225"/>
          </a:xfrm>
        </p:spPr>
        <p:txBody>
          <a:bodyPr/>
          <a:lstStyle/>
          <a:p>
            <a:pPr marL="0" indent="0" algn="ctr">
              <a:buNone/>
            </a:pPr>
            <a:r>
              <a:rPr lang="en-US" sz="6000" dirty="0"/>
              <a:t>Beware of False Teachers</a:t>
            </a:r>
          </a:p>
          <a:p>
            <a:r>
              <a:rPr lang="en-US" sz="6000" dirty="0"/>
              <a:t> 1Tim. 4:1-2</a:t>
            </a:r>
          </a:p>
          <a:p>
            <a:r>
              <a:rPr lang="en-US" sz="6000" dirty="0"/>
              <a:t> 2Peter 2:1f</a:t>
            </a:r>
          </a:p>
          <a:p>
            <a:endParaRPr lang="en-US" dirty="0"/>
          </a:p>
        </p:txBody>
      </p:sp>
    </p:spTree>
    <p:extLst>
      <p:ext uri="{BB962C8B-B14F-4D97-AF65-F5344CB8AC3E}">
        <p14:creationId xmlns:p14="http://schemas.microsoft.com/office/powerpoint/2010/main" val="103085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110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F02D2-2FD0-4E13-9B9A-26C95661DD16}"/>
              </a:ext>
            </a:extLst>
          </p:cNvPr>
          <p:cNvSpPr>
            <a:spLocks noGrp="1"/>
          </p:cNvSpPr>
          <p:nvPr>
            <p:ph idx="1"/>
          </p:nvPr>
        </p:nvSpPr>
        <p:spPr/>
        <p:txBody>
          <a:bodyPr>
            <a:normAutofit/>
          </a:bodyPr>
          <a:lstStyle/>
          <a:p>
            <a:pPr marL="0" indent="0" algn="ctr">
              <a:buNone/>
            </a:pPr>
            <a:r>
              <a:rPr lang="en-US" sz="7200" b="1" i="1" dirty="0">
                <a:latin typeface="Book Antiqua" panose="02040602050305030304" pitchFamily="18" charset="0"/>
              </a:rPr>
              <a:t>1John</a:t>
            </a:r>
          </a:p>
          <a:p>
            <a:pPr marL="0" indent="0" algn="ctr">
              <a:buNone/>
            </a:pPr>
            <a:r>
              <a:rPr lang="en-US" sz="7200" b="1" i="1" dirty="0">
                <a:latin typeface="Book Antiqua" panose="02040602050305030304" pitchFamily="18" charset="0"/>
              </a:rPr>
              <a:t>KNOW – 40 times!</a:t>
            </a:r>
          </a:p>
        </p:txBody>
      </p:sp>
    </p:spTree>
    <p:extLst>
      <p:ext uri="{BB962C8B-B14F-4D97-AF65-F5344CB8AC3E}">
        <p14:creationId xmlns:p14="http://schemas.microsoft.com/office/powerpoint/2010/main" val="57297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11500" i="1" dirty="0">
                <a:latin typeface="Book Antiqua" panose="02040602050305030304" pitchFamily="18" charset="0"/>
              </a:rPr>
              <a:t>Jesus is</a:t>
            </a:r>
            <a:br>
              <a:rPr lang="en-US" sz="11500" i="1" dirty="0">
                <a:latin typeface="Book Antiqua" panose="02040602050305030304" pitchFamily="18" charset="0"/>
              </a:rPr>
            </a:br>
            <a:r>
              <a:rPr lang="en-US" sz="11500" i="1" dirty="0">
                <a:latin typeface="Book Antiqua" panose="02040602050305030304" pitchFamily="18" charset="0"/>
              </a:rPr>
              <a:t>the</a:t>
            </a:r>
            <a:br>
              <a:rPr lang="en-US" sz="11500" i="1" dirty="0">
                <a:latin typeface="Book Antiqua" panose="02040602050305030304" pitchFamily="18" charset="0"/>
              </a:rPr>
            </a:br>
            <a:r>
              <a:rPr lang="en-US" sz="11500" i="1" dirty="0">
                <a:latin typeface="Book Antiqua" panose="02040602050305030304" pitchFamily="18" charset="0"/>
              </a:rPr>
              <a:t>Son of God</a:t>
            </a:r>
          </a:p>
        </p:txBody>
      </p:sp>
      <p:sp>
        <p:nvSpPr>
          <p:cNvPr id="3" name="Subtitle 2"/>
          <p:cNvSpPr>
            <a:spLocks noGrp="1"/>
          </p:cNvSpPr>
          <p:nvPr>
            <p:ph type="subTitle" idx="1"/>
          </p:nvPr>
        </p:nvSpPr>
        <p:spPr>
          <a:xfrm>
            <a:off x="0" y="5785886"/>
            <a:ext cx="9144000" cy="1072114"/>
          </a:xfrm>
        </p:spPr>
        <p:txBody>
          <a:bodyPr/>
          <a:lstStyle/>
          <a:p>
            <a:r>
              <a:rPr lang="en-US" dirty="0"/>
              <a:t>1John 4:15; 5:5</a:t>
            </a:r>
          </a:p>
        </p:txBody>
      </p:sp>
    </p:spTree>
    <p:extLst>
      <p:ext uri="{BB962C8B-B14F-4D97-AF65-F5344CB8AC3E}">
        <p14:creationId xmlns:p14="http://schemas.microsoft.com/office/powerpoint/2010/main" val="98249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4" name="Title 3">
            <a:extLst>
              <a:ext uri="{FF2B5EF4-FFF2-40B4-BE49-F238E27FC236}">
                <a16:creationId xmlns:a16="http://schemas.microsoft.com/office/drawing/2014/main" id="{FC33B5C9-0F0E-481D-8D37-5DF353698BD8}"/>
              </a:ext>
            </a:extLst>
          </p:cNvPr>
          <p:cNvSpPr>
            <a:spLocks noGrp="1"/>
          </p:cNvSpPr>
          <p:nvPr>
            <p:ph type="title"/>
          </p:nvPr>
        </p:nvSpPr>
        <p:spPr/>
        <p:txBody>
          <a:bodyPr/>
          <a:lstStyle/>
          <a:p>
            <a:r>
              <a:rPr lang="en-US" b="1" dirty="0"/>
              <a:t>Jesus is the Son of God</a:t>
            </a:r>
            <a:endParaRPr lang="en-US" dirty="0"/>
          </a:p>
        </p:txBody>
      </p:sp>
      <p:sp>
        <p:nvSpPr>
          <p:cNvPr id="5" name="Content Placeholder 4">
            <a:extLst>
              <a:ext uri="{FF2B5EF4-FFF2-40B4-BE49-F238E27FC236}">
                <a16:creationId xmlns:a16="http://schemas.microsoft.com/office/drawing/2014/main" id="{5F6D63FE-04FB-4967-8A75-CE672FD45871}"/>
              </a:ext>
            </a:extLst>
          </p:cNvPr>
          <p:cNvSpPr>
            <a:spLocks noGrp="1"/>
          </p:cNvSpPr>
          <p:nvPr>
            <p:ph idx="1"/>
          </p:nvPr>
        </p:nvSpPr>
        <p:spPr>
          <a:xfrm>
            <a:off x="45721" y="1391478"/>
            <a:ext cx="9098280" cy="5329997"/>
          </a:xfrm>
        </p:spPr>
        <p:txBody>
          <a:bodyPr>
            <a:normAutofit/>
          </a:bodyPr>
          <a:lstStyle/>
          <a:p>
            <a:r>
              <a:rPr lang="en-US" sz="5400" dirty="0"/>
              <a:t>At birth – (</a:t>
            </a:r>
            <a:r>
              <a:rPr lang="en-US" dirty="0"/>
              <a:t>Lk. 1:30-33)</a:t>
            </a:r>
            <a:endParaRPr lang="en-US" sz="5400" dirty="0"/>
          </a:p>
          <a:p>
            <a:r>
              <a:rPr lang="en-US" sz="5400" dirty="0"/>
              <a:t>At baptism – </a:t>
            </a:r>
            <a:r>
              <a:rPr lang="en-US" dirty="0" err="1"/>
              <a:t>Mtt</a:t>
            </a:r>
            <a:r>
              <a:rPr lang="en-US" dirty="0"/>
              <a:t>. 3:16-17</a:t>
            </a:r>
          </a:p>
          <a:p>
            <a:r>
              <a:rPr lang="en-US" sz="5400" dirty="0"/>
              <a:t>At Transfiguration – </a:t>
            </a:r>
            <a:r>
              <a:rPr lang="en-US" dirty="0" err="1"/>
              <a:t>Mtt</a:t>
            </a:r>
            <a:r>
              <a:rPr lang="en-US" dirty="0"/>
              <a:t>. 17:5</a:t>
            </a:r>
          </a:p>
          <a:p>
            <a:r>
              <a:rPr lang="en-US" sz="5400" dirty="0"/>
              <a:t>With Resurrection – Rom. 1:4</a:t>
            </a:r>
          </a:p>
        </p:txBody>
      </p:sp>
    </p:spTree>
    <p:extLst>
      <p:ext uri="{BB962C8B-B14F-4D97-AF65-F5344CB8AC3E}">
        <p14:creationId xmlns:p14="http://schemas.microsoft.com/office/powerpoint/2010/main" val="28830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11500" i="1" dirty="0">
                <a:latin typeface="Book Antiqua" panose="02040602050305030304" pitchFamily="18" charset="0"/>
              </a:rPr>
              <a:t>Jesus is</a:t>
            </a:r>
            <a:br>
              <a:rPr lang="en-US" sz="11500" i="1" dirty="0">
                <a:latin typeface="Book Antiqua" panose="02040602050305030304" pitchFamily="18" charset="0"/>
              </a:rPr>
            </a:br>
            <a:r>
              <a:rPr lang="en-US" sz="11500" i="1" dirty="0">
                <a:latin typeface="Book Antiqua" panose="02040602050305030304" pitchFamily="18" charset="0"/>
              </a:rPr>
              <a:t>the Christ</a:t>
            </a:r>
            <a:r>
              <a:rPr lang="en-US" sz="11500" dirty="0">
                <a:latin typeface="Book Antiqua" panose="02040602050305030304" pitchFamily="18" charset="0"/>
              </a:rPr>
              <a:t/>
            </a:r>
            <a:br>
              <a:rPr lang="en-US" sz="11500" dirty="0">
                <a:latin typeface="Book Antiqua" panose="02040602050305030304" pitchFamily="18" charset="0"/>
              </a:rPr>
            </a:br>
            <a:r>
              <a:rPr lang="en-US" sz="5400" dirty="0">
                <a:latin typeface="Book Antiqua" panose="02040602050305030304" pitchFamily="18" charset="0"/>
              </a:rPr>
              <a:t>(the promised Messiah)</a:t>
            </a:r>
            <a:endParaRPr lang="en-US" sz="11500"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sym typeface="Wingdings" panose="05000000000000000000" pitchFamily="2" charset="2"/>
              </a:rPr>
              <a:t>1John 2:22; 5:1; Acts 2:36</a:t>
            </a:r>
            <a:endParaRPr lang="en-US" dirty="0"/>
          </a:p>
        </p:txBody>
      </p:sp>
    </p:spTree>
    <p:extLst>
      <p:ext uri="{BB962C8B-B14F-4D97-AF65-F5344CB8AC3E}">
        <p14:creationId xmlns:p14="http://schemas.microsoft.com/office/powerpoint/2010/main" val="115887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b="1" i="1" dirty="0">
                <a:latin typeface="Book Antiqua" panose="02040602050305030304" pitchFamily="18" charset="0"/>
              </a:rPr>
              <a:t>Jesus came to destroy the works of the Devil </a:t>
            </a:r>
            <a:endParaRPr lang="en-US" sz="8800"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3:8;  Heb. 2:14-15</a:t>
            </a:r>
          </a:p>
        </p:txBody>
      </p:sp>
    </p:spTree>
    <p:extLst>
      <p:ext uri="{BB962C8B-B14F-4D97-AF65-F5344CB8AC3E}">
        <p14:creationId xmlns:p14="http://schemas.microsoft.com/office/powerpoint/2010/main" val="227358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800" b="1" i="1" dirty="0">
                <a:latin typeface="Book Antiqua" panose="02040602050305030304" pitchFamily="18" charset="0"/>
              </a:rPr>
              <a:t>Jesus is the Savior of the World</a:t>
            </a:r>
            <a:endParaRPr lang="en-US" sz="9600" i="1" dirty="0">
              <a:latin typeface="Book Antiqua" panose="02040602050305030304" pitchFamily="18" charset="0"/>
            </a:endParaRPr>
          </a:p>
        </p:txBody>
      </p:sp>
      <p:sp>
        <p:nvSpPr>
          <p:cNvPr id="3" name="Subtitle 2"/>
          <p:cNvSpPr>
            <a:spLocks noGrp="1"/>
          </p:cNvSpPr>
          <p:nvPr>
            <p:ph type="subTitle" idx="1"/>
          </p:nvPr>
        </p:nvSpPr>
        <p:spPr>
          <a:xfrm>
            <a:off x="0" y="5785886"/>
            <a:ext cx="9144000" cy="1072114"/>
          </a:xfrm>
        </p:spPr>
        <p:txBody>
          <a:bodyPr/>
          <a:lstStyle/>
          <a:p>
            <a:r>
              <a:rPr lang="en-US" dirty="0"/>
              <a:t>1John 4:14</a:t>
            </a:r>
          </a:p>
        </p:txBody>
      </p:sp>
    </p:spTree>
    <p:extLst>
      <p:ext uri="{BB962C8B-B14F-4D97-AF65-F5344CB8AC3E}">
        <p14:creationId xmlns:p14="http://schemas.microsoft.com/office/powerpoint/2010/main" val="4010716788"/>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4035</TotalTime>
  <Words>1461</Words>
  <Application>Microsoft Office PowerPoint</Application>
  <PresentationFormat>On-screen Show (4:3)</PresentationFormat>
  <Paragraphs>214</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 Antiqua</vt:lpstr>
      <vt:lpstr>Calibri</vt:lpstr>
      <vt:lpstr>Wingdings</vt:lpstr>
      <vt:lpstr> Black </vt:lpstr>
      <vt:lpstr>PowerPoint Presentation</vt:lpstr>
      <vt:lpstr>PowerPoint Presentation</vt:lpstr>
      <vt:lpstr>PowerPoint Presentation</vt:lpstr>
      <vt:lpstr>PowerPoint Presentation</vt:lpstr>
      <vt:lpstr>Jesus is the Son of God</vt:lpstr>
      <vt:lpstr>Jesus is the Son of God</vt:lpstr>
      <vt:lpstr>Jesus is the Christ (the promised Messiah)</vt:lpstr>
      <vt:lpstr>Jesus came to destroy the works of the Devil </vt:lpstr>
      <vt:lpstr>Jesus is the Savior of the World</vt:lpstr>
      <vt:lpstr>Jesus is the propitiation for the sins of the world </vt:lpstr>
      <vt:lpstr>Jesus takes away sin - Bore our sins, like the scape-goat… </vt:lpstr>
      <vt:lpstr>Jesus is now our advocate in Heaven </vt:lpstr>
      <vt:lpstr>The blood of Jesus cleanses us from sins </vt:lpstr>
      <vt:lpstr>Nothing But The Blood</vt:lpstr>
      <vt:lpstr>Nothing But The Blood</vt:lpstr>
      <vt:lpstr>Through Jesus we have been given eternal life </vt:lpstr>
      <vt:lpstr>Do YOU Know Jesus?</vt:lpstr>
      <vt:lpstr>470 - Do You Know My Jesus -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Lindsay, Kurt E - (kurtl)</cp:lastModifiedBy>
  <cp:revision>71</cp:revision>
  <dcterms:created xsi:type="dcterms:W3CDTF">2014-01-26T20:19:07Z</dcterms:created>
  <dcterms:modified xsi:type="dcterms:W3CDTF">2017-12-04T15:43:42Z</dcterms:modified>
</cp:coreProperties>
</file>