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88" r:id="rId3"/>
    <p:sldId id="310" r:id="rId4"/>
    <p:sldId id="311" r:id="rId5"/>
    <p:sldId id="289" r:id="rId6"/>
    <p:sldId id="283" r:id="rId7"/>
    <p:sldId id="287" r:id="rId8"/>
    <p:sldId id="290" r:id="rId9"/>
    <p:sldId id="284" r:id="rId10"/>
    <p:sldId id="300" r:id="rId11"/>
    <p:sldId id="291" r:id="rId12"/>
    <p:sldId id="301" r:id="rId13"/>
    <p:sldId id="294" r:id="rId14"/>
    <p:sldId id="292" r:id="rId15"/>
    <p:sldId id="293" r:id="rId16"/>
    <p:sldId id="285" r:id="rId17"/>
    <p:sldId id="296" r:id="rId18"/>
    <p:sldId id="295" r:id="rId19"/>
    <p:sldId id="309" r:id="rId20"/>
    <p:sldId id="308" r:id="rId21"/>
    <p:sldId id="298" r:id="rId22"/>
    <p:sldId id="297" r:id="rId23"/>
    <p:sldId id="299" r:id="rId24"/>
    <p:sldId id="304" r:id="rId25"/>
    <p:sldId id="306" r:id="rId26"/>
    <p:sldId id="307" r:id="rId27"/>
    <p:sldId id="303" r:id="rId28"/>
    <p:sldId id="302" r:id="rId29"/>
    <p:sldId id="281" r:id="rId30"/>
    <p:sldId id="305" r:id="rId31"/>
    <p:sldId id="286" r:id="rId3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4" autoAdjust="0"/>
    <p:restoredTop sz="59721" autoAdjust="0"/>
  </p:normalViewPr>
  <p:slideViewPr>
    <p:cSldViewPr snapToGrid="0">
      <p:cViewPr varScale="1">
        <p:scale>
          <a:sx n="46" d="100"/>
          <a:sy n="46" d="100"/>
        </p:scale>
        <p:origin x="1650" y="48"/>
      </p:cViewPr>
      <p:guideLst/>
    </p:cSldViewPr>
  </p:slideViewPr>
  <p:outlineViewPr>
    <p:cViewPr>
      <p:scale>
        <a:sx n="33" d="100"/>
        <a:sy n="33" d="100"/>
      </p:scale>
      <p:origin x="0" y="-213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3820F8F-7315-4301-92DF-38BDE1516DF4}" type="datetimeFigureOut">
              <a:rPr lang="en-US" smtClean="0"/>
              <a:t>11/4/2018</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11B97D1-DE3B-4A9C-8E0B-B146F10E5B51}" type="slidenum">
              <a:rPr lang="en-US" smtClean="0"/>
              <a:t>‹#›</a:t>
            </a:fld>
            <a:endParaRPr lang="en-US"/>
          </a:p>
        </p:txBody>
      </p:sp>
    </p:spTree>
    <p:extLst>
      <p:ext uri="{BB962C8B-B14F-4D97-AF65-F5344CB8AC3E}">
        <p14:creationId xmlns:p14="http://schemas.microsoft.com/office/powerpoint/2010/main" val="88238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3,   5/28/2018 class  Green Meadow, San Angelo</a:t>
            </a:r>
          </a:p>
        </p:txBody>
      </p:sp>
      <p:sp>
        <p:nvSpPr>
          <p:cNvPr id="4" name="Slide Number Placeholder 3"/>
          <p:cNvSpPr>
            <a:spLocks noGrp="1"/>
          </p:cNvSpPr>
          <p:nvPr>
            <p:ph type="sldNum" sz="quarter" idx="10"/>
          </p:nvPr>
        </p:nvSpPr>
        <p:spPr/>
        <p:txBody>
          <a:bodyPr/>
          <a:lstStyle/>
          <a:p>
            <a:fld id="{811B97D1-DE3B-4A9C-8E0B-B146F10E5B51}" type="slidenum">
              <a:rPr lang="en-US" smtClean="0"/>
              <a:t>1</a:t>
            </a:fld>
            <a:endParaRPr lang="en-US"/>
          </a:p>
        </p:txBody>
      </p:sp>
    </p:spTree>
    <p:extLst>
      <p:ext uri="{BB962C8B-B14F-4D97-AF65-F5344CB8AC3E}">
        <p14:creationId xmlns:p14="http://schemas.microsoft.com/office/powerpoint/2010/main" val="2447442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But I am afraid that, </a:t>
            </a:r>
            <a:r>
              <a:rPr lang="en-US" sz="1200" b="1" i="1" u="sng" dirty="0"/>
              <a:t>as the serpent deceived Eve </a:t>
            </a:r>
            <a:r>
              <a:rPr lang="en-US" sz="1200" dirty="0"/>
              <a:t>by his craftiness, your minds will be led astray from the simplicity and purity </a:t>
            </a:r>
            <a:r>
              <a:rPr lang="en-US" sz="1200" i="1" dirty="0"/>
              <a:t>of devotion to Christ. (2Cor. 11:3)</a:t>
            </a:r>
          </a:p>
          <a:p>
            <a:endParaRPr lang="en-US" dirty="0"/>
          </a:p>
          <a:p>
            <a:r>
              <a:rPr lang="en-US" b="1" dirty="0">
                <a:sym typeface="Wingdings" panose="05000000000000000000" pitchFamily="2" charset="2"/>
              </a:rPr>
              <a:t> 2 Tools of Satan     DESIRE</a:t>
            </a:r>
            <a:endParaRPr lang="en-US" b="1" dirty="0"/>
          </a:p>
        </p:txBody>
      </p:sp>
      <p:sp>
        <p:nvSpPr>
          <p:cNvPr id="4" name="Slide Number Placeholder 3"/>
          <p:cNvSpPr>
            <a:spLocks noGrp="1"/>
          </p:cNvSpPr>
          <p:nvPr>
            <p:ph type="sldNum" sz="quarter" idx="10"/>
          </p:nvPr>
        </p:nvSpPr>
        <p:spPr/>
        <p:txBody>
          <a:bodyPr/>
          <a:lstStyle/>
          <a:p>
            <a:fld id="{811B97D1-DE3B-4A9C-8E0B-B146F10E5B51}" type="slidenum">
              <a:rPr lang="en-US" smtClean="0"/>
              <a:t>13</a:t>
            </a:fld>
            <a:endParaRPr lang="en-US"/>
          </a:p>
        </p:txBody>
      </p:sp>
    </p:spTree>
    <p:extLst>
      <p:ext uri="{BB962C8B-B14F-4D97-AF65-F5344CB8AC3E}">
        <p14:creationId xmlns:p14="http://schemas.microsoft.com/office/powerpoint/2010/main" val="563537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400" dirty="0"/>
              <a:t> Deception</a:t>
            </a:r>
          </a:p>
          <a:p>
            <a:r>
              <a:rPr lang="en-US" sz="4400" dirty="0"/>
              <a:t> </a:t>
            </a:r>
            <a:r>
              <a:rPr lang="en-US" sz="4400" b="1" i="1" u="sng" dirty="0"/>
              <a:t>Desire</a:t>
            </a:r>
          </a:p>
          <a:p>
            <a:pPr lvl="1"/>
            <a:r>
              <a:rPr lang="en-US" sz="4000" dirty="0"/>
              <a:t>‘lust’ –</a:t>
            </a:r>
          </a:p>
          <a:p>
            <a:pPr lvl="1"/>
            <a:r>
              <a:rPr lang="en-US" sz="3600" i="1" dirty="0"/>
              <a:t>“to greatly desire to do or have something—‘to long for, to desire very much.’ “</a:t>
            </a:r>
            <a:endParaRPr lang="en-US" sz="5400" dirty="0"/>
          </a:p>
          <a:p>
            <a:endParaRPr lang="en-US" dirty="0"/>
          </a:p>
          <a:p>
            <a:r>
              <a:rPr lang="en-US" b="1" dirty="0">
                <a:sym typeface="Wingdings" panose="05000000000000000000" pitchFamily="2" charset="2"/>
              </a:rPr>
              <a:t>  </a:t>
            </a:r>
            <a:r>
              <a:rPr lang="en-US" b="1" dirty="0"/>
              <a:t>Desire + Deception – work together!</a:t>
            </a:r>
          </a:p>
        </p:txBody>
      </p:sp>
      <p:sp>
        <p:nvSpPr>
          <p:cNvPr id="4" name="Slide Number Placeholder 3"/>
          <p:cNvSpPr>
            <a:spLocks noGrp="1"/>
          </p:cNvSpPr>
          <p:nvPr>
            <p:ph type="sldNum" sz="quarter" idx="10"/>
          </p:nvPr>
        </p:nvSpPr>
        <p:spPr/>
        <p:txBody>
          <a:bodyPr/>
          <a:lstStyle/>
          <a:p>
            <a:fld id="{811B97D1-DE3B-4A9C-8E0B-B146F10E5B51}" type="slidenum">
              <a:rPr lang="en-US" smtClean="0"/>
              <a:t>14</a:t>
            </a:fld>
            <a:endParaRPr lang="en-US"/>
          </a:p>
        </p:txBody>
      </p:sp>
    </p:spTree>
    <p:extLst>
      <p:ext uri="{BB962C8B-B14F-4D97-AF65-F5344CB8AC3E}">
        <p14:creationId xmlns:p14="http://schemas.microsoft.com/office/powerpoint/2010/main" val="1535304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2</a:t>
            </a:r>
            <a:r>
              <a:rPr lang="en-US" baseline="30000" dirty="0"/>
              <a:t>nd</a:t>
            </a:r>
            <a:r>
              <a:rPr lang="en-US" dirty="0"/>
              <a:t> part of </a:t>
            </a:r>
            <a:r>
              <a:rPr lang="en-US" dirty="0" err="1"/>
              <a:t>Louw</a:t>
            </a:r>
            <a:r>
              <a:rPr lang="en-US" dirty="0"/>
              <a:t> Nida:</a:t>
            </a:r>
          </a:p>
          <a:p>
            <a:r>
              <a:rPr lang="en-US" sz="4400" b="1" i="1" dirty="0"/>
              <a:t>Desire + Deception</a:t>
            </a:r>
          </a:p>
          <a:p>
            <a:pPr lvl="1"/>
            <a:r>
              <a:rPr lang="en-US" sz="4000" dirty="0"/>
              <a:t>‘make sin look attractive’</a:t>
            </a:r>
          </a:p>
          <a:p>
            <a:pPr lvl="1"/>
            <a:r>
              <a:rPr lang="en-US" sz="4000" dirty="0"/>
              <a:t>Make sin taste good’</a:t>
            </a:r>
          </a:p>
          <a:p>
            <a:pPr lvl="1"/>
            <a:r>
              <a:rPr lang="en-US" sz="4000" dirty="0"/>
              <a:t>To wave sin in front of a person’s nose’</a:t>
            </a:r>
          </a:p>
          <a:p>
            <a:endParaRPr lang="en-US" dirty="0"/>
          </a:p>
          <a:p>
            <a:r>
              <a:rPr lang="en-US" b="1" dirty="0">
                <a:sym typeface="Wingdings" panose="05000000000000000000" pitchFamily="2" charset="2"/>
              </a:rPr>
              <a:t> Example:  Joseph and Potiphar’s wife</a:t>
            </a:r>
            <a:endParaRPr lang="en-US" b="1" dirty="0"/>
          </a:p>
        </p:txBody>
      </p:sp>
      <p:sp>
        <p:nvSpPr>
          <p:cNvPr id="4" name="Slide Number Placeholder 3"/>
          <p:cNvSpPr>
            <a:spLocks noGrp="1"/>
          </p:cNvSpPr>
          <p:nvPr>
            <p:ph type="sldNum" sz="quarter" idx="10"/>
          </p:nvPr>
        </p:nvSpPr>
        <p:spPr/>
        <p:txBody>
          <a:bodyPr/>
          <a:lstStyle/>
          <a:p>
            <a:fld id="{811B97D1-DE3B-4A9C-8E0B-B146F10E5B51}" type="slidenum">
              <a:rPr lang="en-US" smtClean="0"/>
              <a:t>15</a:t>
            </a:fld>
            <a:endParaRPr lang="en-US"/>
          </a:p>
        </p:txBody>
      </p:sp>
    </p:spTree>
    <p:extLst>
      <p:ext uri="{BB962C8B-B14F-4D97-AF65-F5344CB8AC3E}">
        <p14:creationId xmlns:p14="http://schemas.microsoft.com/office/powerpoint/2010/main" val="1355470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baseline="0" dirty="0"/>
              <a:t>Joseph and Potiphar’s wife – Gen. 39:6-10  (vs. 9)</a:t>
            </a:r>
          </a:p>
          <a:p>
            <a:pPr rtl="0"/>
            <a:r>
              <a:rPr lang="en-US" sz="1200" b="1" baseline="0" dirty="0"/>
              <a:t>Now Joseph was handsome in form and appearance.</a:t>
            </a:r>
          </a:p>
          <a:p>
            <a:pPr rtl="0"/>
            <a:r>
              <a:rPr lang="en-US" sz="1200" b="0" baseline="0" dirty="0"/>
              <a:t>7  It came about after these events that his master’s wife looked with desire at Joseph, and she said, “Lie with me.”</a:t>
            </a:r>
          </a:p>
          <a:p>
            <a:pPr rtl="0"/>
            <a:r>
              <a:rPr lang="en-US" sz="1200" b="0" baseline="0" dirty="0"/>
              <a:t>8  But he refused and said to his master’s wife, “Behold, with me </a:t>
            </a:r>
            <a:r>
              <a:rPr lang="en-US" sz="1200" b="0" i="1" baseline="0" dirty="0"/>
              <a:t>here, my master does not concern himself with anything in the house, and he has put all that he owns in my charge.</a:t>
            </a:r>
          </a:p>
          <a:p>
            <a:pPr rtl="0"/>
            <a:r>
              <a:rPr lang="en-US" sz="1200" b="0" baseline="0" dirty="0"/>
              <a:t>9  “There is no one greater in this house than I, and he has withheld nothing from me except you, because you are his wife. How then could I do this great evil and sin against God?”</a:t>
            </a:r>
          </a:p>
          <a:p>
            <a:pPr rtl="0"/>
            <a:r>
              <a:rPr lang="en-US" sz="1200" b="0" baseline="0" dirty="0"/>
              <a:t>10  As she spoke to Joseph day after day, he did not listen to her to lie beside her </a:t>
            </a:r>
            <a:r>
              <a:rPr lang="en-US" sz="1200" b="0" i="1" baseline="0" dirty="0"/>
              <a:t>or be with her.</a:t>
            </a:r>
          </a:p>
          <a:p>
            <a:pPr rtl="0"/>
            <a:r>
              <a:rPr lang="en-US" sz="1200" b="0" baseline="0" dirty="0"/>
              <a:t>11  Now it happened one day that he went into the house to do his work, and none of the men of the household was there inside.</a:t>
            </a:r>
          </a:p>
          <a:p>
            <a:endParaRPr lang="en-US" b="0" baseline="0" dirty="0"/>
          </a:p>
          <a:p>
            <a:r>
              <a:rPr lang="en-US" b="1" baseline="0" dirty="0"/>
              <a:t>THUS – his GREATER desire was to please God rather the lusts of the flesh!</a:t>
            </a:r>
          </a:p>
          <a:p>
            <a:endParaRPr lang="en-US" b="1" baseline="0" dirty="0"/>
          </a:p>
          <a:p>
            <a:r>
              <a:rPr lang="en-US" b="1" baseline="0" dirty="0">
                <a:sym typeface="Wingdings" panose="05000000000000000000" pitchFamily="2" charset="2"/>
              </a:rPr>
              <a:t> TWO ASPECTS OF </a:t>
            </a:r>
            <a:r>
              <a:rPr lang="en-US" b="1" i="1" u="sng" baseline="0" dirty="0">
                <a:sym typeface="Wingdings" panose="05000000000000000000" pitchFamily="2" charset="2"/>
              </a:rPr>
              <a:t>AVOIDING</a:t>
            </a:r>
            <a:r>
              <a:rPr lang="en-US" b="1" baseline="0" dirty="0">
                <a:sym typeface="Wingdings" panose="05000000000000000000" pitchFamily="2" charset="2"/>
              </a:rPr>
              <a:t> TEMPTATION</a:t>
            </a:r>
            <a:endParaRPr lang="en-US" b="1" baseline="0" dirty="0"/>
          </a:p>
        </p:txBody>
      </p:sp>
      <p:sp>
        <p:nvSpPr>
          <p:cNvPr id="4" name="Slide Number Placeholder 3"/>
          <p:cNvSpPr>
            <a:spLocks noGrp="1"/>
          </p:cNvSpPr>
          <p:nvPr>
            <p:ph type="sldNum" sz="quarter" idx="10"/>
          </p:nvPr>
        </p:nvSpPr>
        <p:spPr/>
        <p:txBody>
          <a:bodyPr/>
          <a:lstStyle/>
          <a:p>
            <a:fld id="{811B97D1-DE3B-4A9C-8E0B-B146F10E5B51}" type="slidenum">
              <a:rPr lang="en-US" smtClean="0"/>
              <a:t>16</a:t>
            </a:fld>
            <a:endParaRPr lang="en-US"/>
          </a:p>
        </p:txBody>
      </p:sp>
    </p:spTree>
    <p:extLst>
      <p:ext uri="{BB962C8B-B14F-4D97-AF65-F5344CB8AC3E}">
        <p14:creationId xmlns:p14="http://schemas.microsoft.com/office/powerpoint/2010/main" val="2467848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4400" b="1" i="1" dirty="0"/>
              <a:t>Change my KNOWLEDGE</a:t>
            </a:r>
          </a:p>
          <a:p>
            <a:pPr lvl="1">
              <a:lnSpc>
                <a:spcPct val="150000"/>
              </a:lnSpc>
            </a:pPr>
            <a:r>
              <a:rPr lang="en-US" sz="4000" b="1" i="1" dirty="0"/>
              <a:t>Learn what the will of God IS</a:t>
            </a:r>
          </a:p>
          <a:p>
            <a:pPr lvl="1"/>
            <a:endParaRPr lang="en-US" sz="4000" b="1" i="1" dirty="0"/>
          </a:p>
          <a:p>
            <a:pPr lvl="2"/>
            <a:r>
              <a:rPr lang="en-US" sz="3600" b="1" i="1" dirty="0">
                <a:sym typeface="Wingdings" panose="05000000000000000000" pitchFamily="2" charset="2"/>
              </a:rPr>
              <a:t> </a:t>
            </a:r>
            <a:r>
              <a:rPr lang="en-US" sz="3600" b="1" i="1" dirty="0"/>
              <a:t>Ephesians 5 - </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17</a:t>
            </a:fld>
            <a:endParaRPr lang="en-US"/>
          </a:p>
        </p:txBody>
      </p:sp>
    </p:spTree>
    <p:extLst>
      <p:ext uri="{BB962C8B-B14F-4D97-AF65-F5344CB8AC3E}">
        <p14:creationId xmlns:p14="http://schemas.microsoft.com/office/powerpoint/2010/main" val="3547527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dirty="0"/>
              <a:t>FACT – vs. 5</a:t>
            </a:r>
          </a:p>
          <a:p>
            <a:endParaRPr lang="en-US" sz="3600" b="1" dirty="0"/>
          </a:p>
          <a:p>
            <a:r>
              <a:rPr lang="en-US" sz="3600" b="1" dirty="0"/>
              <a:t>Admonition: </a:t>
            </a:r>
          </a:p>
          <a:p>
            <a:pPr lvl="1"/>
            <a:r>
              <a:rPr lang="en-US" sz="3600" dirty="0"/>
              <a:t>let no one deceive you with empty words (6)</a:t>
            </a:r>
          </a:p>
          <a:p>
            <a:pPr marL="0" indent="0" algn="l">
              <a:buNone/>
            </a:pPr>
            <a:r>
              <a:rPr lang="en-US" sz="3600" dirty="0">
                <a:latin typeface="Arial Black" panose="020B0A04020102020204" pitchFamily="34" charset="0"/>
              </a:rPr>
              <a:t>So then do NOT be foolish, but understanding what the will of the Lord is! (17)</a:t>
            </a:r>
          </a:p>
          <a:p>
            <a:pPr marL="0" indent="0" algn="l">
              <a:buNone/>
            </a:pPr>
            <a:endParaRPr lang="en-US" sz="3600" dirty="0">
              <a:latin typeface="Arial Black" panose="020B0A04020102020204" pitchFamily="34" charset="0"/>
            </a:endParaRPr>
          </a:p>
          <a:p>
            <a:pPr marL="0" indent="0" algn="l">
              <a:buNone/>
            </a:pPr>
            <a:r>
              <a:rPr lang="en-US" sz="3600" b="1" dirty="0">
                <a:latin typeface="Arial Black" panose="020B0A04020102020204" pitchFamily="34" charset="0"/>
                <a:sym typeface="Wingdings" panose="05000000000000000000" pitchFamily="2" charset="2"/>
              </a:rPr>
              <a:t> Changing KNOWLEDGE – 2 aspects</a:t>
            </a:r>
            <a:endParaRPr lang="en-US" sz="3600" b="1" dirty="0">
              <a:latin typeface="Arial Black" panose="020B0A04020102020204" pitchFamily="34" charset="0"/>
            </a:endParaRPr>
          </a:p>
          <a:p>
            <a:r>
              <a:rPr lang="en-US" sz="1200" dirty="0"/>
              <a:t>For this you know with certainty, that no immoral or impure person or covetous man, who is an idolater, has an inheritance in the kingdom of Christ and God.</a:t>
            </a:r>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18</a:t>
            </a:fld>
            <a:endParaRPr lang="en-US"/>
          </a:p>
        </p:txBody>
      </p:sp>
    </p:spTree>
    <p:extLst>
      <p:ext uri="{BB962C8B-B14F-4D97-AF65-F5344CB8AC3E}">
        <p14:creationId xmlns:p14="http://schemas.microsoft.com/office/powerpoint/2010/main" val="3494682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dirty="0"/>
              <a:t>FACT – vs. 5</a:t>
            </a:r>
          </a:p>
          <a:p>
            <a:endParaRPr lang="en-US" sz="3600" b="1" dirty="0"/>
          </a:p>
          <a:p>
            <a:r>
              <a:rPr lang="en-US" sz="3600" b="1" dirty="0"/>
              <a:t>Admonition: </a:t>
            </a:r>
          </a:p>
          <a:p>
            <a:pPr lvl="1"/>
            <a:r>
              <a:rPr lang="en-US" sz="3600" dirty="0"/>
              <a:t>let no one deceive you with empty words (6)</a:t>
            </a:r>
          </a:p>
          <a:p>
            <a:pPr marL="0" indent="0" algn="l">
              <a:buNone/>
            </a:pPr>
            <a:r>
              <a:rPr lang="en-US" sz="3600" dirty="0">
                <a:latin typeface="Arial Black" panose="020B0A04020102020204" pitchFamily="34" charset="0"/>
              </a:rPr>
              <a:t>So then do NOT be foolish, but understanding what the will of the Lord is! (17)</a:t>
            </a:r>
          </a:p>
          <a:p>
            <a:pPr marL="0" indent="0" algn="l">
              <a:buNone/>
            </a:pPr>
            <a:endParaRPr lang="en-US" sz="3600" dirty="0">
              <a:latin typeface="Arial Black" panose="020B0A04020102020204" pitchFamily="34" charset="0"/>
            </a:endParaRPr>
          </a:p>
          <a:p>
            <a:pPr marL="0" indent="0" algn="l">
              <a:buNone/>
            </a:pPr>
            <a:r>
              <a:rPr lang="en-US" sz="3600" b="1" dirty="0">
                <a:latin typeface="Arial Black" panose="020B0A04020102020204" pitchFamily="34" charset="0"/>
                <a:sym typeface="Wingdings" panose="05000000000000000000" pitchFamily="2" charset="2"/>
              </a:rPr>
              <a:t> Changing KNOWLEDGE – 2 aspects</a:t>
            </a:r>
            <a:endParaRPr lang="en-US" sz="3600" b="1" dirty="0">
              <a:latin typeface="Arial Black" panose="020B0A04020102020204" pitchFamily="34" charset="0"/>
            </a:endParaRPr>
          </a:p>
          <a:p>
            <a:r>
              <a:rPr lang="en-US" sz="1200" dirty="0"/>
              <a:t>For this you know with certainty, that no immoral or impure person or covetous man, who is an idolater, has an inheritance in the kingdom of Christ and God.</a:t>
            </a:r>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19</a:t>
            </a:fld>
            <a:endParaRPr lang="en-US"/>
          </a:p>
        </p:txBody>
      </p:sp>
    </p:spTree>
    <p:extLst>
      <p:ext uri="{BB962C8B-B14F-4D97-AF65-F5344CB8AC3E}">
        <p14:creationId xmlns:p14="http://schemas.microsoft.com/office/powerpoint/2010/main" val="352958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dirty="0"/>
              <a:t>FACT – vs. 5</a:t>
            </a:r>
          </a:p>
          <a:p>
            <a:endParaRPr lang="en-US" sz="3600" b="1" dirty="0"/>
          </a:p>
          <a:p>
            <a:r>
              <a:rPr lang="en-US" sz="3600" b="1" dirty="0"/>
              <a:t>Admonition: </a:t>
            </a:r>
          </a:p>
          <a:p>
            <a:pPr lvl="1"/>
            <a:r>
              <a:rPr lang="en-US" sz="3600" dirty="0"/>
              <a:t>let no one deceive you with empty words (6)</a:t>
            </a:r>
          </a:p>
          <a:p>
            <a:pPr marL="0" indent="0" algn="l">
              <a:buNone/>
            </a:pPr>
            <a:r>
              <a:rPr lang="en-US" sz="3600" dirty="0">
                <a:latin typeface="Arial Black" panose="020B0A04020102020204" pitchFamily="34" charset="0"/>
              </a:rPr>
              <a:t>So then do NOT be foolish, but understanding what the will of the Lord is! (17)</a:t>
            </a:r>
          </a:p>
          <a:p>
            <a:pPr marL="0" indent="0" algn="l">
              <a:buNone/>
            </a:pPr>
            <a:endParaRPr lang="en-US" sz="3600" dirty="0">
              <a:latin typeface="Arial Black" panose="020B0A04020102020204" pitchFamily="34" charset="0"/>
            </a:endParaRPr>
          </a:p>
          <a:p>
            <a:pPr marL="0" indent="0" algn="l">
              <a:buNone/>
            </a:pPr>
            <a:r>
              <a:rPr lang="en-US" sz="3600" b="1" dirty="0">
                <a:latin typeface="Arial Black" panose="020B0A04020102020204" pitchFamily="34" charset="0"/>
                <a:sym typeface="Wingdings" panose="05000000000000000000" pitchFamily="2" charset="2"/>
              </a:rPr>
              <a:t> Changing KNOWLEDGE – 2 aspects</a:t>
            </a:r>
            <a:endParaRPr lang="en-US" sz="3600" b="1" dirty="0">
              <a:latin typeface="Arial Black" panose="020B0A04020102020204" pitchFamily="34" charset="0"/>
            </a:endParaRPr>
          </a:p>
          <a:p>
            <a:r>
              <a:rPr lang="en-US" sz="1200" dirty="0"/>
              <a:t>For this you know with certainty, that no immoral or impure person or covetous man, who is an idolater, has an inheritance in the kingdom of Christ and God.</a:t>
            </a:r>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20</a:t>
            </a:fld>
            <a:endParaRPr lang="en-US"/>
          </a:p>
        </p:txBody>
      </p:sp>
    </p:spTree>
    <p:extLst>
      <p:ext uri="{BB962C8B-B14F-4D97-AF65-F5344CB8AC3E}">
        <p14:creationId xmlns:p14="http://schemas.microsoft.com/office/powerpoint/2010/main" val="2223401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Learn what the REAL COST OF SIN IS</a:t>
            </a:r>
          </a:p>
          <a:p>
            <a:r>
              <a:rPr lang="en-US" dirty="0"/>
              <a:t>John Clayton – </a:t>
            </a:r>
          </a:p>
          <a:p>
            <a:r>
              <a:rPr lang="en-US" dirty="0"/>
              <a:t>Drunk tank</a:t>
            </a:r>
          </a:p>
          <a:p>
            <a:r>
              <a:rPr lang="en-US" dirty="0"/>
              <a:t>Cancer center </a:t>
            </a:r>
          </a:p>
          <a:p>
            <a:endParaRPr lang="en-US" dirty="0"/>
          </a:p>
          <a:p>
            <a:r>
              <a:rPr lang="en-US" b="1" dirty="0">
                <a:sym typeface="Wingdings" panose="05000000000000000000" pitchFamily="2" charset="2"/>
              </a:rPr>
              <a:t> 2</a:t>
            </a:r>
            <a:r>
              <a:rPr lang="en-US" b="1" baseline="30000" dirty="0">
                <a:sym typeface="Wingdings" panose="05000000000000000000" pitchFamily="2" charset="2"/>
              </a:rPr>
              <a:t>nd</a:t>
            </a:r>
            <a:r>
              <a:rPr lang="en-US" b="1" dirty="0">
                <a:sym typeface="Wingdings" panose="05000000000000000000" pitchFamily="2" charset="2"/>
              </a:rPr>
              <a:t> aspect – change my DESIRES</a:t>
            </a:r>
            <a:endParaRPr lang="en-US" b="1" dirty="0"/>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21</a:t>
            </a:fld>
            <a:endParaRPr lang="en-US"/>
          </a:p>
        </p:txBody>
      </p:sp>
    </p:spTree>
    <p:extLst>
      <p:ext uri="{BB962C8B-B14F-4D97-AF65-F5344CB8AC3E}">
        <p14:creationId xmlns:p14="http://schemas.microsoft.com/office/powerpoint/2010/main" val="3724085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t>Change my KNOWLEDGE</a:t>
            </a:r>
          </a:p>
          <a:p>
            <a:r>
              <a:rPr lang="en-US" sz="1200" b="1" i="1" dirty="0"/>
              <a:t>Change my DESIRES</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22</a:t>
            </a:fld>
            <a:endParaRPr lang="en-US"/>
          </a:p>
        </p:txBody>
      </p:sp>
    </p:spTree>
    <p:extLst>
      <p:ext uri="{BB962C8B-B14F-4D97-AF65-F5344CB8AC3E}">
        <p14:creationId xmlns:p14="http://schemas.microsoft.com/office/powerpoint/2010/main" val="341110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2 Peter 2:14</a:t>
            </a:r>
            <a:r>
              <a:rPr lang="en-US" sz="1200" kern="1200" dirty="0">
                <a:solidFill>
                  <a:schemeClr val="tx1"/>
                </a:solidFill>
                <a:effectLst/>
                <a:latin typeface="+mn-lt"/>
                <a:ea typeface="+mn-ea"/>
                <a:cs typeface="+mn-cs"/>
              </a:rPr>
              <a:t> having eyes full of adultery that never cease from sin, enticing unstable souls, having a heart trained in greed, accursed children;</a:t>
            </a:r>
          </a:p>
          <a:p>
            <a:r>
              <a:rPr lang="en-US" sz="1200" b="1" kern="1200" dirty="0">
                <a:solidFill>
                  <a:schemeClr val="tx1"/>
                </a:solidFill>
                <a:effectLst/>
                <a:latin typeface="+mn-lt"/>
                <a:ea typeface="+mn-ea"/>
                <a:cs typeface="+mn-cs"/>
              </a:rPr>
              <a:t>2 Peter 2:18 </a:t>
            </a:r>
            <a:r>
              <a:rPr lang="en-US" sz="1200" kern="1200" dirty="0">
                <a:solidFill>
                  <a:schemeClr val="tx1"/>
                </a:solidFill>
                <a:effectLst/>
                <a:latin typeface="+mn-lt"/>
                <a:ea typeface="+mn-ea"/>
                <a:cs typeface="+mn-cs"/>
              </a:rPr>
              <a:t>For speaking out arrogant </a:t>
            </a:r>
            <a:r>
              <a:rPr lang="en-US" sz="1200" i="1" kern="1200" dirty="0">
                <a:solidFill>
                  <a:schemeClr val="tx1"/>
                </a:solidFill>
                <a:effectLst/>
                <a:latin typeface="+mn-lt"/>
                <a:ea typeface="+mn-ea"/>
                <a:cs typeface="+mn-cs"/>
              </a:rPr>
              <a:t>words</a:t>
            </a:r>
            <a:r>
              <a:rPr lang="en-US" sz="1200" kern="1200" dirty="0">
                <a:solidFill>
                  <a:schemeClr val="tx1"/>
                </a:solidFill>
                <a:effectLst/>
                <a:latin typeface="+mn-lt"/>
                <a:ea typeface="+mn-ea"/>
                <a:cs typeface="+mn-cs"/>
              </a:rPr>
              <a:t> of vanity they entice by fleshly desires, by sensuality, those who barely escape from the ones who live in error,</a:t>
            </a:r>
          </a:p>
          <a:p>
            <a:r>
              <a:rPr lang="en-US" sz="1200" b="1" kern="1200" dirty="0">
                <a:solidFill>
                  <a:schemeClr val="tx1"/>
                </a:solidFill>
                <a:effectLst/>
                <a:latin typeface="+mn-lt"/>
                <a:ea typeface="+mn-ea"/>
                <a:cs typeface="+mn-cs"/>
              </a:rPr>
              <a:t>James 1:14</a:t>
            </a:r>
            <a:r>
              <a:rPr lang="en-US" sz="1200" kern="1200" dirty="0">
                <a:solidFill>
                  <a:schemeClr val="tx1"/>
                </a:solidFill>
                <a:effectLst/>
                <a:latin typeface="+mn-lt"/>
                <a:ea typeface="+mn-ea"/>
                <a:cs typeface="+mn-cs"/>
              </a:rPr>
              <a:t> But each one is tempted when he is carried away and enticed by his own lust.</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2</a:t>
            </a:fld>
            <a:endParaRPr lang="en-US"/>
          </a:p>
        </p:txBody>
      </p:sp>
    </p:spTree>
    <p:extLst>
      <p:ext uri="{BB962C8B-B14F-4D97-AF65-F5344CB8AC3E}">
        <p14:creationId xmlns:p14="http://schemas.microsoft.com/office/powerpoint/2010/main" val="1515501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Black" panose="020B0A04020102020204" pitchFamily="34" charset="0"/>
              </a:rPr>
              <a:t>Key aspect of </a:t>
            </a:r>
            <a:br>
              <a:rPr lang="en-US" b="1" dirty="0">
                <a:latin typeface="Arial Black" panose="020B0A04020102020204" pitchFamily="34" charset="0"/>
              </a:rPr>
            </a:br>
            <a:r>
              <a:rPr lang="en-US" b="1" dirty="0">
                <a:latin typeface="Arial Black" panose="020B0A04020102020204" pitchFamily="34" charset="0"/>
              </a:rPr>
              <a:t>avoiding Sin -</a:t>
            </a:r>
            <a:br>
              <a:rPr lang="en-US" b="1" dirty="0">
                <a:latin typeface="Arial Black" panose="020B0A04020102020204" pitchFamily="34" charset="0"/>
              </a:rPr>
            </a:br>
            <a:r>
              <a:rPr lang="en-US" b="1" dirty="0">
                <a:latin typeface="Arial Black" panose="020B0A04020102020204" pitchFamily="34" charset="0"/>
              </a:rPr>
              <a:t/>
            </a:r>
            <a:br>
              <a:rPr lang="en-US" b="1" dirty="0">
                <a:latin typeface="Arial Black" panose="020B0A04020102020204" pitchFamily="34" charset="0"/>
              </a:rPr>
            </a:br>
            <a:r>
              <a:rPr lang="en-US" b="1" dirty="0">
                <a:latin typeface="Arial Black" panose="020B0A04020102020204" pitchFamily="34" charset="0"/>
              </a:rPr>
              <a:t>Change your DESIRES we struggle with will-power when the problem is wrong desires.</a:t>
            </a:r>
          </a:p>
          <a:p>
            <a:endParaRPr lang="en-US" b="1" dirty="0">
              <a:latin typeface="Arial Black" panose="020B0A04020102020204" pitchFamily="34" charset="0"/>
            </a:endParaRPr>
          </a:p>
          <a:p>
            <a:r>
              <a:rPr lang="en-US" b="1" dirty="0">
                <a:latin typeface="Arial Black" panose="020B0A04020102020204" pitchFamily="34" charset="0"/>
                <a:sym typeface="Wingdings" panose="05000000000000000000" pitchFamily="2" charset="2"/>
              </a:rPr>
              <a:t>  </a:t>
            </a:r>
            <a:r>
              <a:rPr lang="en-US" b="1" dirty="0">
                <a:latin typeface="Arial Black" panose="020B0A04020102020204" pitchFamily="34" charset="0"/>
              </a:rPr>
              <a:t>Working this out – seeing the END result of sin  Psalm 73</a:t>
            </a:r>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23</a:t>
            </a:fld>
            <a:endParaRPr lang="en-US"/>
          </a:p>
        </p:txBody>
      </p:sp>
    </p:spTree>
    <p:extLst>
      <p:ext uri="{BB962C8B-B14F-4D97-AF65-F5344CB8AC3E}">
        <p14:creationId xmlns:p14="http://schemas.microsoft.com/office/powerpoint/2010/main" val="26645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Conclusion:  Key aspects of avoiding SIN: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Black" panose="020B0A04020102020204" pitchFamily="34" charset="0"/>
              </a:rPr>
              <a:t>Change your </a:t>
            </a:r>
            <a:r>
              <a:rPr lang="en-US" sz="1200" b="1" i="1" u="sng" dirty="0">
                <a:latin typeface="Arial Black" panose="020B0A04020102020204" pitchFamily="34" charset="0"/>
              </a:rPr>
              <a:t>knowledge</a:t>
            </a:r>
            <a:r>
              <a:rPr lang="en-US" sz="1200" b="1" dirty="0">
                <a:latin typeface="Arial Black" panose="020B0A04020102020204" pitchFamily="34" charset="0"/>
              </a:rPr>
              <a:t/>
            </a:r>
            <a:br>
              <a:rPr lang="en-US" sz="1200" b="1" dirty="0">
                <a:latin typeface="Arial Black" panose="020B0A04020102020204" pitchFamily="34" charset="0"/>
              </a:rPr>
            </a:br>
            <a:r>
              <a:rPr lang="en-US" sz="1200" b="1" dirty="0">
                <a:latin typeface="Arial Black" panose="020B0A04020102020204" pitchFamily="34" charset="0"/>
              </a:rPr>
              <a:t>Change your </a:t>
            </a:r>
            <a:r>
              <a:rPr lang="en-US" sz="1200" b="1" i="1" u="sng" dirty="0">
                <a:latin typeface="Arial Black" panose="020B0A04020102020204" pitchFamily="34" charset="0"/>
              </a:rPr>
              <a:t>DESIRES</a:t>
            </a:r>
            <a:endParaRPr lang="en-US" sz="1200" dirty="0"/>
          </a:p>
          <a:p>
            <a:endParaRPr lang="en-US" dirty="0"/>
          </a:p>
          <a:p>
            <a:r>
              <a:rPr lang="en-US" b="1" i="1" u="sng" dirty="0">
                <a:sym typeface="Wingdings" panose="05000000000000000000" pitchFamily="2" charset="2"/>
              </a:rPr>
              <a:t> BUT there is FORGIVENESS IN JESUS while we WORK ON THIS…  </a:t>
            </a:r>
            <a:endParaRPr lang="en-US" b="1" i="1" u="sng" dirty="0"/>
          </a:p>
        </p:txBody>
      </p:sp>
      <p:sp>
        <p:nvSpPr>
          <p:cNvPr id="4" name="Slide Number Placeholder 3"/>
          <p:cNvSpPr>
            <a:spLocks noGrp="1"/>
          </p:cNvSpPr>
          <p:nvPr>
            <p:ph type="sldNum" sz="quarter" idx="10"/>
          </p:nvPr>
        </p:nvSpPr>
        <p:spPr/>
        <p:txBody>
          <a:bodyPr/>
          <a:lstStyle/>
          <a:p>
            <a:fld id="{811B97D1-DE3B-4A9C-8E0B-B146F10E5B51}" type="slidenum">
              <a:rPr lang="en-US" smtClean="0"/>
              <a:t>27</a:t>
            </a:fld>
            <a:endParaRPr lang="en-US"/>
          </a:p>
        </p:txBody>
      </p:sp>
    </p:spTree>
    <p:extLst>
      <p:ext uri="{BB962C8B-B14F-4D97-AF65-F5344CB8AC3E}">
        <p14:creationId xmlns:p14="http://schemas.microsoft.com/office/powerpoint/2010/main" val="412321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Black" panose="020B0A04020102020204" pitchFamily="34" charset="0"/>
              </a:rPr>
              <a:t>In Jesus There is FORGIVENESS</a:t>
            </a:r>
          </a:p>
          <a:p>
            <a:r>
              <a:rPr lang="en-US" b="1" dirty="0">
                <a:latin typeface="Arial Black" panose="020B0A04020102020204" pitchFamily="34" charset="0"/>
              </a:rPr>
              <a:t>WHILE we are changing! – </a:t>
            </a:r>
          </a:p>
          <a:p>
            <a:endParaRPr lang="en-US" b="1" dirty="0">
              <a:latin typeface="Arial Black" panose="020B0A04020102020204" pitchFamily="34" charset="0"/>
            </a:endParaRP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28</a:t>
            </a:fld>
            <a:endParaRPr lang="en-US"/>
          </a:p>
        </p:txBody>
      </p:sp>
    </p:spTree>
    <p:extLst>
      <p:ext uri="{BB962C8B-B14F-4D97-AF65-F5344CB8AC3E}">
        <p14:creationId xmlns:p14="http://schemas.microsoft.com/office/powerpoint/2010/main" val="2128272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B97D1-DE3B-4A9C-8E0B-B146F10E5B51}" type="slidenum">
              <a:rPr lang="en-US" smtClean="0"/>
              <a:t>29</a:t>
            </a:fld>
            <a:endParaRPr lang="en-US"/>
          </a:p>
        </p:txBody>
      </p:sp>
    </p:spTree>
    <p:extLst>
      <p:ext uri="{BB962C8B-B14F-4D97-AF65-F5344CB8AC3E}">
        <p14:creationId xmlns:p14="http://schemas.microsoft.com/office/powerpoint/2010/main" val="3830622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Feet ALMOST slipped – seeing the ‘comfort of the wicked’ – vs. 1-3</a:t>
            </a:r>
          </a:p>
          <a:p>
            <a:r>
              <a:rPr lang="en-US" sz="1200" kern="1200" dirty="0">
                <a:solidFill>
                  <a:schemeClr val="tx1"/>
                </a:solidFill>
                <a:effectLst/>
                <a:latin typeface="+mn-lt"/>
                <a:ea typeface="+mn-ea"/>
                <a:cs typeface="+mn-cs"/>
              </a:rPr>
              <a:t>THEN – saw THEIR END – vs. 16-17</a:t>
            </a:r>
          </a:p>
          <a:p>
            <a:r>
              <a:rPr lang="en-US" sz="1200" kern="1200" dirty="0">
                <a:solidFill>
                  <a:schemeClr val="tx1"/>
                </a:solidFill>
                <a:effectLst/>
                <a:latin typeface="+mn-lt"/>
                <a:ea typeface="+mn-ea"/>
                <a:cs typeface="+mn-cs"/>
              </a:rPr>
              <a:t>Realized the GREATER END is to live with God – vs. 24</a:t>
            </a:r>
          </a:p>
          <a:p>
            <a:r>
              <a:rPr lang="en-US" sz="1200" kern="1200" dirty="0">
                <a:solidFill>
                  <a:schemeClr val="tx1"/>
                </a:solidFill>
                <a:effectLst/>
                <a:latin typeface="+mn-lt"/>
                <a:ea typeface="+mn-ea"/>
                <a:cs typeface="+mn-cs"/>
              </a:rPr>
              <a:t>THUS – beside God, I desire nothing on earth! – vs. 25</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sym typeface="Wingdings" panose="05000000000000000000" pitchFamily="2" charset="2"/>
              </a:rPr>
              <a:t>  </a:t>
            </a:r>
            <a:r>
              <a:rPr lang="en-US" sz="1200" b="1" kern="1200" dirty="0">
                <a:solidFill>
                  <a:schemeClr val="tx1"/>
                </a:solidFill>
                <a:effectLst/>
                <a:latin typeface="+mn-lt"/>
                <a:ea typeface="+mn-ea"/>
                <a:cs typeface="+mn-cs"/>
              </a:rPr>
              <a:t>CONCLUSION - </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31</a:t>
            </a:fld>
            <a:endParaRPr lang="en-US"/>
          </a:p>
        </p:txBody>
      </p:sp>
    </p:spTree>
    <p:extLst>
      <p:ext uri="{BB962C8B-B14F-4D97-AF65-F5344CB8AC3E}">
        <p14:creationId xmlns:p14="http://schemas.microsoft.com/office/powerpoint/2010/main" val="2926338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Louw</a:t>
            </a:r>
            <a:r>
              <a:rPr lang="en-US" sz="1200" kern="1200" dirty="0">
                <a:solidFill>
                  <a:schemeClr val="tx1"/>
                </a:solidFill>
                <a:effectLst/>
                <a:latin typeface="+mn-lt"/>
                <a:ea typeface="+mn-ea"/>
                <a:cs typeface="+mn-cs"/>
              </a:rPr>
              <a:t> Nida: </a:t>
            </a:r>
            <a:r>
              <a:rPr lang="el-GR" sz="1200" b="1" kern="1200" dirty="0">
                <a:solidFill>
                  <a:schemeClr val="tx1"/>
                </a:solidFill>
                <a:effectLst/>
                <a:latin typeface="+mn-lt"/>
                <a:ea typeface="+mn-ea"/>
                <a:cs typeface="+mn-cs"/>
              </a:rPr>
              <a:t>δελεάζω</a:t>
            </a:r>
            <a:r>
              <a:rPr lang="en-US" sz="1200" kern="1200" dirty="0">
                <a:solidFill>
                  <a:schemeClr val="tx1"/>
                </a:solidFill>
                <a:effectLst/>
                <a:latin typeface="+mn-lt"/>
                <a:ea typeface="+mn-ea"/>
                <a:cs typeface="+mn-cs"/>
              </a:rPr>
              <a:t>: to lure or entice someone to sin (compare </a:t>
            </a:r>
            <a:r>
              <a:rPr lang="el-GR" sz="1200" kern="1200" dirty="0">
                <a:solidFill>
                  <a:schemeClr val="tx1"/>
                </a:solidFill>
                <a:effectLst/>
                <a:latin typeface="+mn-lt"/>
                <a:ea typeface="+mn-ea"/>
                <a:cs typeface="+mn-cs"/>
              </a:rPr>
              <a:t>δέλεαρ </a:t>
            </a:r>
            <a:r>
              <a:rPr lang="en-US" sz="1200" kern="1200" dirty="0">
                <a:solidFill>
                  <a:schemeClr val="tx1"/>
                </a:solidFill>
                <a:effectLst/>
                <a:latin typeface="+mn-lt"/>
                <a:ea typeface="+mn-ea"/>
                <a:cs typeface="+mn-cs"/>
              </a:rPr>
              <a:t>‘bait,’ not occurring in the 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lead astray, to lure into sin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sym typeface="Wingdings" panose="05000000000000000000" pitchFamily="2" charset="2"/>
              </a:rPr>
              <a:t>  ???   Fish/hook</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ἕκαστος δὲ πειράζεται ὑπὸ τῆς ἰδίας ἐπιθυμίας ἐξελκόμενος καὶ δελεαζόμενος </a:t>
            </a:r>
            <a:r>
              <a:rPr lang="en-US" sz="1200" kern="1200" dirty="0">
                <a:solidFill>
                  <a:schemeClr val="tx1"/>
                </a:solidFill>
                <a:effectLst/>
                <a:latin typeface="+mn-lt"/>
                <a:ea typeface="+mn-ea"/>
                <a:cs typeface="+mn-cs"/>
              </a:rPr>
              <a:t>‘a person is tempted when he is drawn away and enticed by his own evil desires’ Jas 1:14. </a:t>
            </a:r>
            <a:r>
              <a:rPr lang="el-GR" sz="1200" kern="1200" dirty="0">
                <a:solidFill>
                  <a:schemeClr val="tx1"/>
                </a:solidFill>
                <a:effectLst/>
                <a:latin typeface="+mn-lt"/>
                <a:ea typeface="+mn-ea"/>
                <a:cs typeface="+mn-cs"/>
              </a:rPr>
              <a:t>δελεάζω </a:t>
            </a:r>
            <a:r>
              <a:rPr lang="en-US" sz="1200" kern="1200" dirty="0">
                <a:solidFill>
                  <a:schemeClr val="tx1"/>
                </a:solidFill>
                <a:effectLst/>
                <a:latin typeface="+mn-lt"/>
                <a:ea typeface="+mn-ea"/>
                <a:cs typeface="+mn-cs"/>
              </a:rPr>
              <a:t>may often be translated as ‘to make sinning look attractive’ or ‘to make sin taste good’ or ‘to wave sin in front of a person’s nose.’</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5</a:t>
            </a:fld>
            <a:endParaRPr lang="en-US"/>
          </a:p>
        </p:txBody>
      </p:sp>
    </p:spTree>
    <p:extLst>
      <p:ext uri="{BB962C8B-B14F-4D97-AF65-F5344CB8AC3E}">
        <p14:creationId xmlns:p14="http://schemas.microsoft.com/office/powerpoint/2010/main" val="1408733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Enticed!    Fish / Hook / WORM</a:t>
            </a:r>
          </a:p>
          <a:p>
            <a:endParaRPr lang="en-US" dirty="0"/>
          </a:p>
          <a:p>
            <a:r>
              <a:rPr lang="en-US" b="1" dirty="0">
                <a:sym typeface="Wingdings" panose="05000000000000000000" pitchFamily="2" charset="2"/>
              </a:rPr>
              <a:t> Rest of quote…  </a:t>
            </a:r>
            <a:endParaRPr lang="en-US" b="1" dirty="0"/>
          </a:p>
        </p:txBody>
      </p:sp>
      <p:sp>
        <p:nvSpPr>
          <p:cNvPr id="4" name="Slide Number Placeholder 3"/>
          <p:cNvSpPr>
            <a:spLocks noGrp="1"/>
          </p:cNvSpPr>
          <p:nvPr>
            <p:ph type="sldNum" sz="quarter" idx="10"/>
          </p:nvPr>
        </p:nvSpPr>
        <p:spPr/>
        <p:txBody>
          <a:bodyPr/>
          <a:lstStyle/>
          <a:p>
            <a:fld id="{811B97D1-DE3B-4A9C-8E0B-B146F10E5B51}" type="slidenum">
              <a:rPr lang="en-US" smtClean="0"/>
              <a:t>6</a:t>
            </a:fld>
            <a:endParaRPr lang="en-US"/>
          </a:p>
        </p:txBody>
      </p:sp>
    </p:spTree>
    <p:extLst>
      <p:ext uri="{BB962C8B-B14F-4D97-AF65-F5344CB8AC3E}">
        <p14:creationId xmlns:p14="http://schemas.microsoft.com/office/powerpoint/2010/main" val="1056661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Louw</a:t>
            </a:r>
            <a:r>
              <a:rPr lang="en-US" sz="1200" kern="1200" dirty="0">
                <a:solidFill>
                  <a:schemeClr val="tx1"/>
                </a:solidFill>
                <a:effectLst/>
                <a:latin typeface="+mn-lt"/>
                <a:ea typeface="+mn-ea"/>
                <a:cs typeface="+mn-cs"/>
              </a:rPr>
              <a:t> Nida: </a:t>
            </a:r>
            <a:r>
              <a:rPr lang="el-GR" sz="1200" b="1" kern="1200" dirty="0">
                <a:solidFill>
                  <a:schemeClr val="tx1"/>
                </a:solidFill>
                <a:effectLst/>
                <a:latin typeface="+mn-lt"/>
                <a:ea typeface="+mn-ea"/>
                <a:cs typeface="+mn-cs"/>
              </a:rPr>
              <a:t>δελεάζω</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person is tempted when he is drawn away and enticed by his own evil desires’ Jas 1:14.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δελεάζω </a:t>
            </a:r>
            <a:r>
              <a:rPr lang="en-US" sz="1200" kern="1200" dirty="0">
                <a:solidFill>
                  <a:schemeClr val="tx1"/>
                </a:solidFill>
                <a:effectLst/>
                <a:latin typeface="+mn-lt"/>
                <a:ea typeface="+mn-ea"/>
                <a:cs typeface="+mn-cs"/>
              </a:rPr>
              <a:t>may often be translated as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make sinning look attractive’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 ‘to make sin taste good’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 ‘to wave sin in front of a person’s nose.’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sym typeface="Wingdings" panose="05000000000000000000" pitchFamily="2" charset="2"/>
              </a:rPr>
              <a:t> EVE and Gen. 3:6</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8</a:t>
            </a:fld>
            <a:endParaRPr lang="en-US"/>
          </a:p>
        </p:txBody>
      </p:sp>
    </p:spTree>
    <p:extLst>
      <p:ext uri="{BB962C8B-B14F-4D97-AF65-F5344CB8AC3E}">
        <p14:creationId xmlns:p14="http://schemas.microsoft.com/office/powerpoint/2010/main" val="4076907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Genesis 3:6 When the woman saw that the tree was good for food, and that it was a delight to the eyes, and that the tree was desirable to make </a:t>
            </a:r>
            <a:r>
              <a:rPr lang="en-US" sz="1200" i="1" kern="1200" dirty="0">
                <a:solidFill>
                  <a:schemeClr val="tx1"/>
                </a:solidFill>
                <a:effectLst/>
                <a:latin typeface="+mn-lt"/>
                <a:ea typeface="+mn-ea"/>
                <a:cs typeface="+mn-cs"/>
              </a:rPr>
              <a:t>one</a:t>
            </a:r>
            <a:r>
              <a:rPr lang="en-US" sz="1200" kern="1200" dirty="0">
                <a:solidFill>
                  <a:schemeClr val="tx1"/>
                </a:solidFill>
                <a:effectLst/>
                <a:latin typeface="+mn-lt"/>
                <a:ea typeface="+mn-ea"/>
                <a:cs typeface="+mn-cs"/>
              </a:rPr>
              <a:t> wise, she took from its fruit and ate; and she gave also to her husband with her, and he ate.</a:t>
            </a:r>
          </a:p>
          <a:p>
            <a:endParaRPr lang="en-US" dirty="0"/>
          </a:p>
          <a:p>
            <a:r>
              <a:rPr lang="en-US" dirty="0">
                <a:sym typeface="Wingdings" panose="05000000000000000000" pitchFamily="2" charset="2"/>
              </a:rPr>
              <a:t> 1John 2:16</a:t>
            </a:r>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9</a:t>
            </a:fld>
            <a:endParaRPr lang="en-US"/>
          </a:p>
        </p:txBody>
      </p:sp>
    </p:spTree>
    <p:extLst>
      <p:ext uri="{BB962C8B-B14F-4D97-AF65-F5344CB8AC3E}">
        <p14:creationId xmlns:p14="http://schemas.microsoft.com/office/powerpoint/2010/main" val="4209387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John 2:16 For all that is in the world, the lust of the flesh and the lust of the eyes and the boastful pride of life, is not from the Father, but is from the world.</a:t>
            </a:r>
          </a:p>
          <a:p>
            <a:endParaRPr lang="en-US" dirty="0"/>
          </a:p>
          <a:p>
            <a:r>
              <a:rPr lang="en-US" dirty="0">
                <a:sym typeface="Wingdings" panose="05000000000000000000" pitchFamily="2" charset="2"/>
              </a:rPr>
              <a:t> </a:t>
            </a:r>
            <a:r>
              <a:rPr lang="en-US" dirty="0"/>
              <a:t>2 Tools of Satan</a:t>
            </a:r>
          </a:p>
        </p:txBody>
      </p:sp>
      <p:sp>
        <p:nvSpPr>
          <p:cNvPr id="4" name="Slide Number Placeholder 3"/>
          <p:cNvSpPr>
            <a:spLocks noGrp="1"/>
          </p:cNvSpPr>
          <p:nvPr>
            <p:ph type="sldNum" sz="quarter" idx="10"/>
          </p:nvPr>
        </p:nvSpPr>
        <p:spPr/>
        <p:txBody>
          <a:bodyPr/>
          <a:lstStyle/>
          <a:p>
            <a:fld id="{811B97D1-DE3B-4A9C-8E0B-B146F10E5B51}" type="slidenum">
              <a:rPr lang="en-US" smtClean="0"/>
              <a:t>10</a:t>
            </a:fld>
            <a:endParaRPr lang="en-US"/>
          </a:p>
        </p:txBody>
      </p:sp>
    </p:spTree>
    <p:extLst>
      <p:ext uri="{BB962C8B-B14F-4D97-AF65-F5344CB8AC3E}">
        <p14:creationId xmlns:p14="http://schemas.microsoft.com/office/powerpoint/2010/main" val="2067302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Tools of Satan</a:t>
            </a:r>
          </a:p>
          <a:p>
            <a:pPr>
              <a:lnSpc>
                <a:spcPct val="150000"/>
              </a:lnSpc>
            </a:pPr>
            <a:r>
              <a:rPr lang="en-US" sz="4400" b="1" i="1" u="sng" dirty="0"/>
              <a:t> Deception</a:t>
            </a:r>
          </a:p>
          <a:p>
            <a:pPr rtl="0"/>
            <a:r>
              <a:rPr lang="en-US" sz="1200" b="0" dirty="0"/>
              <a:t>14 </a:t>
            </a:r>
            <a:r>
              <a:rPr lang="en-US" sz="1200" b="0" baseline="0" dirty="0"/>
              <a:t> </a:t>
            </a:r>
            <a:r>
              <a:rPr lang="en-US" sz="1200" b="0" dirty="0"/>
              <a:t>But each one is tempted when he is carried away and enticed by his own lust.</a:t>
            </a:r>
          </a:p>
          <a:p>
            <a:pPr rtl="0"/>
            <a:r>
              <a:rPr lang="en-US" sz="1200" b="0" dirty="0"/>
              <a:t>15  Then when lust has conceived, it gives birth to sin; and when sin is accomplished, it brings forth death.</a:t>
            </a:r>
          </a:p>
          <a:p>
            <a:pPr rtl="0"/>
            <a:r>
              <a:rPr lang="en-US" sz="1200" b="0" dirty="0"/>
              <a:t>16 </a:t>
            </a:r>
            <a:r>
              <a:rPr lang="en-US" sz="1200" b="0" baseline="0" dirty="0"/>
              <a:t> </a:t>
            </a:r>
            <a:r>
              <a:rPr lang="en-US" sz="1200" b="0" dirty="0"/>
              <a:t>Do not be deceived, my beloved brethren.</a:t>
            </a:r>
          </a:p>
          <a:p>
            <a:pPr>
              <a:lnSpc>
                <a:spcPct val="150000"/>
              </a:lnSpc>
            </a:pPr>
            <a:endParaRPr lang="en-US" sz="4400" b="1" i="1" u="sng" dirty="0"/>
          </a:p>
          <a:p>
            <a:pPr lvl="1">
              <a:lnSpc>
                <a:spcPct val="150000"/>
              </a:lnSpc>
            </a:pPr>
            <a:r>
              <a:rPr lang="en-US" sz="4000" i="1" u="sng" dirty="0"/>
              <a:t>Tempted – sin – death (14-15)</a:t>
            </a:r>
          </a:p>
          <a:p>
            <a:pPr lvl="1">
              <a:lnSpc>
                <a:spcPct val="150000"/>
              </a:lnSpc>
            </a:pPr>
            <a:r>
              <a:rPr lang="en-US" sz="4000" dirty="0"/>
              <a:t>James 1:16 - Do not be deceived, my beloved brethren.</a:t>
            </a:r>
          </a:p>
          <a:p>
            <a:pPr lvl="1">
              <a:lnSpc>
                <a:spcPct val="150000"/>
              </a:lnSpc>
            </a:pPr>
            <a:endParaRPr lang="en-US" sz="4000" dirty="0"/>
          </a:p>
          <a:p>
            <a:pPr lvl="0">
              <a:lnSpc>
                <a:spcPct val="150000"/>
              </a:lnSpc>
            </a:pPr>
            <a:r>
              <a:rPr lang="en-US" sz="4000" b="1" dirty="0">
                <a:sym typeface="Wingdings" panose="05000000000000000000" pitchFamily="2" charset="2"/>
              </a:rPr>
              <a:t> </a:t>
            </a:r>
            <a:r>
              <a:rPr lang="en-US" sz="4000" b="1" dirty="0"/>
              <a:t>EVE AGAIN – from NT – 1Tim. 2:14</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11</a:t>
            </a:fld>
            <a:endParaRPr lang="en-US"/>
          </a:p>
        </p:txBody>
      </p:sp>
    </p:spTree>
    <p:extLst>
      <p:ext uri="{BB962C8B-B14F-4D97-AF65-F5344CB8AC3E}">
        <p14:creationId xmlns:p14="http://schemas.microsoft.com/office/powerpoint/2010/main" val="41527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it was Adam who was first created, </a:t>
            </a:r>
            <a:r>
              <a:rPr lang="en-US" sz="1200" i="1" dirty="0"/>
              <a:t>and then Eve. </a:t>
            </a:r>
            <a:r>
              <a:rPr lang="en-US" sz="1200" dirty="0"/>
              <a:t>And </a:t>
            </a:r>
            <a:r>
              <a:rPr lang="en-US" sz="1200" i="1" dirty="0"/>
              <a:t>it was not Adam who was deceived, but the woman </a:t>
            </a:r>
            <a:r>
              <a:rPr lang="en-US" sz="1200" b="1" i="1" dirty="0"/>
              <a:t>being deceived, fell into transgression. </a:t>
            </a:r>
            <a:r>
              <a:rPr lang="en-US" sz="1200" i="1" dirty="0"/>
              <a:t>(1Tim. 2:14)</a:t>
            </a:r>
          </a:p>
          <a:p>
            <a:endParaRPr lang="en-US" dirty="0"/>
          </a:p>
          <a:p>
            <a:r>
              <a:rPr lang="en-US" b="1" dirty="0">
                <a:sym typeface="Wingdings" panose="05000000000000000000" pitchFamily="2" charset="2"/>
              </a:rPr>
              <a:t> 2 Cor. 11:3</a:t>
            </a:r>
            <a:endParaRPr lang="en-US" b="1" dirty="0"/>
          </a:p>
        </p:txBody>
      </p:sp>
      <p:sp>
        <p:nvSpPr>
          <p:cNvPr id="4" name="Slide Number Placeholder 3"/>
          <p:cNvSpPr>
            <a:spLocks noGrp="1"/>
          </p:cNvSpPr>
          <p:nvPr>
            <p:ph type="sldNum" sz="quarter" idx="10"/>
          </p:nvPr>
        </p:nvSpPr>
        <p:spPr/>
        <p:txBody>
          <a:bodyPr/>
          <a:lstStyle/>
          <a:p>
            <a:fld id="{811B97D1-DE3B-4A9C-8E0B-B146F10E5B51}" type="slidenum">
              <a:rPr lang="en-US" smtClean="0"/>
              <a:t>12</a:t>
            </a:fld>
            <a:endParaRPr lang="en-US"/>
          </a:p>
        </p:txBody>
      </p:sp>
    </p:spTree>
    <p:extLst>
      <p:ext uri="{BB962C8B-B14F-4D97-AF65-F5344CB8AC3E}">
        <p14:creationId xmlns:p14="http://schemas.microsoft.com/office/powerpoint/2010/main" val="3681123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BB128AC-5567-467E-8D11-C63A42314995}"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956B-FB11-49AF-97EA-936F4AA843DB}" type="slidenum">
              <a:rPr lang="en-US" smtClean="0"/>
              <a:t>‹#›</a:t>
            </a:fld>
            <a:endParaRPr lang="en-US"/>
          </a:p>
        </p:txBody>
      </p:sp>
    </p:spTree>
    <p:extLst>
      <p:ext uri="{BB962C8B-B14F-4D97-AF65-F5344CB8AC3E}">
        <p14:creationId xmlns:p14="http://schemas.microsoft.com/office/powerpoint/2010/main" val="82920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213057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308418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BB128AC-5567-467E-8D11-C63A42314995}"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956B-FB11-49AF-97EA-936F4AA843DB}" type="slidenum">
              <a:rPr lang="en-US" smtClean="0"/>
              <a:t>‹#›</a:t>
            </a:fld>
            <a:endParaRPr lang="en-US"/>
          </a:p>
        </p:txBody>
      </p:sp>
    </p:spTree>
    <p:extLst>
      <p:ext uri="{BB962C8B-B14F-4D97-AF65-F5344CB8AC3E}">
        <p14:creationId xmlns:p14="http://schemas.microsoft.com/office/powerpoint/2010/main" val="30008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415703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339419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62428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348012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128AC-5567-467E-8D11-C63A42314995}"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956B-FB11-49AF-97EA-936F4AA843DB}" type="slidenum">
              <a:rPr lang="en-US" smtClean="0"/>
              <a:t>‹#›</a:t>
            </a:fld>
            <a:endParaRPr lang="en-US"/>
          </a:p>
        </p:txBody>
      </p:sp>
    </p:spTree>
    <p:extLst>
      <p:ext uri="{BB962C8B-B14F-4D97-AF65-F5344CB8AC3E}">
        <p14:creationId xmlns:p14="http://schemas.microsoft.com/office/powerpoint/2010/main" val="399273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107116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8BB128AC-5567-467E-8D11-C63A42314995}" type="datetimeFigureOut">
              <a:rPr lang="en-US" smtClean="0"/>
              <a:pPr/>
              <a:t>11/4/2018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191041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128AC-5567-467E-8D11-C63A42314995}" type="datetimeFigureOut">
              <a:rPr lang="en-US" smtClean="0"/>
              <a:t>11/4/2018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956B-FB11-49AF-97EA-936F4AA843DB}" type="slidenum">
              <a:rPr lang="en-US" smtClean="0"/>
              <a:t>‹#›</a:t>
            </a:fld>
            <a:endParaRPr lang="en-US"/>
          </a:p>
        </p:txBody>
      </p:sp>
    </p:spTree>
    <p:extLst>
      <p:ext uri="{BB962C8B-B14F-4D97-AF65-F5344CB8AC3E}">
        <p14:creationId xmlns:p14="http://schemas.microsoft.com/office/powerpoint/2010/main" val="2480718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A8A5-3BAD-43CB-ACEA-F0F552BBAEE7}"/>
              </a:ext>
            </a:extLst>
          </p:cNvPr>
          <p:cNvSpPr>
            <a:spLocks noGrp="1"/>
          </p:cNvSpPr>
          <p:nvPr>
            <p:ph type="ctrTitle"/>
          </p:nvPr>
        </p:nvSpPr>
        <p:spPr/>
        <p:txBody>
          <a:bodyPr>
            <a:normAutofit/>
          </a:bodyPr>
          <a:lstStyle/>
          <a:p>
            <a:endParaRPr lang="en-US" dirty="0"/>
          </a:p>
        </p:txBody>
      </p:sp>
      <p:sp>
        <p:nvSpPr>
          <p:cNvPr id="3" name="Subtitle 2">
            <a:extLst>
              <a:ext uri="{FF2B5EF4-FFF2-40B4-BE49-F238E27FC236}">
                <a16:creationId xmlns:a16="http://schemas.microsoft.com/office/drawing/2014/main" id="{95FC4F11-1003-4223-B410-63E251E5F5C1}"/>
              </a:ext>
            </a:extLst>
          </p:cNvPr>
          <p:cNvSpPr>
            <a:spLocks noGrp="1"/>
          </p:cNvSpPr>
          <p:nvPr>
            <p:ph type="subTitle" idx="1"/>
          </p:nvPr>
        </p:nvSpPr>
        <p:spPr>
          <a:xfrm>
            <a:off x="1143000" y="3777342"/>
            <a:ext cx="6858000" cy="1480457"/>
          </a:xfrm>
        </p:spPr>
        <p:txBody>
          <a:bodyPr>
            <a:normAutofit/>
          </a:bodyPr>
          <a:lstStyle/>
          <a:p>
            <a:endParaRPr lang="en-US" sz="4400" dirty="0"/>
          </a:p>
        </p:txBody>
      </p:sp>
    </p:spTree>
    <p:extLst>
      <p:ext uri="{BB962C8B-B14F-4D97-AF65-F5344CB8AC3E}">
        <p14:creationId xmlns:p14="http://schemas.microsoft.com/office/powerpoint/2010/main" val="226645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E083E8-1C6A-486D-8D07-DD2AB3EAE0E1}"/>
              </a:ext>
            </a:extLst>
          </p:cNvPr>
          <p:cNvSpPr>
            <a:spLocks noGrp="1"/>
          </p:cNvSpPr>
          <p:nvPr>
            <p:ph idx="1"/>
          </p:nvPr>
        </p:nvSpPr>
        <p:spPr>
          <a:xfrm>
            <a:off x="628650" y="2908663"/>
            <a:ext cx="7886700" cy="3268299"/>
          </a:xfrm>
        </p:spPr>
        <p:txBody>
          <a:bodyPr>
            <a:normAutofit/>
          </a:bodyPr>
          <a:lstStyle/>
          <a:p>
            <a:pPr marL="0" lvl="0" indent="0">
              <a:lnSpc>
                <a:spcPct val="100000"/>
              </a:lnSpc>
              <a:spcBef>
                <a:spcPts val="0"/>
              </a:spcBef>
              <a:buNone/>
              <a:defRPr/>
            </a:pPr>
            <a:r>
              <a:rPr lang="en-US" sz="3600" dirty="0"/>
              <a:t>For all that is in the world, the lust of the flesh and the lust of the eyes and the boastful pride of life, is not from the Father, but is from the world.  </a:t>
            </a:r>
          </a:p>
          <a:p>
            <a:pPr marL="0" lvl="0" indent="0" algn="r">
              <a:lnSpc>
                <a:spcPct val="100000"/>
              </a:lnSpc>
              <a:spcBef>
                <a:spcPts val="0"/>
              </a:spcBef>
              <a:buNone/>
              <a:defRPr/>
            </a:pPr>
            <a:r>
              <a:rPr lang="en-US" sz="3600" dirty="0"/>
              <a:t>(1John 2:16)</a:t>
            </a:r>
          </a:p>
        </p:txBody>
      </p:sp>
      <p:pic>
        <p:nvPicPr>
          <p:cNvPr id="3074" name="Picture 2" descr="Image result for flee fornication images">
            <a:extLst>
              <a:ext uri="{FF2B5EF4-FFF2-40B4-BE49-F238E27FC236}">
                <a16:creationId xmlns:a16="http://schemas.microsoft.com/office/drawing/2014/main" id="{25933C5C-C443-4C88-AA98-AE47E82521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5085" y="208304"/>
            <a:ext cx="3580039" cy="1861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33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B146-EB7E-4629-B39F-A078364473D5}"/>
              </a:ext>
            </a:extLst>
          </p:cNvPr>
          <p:cNvSpPr>
            <a:spLocks noGrp="1"/>
          </p:cNvSpPr>
          <p:nvPr>
            <p:ph type="title"/>
          </p:nvPr>
        </p:nvSpPr>
        <p:spPr/>
        <p:txBody>
          <a:bodyPr/>
          <a:lstStyle/>
          <a:p>
            <a:pPr algn="ctr"/>
            <a:r>
              <a:rPr lang="en-US" b="1" dirty="0">
                <a:latin typeface="Arial Black" panose="020B0A04020102020204" pitchFamily="34" charset="0"/>
              </a:rPr>
              <a:t>2 Tools of Satan</a:t>
            </a:r>
          </a:p>
        </p:txBody>
      </p:sp>
      <p:sp>
        <p:nvSpPr>
          <p:cNvPr id="3" name="Content Placeholder 2">
            <a:extLst>
              <a:ext uri="{FF2B5EF4-FFF2-40B4-BE49-F238E27FC236}">
                <a16:creationId xmlns:a16="http://schemas.microsoft.com/office/drawing/2014/main" id="{AC749E6F-30B5-48F4-8D52-30D5B194AFCD}"/>
              </a:ext>
            </a:extLst>
          </p:cNvPr>
          <p:cNvSpPr>
            <a:spLocks noGrp="1"/>
          </p:cNvSpPr>
          <p:nvPr>
            <p:ph idx="1"/>
          </p:nvPr>
        </p:nvSpPr>
        <p:spPr/>
        <p:txBody>
          <a:bodyPr>
            <a:normAutofit lnSpcReduction="10000"/>
          </a:bodyPr>
          <a:lstStyle/>
          <a:p>
            <a:pPr>
              <a:lnSpc>
                <a:spcPct val="150000"/>
              </a:lnSpc>
            </a:pPr>
            <a:r>
              <a:rPr lang="en-US" sz="4400" b="1" i="1" u="sng" dirty="0"/>
              <a:t> Deception – James 1:14-16</a:t>
            </a:r>
          </a:p>
          <a:p>
            <a:pPr lvl="1">
              <a:lnSpc>
                <a:spcPct val="150000"/>
              </a:lnSpc>
            </a:pPr>
            <a:r>
              <a:rPr lang="en-US" sz="4000" i="1" u="sng" dirty="0"/>
              <a:t>Tempted – sin – death (14-15)</a:t>
            </a:r>
          </a:p>
          <a:p>
            <a:pPr marL="457200" lvl="1" indent="0" algn="ctr">
              <a:lnSpc>
                <a:spcPct val="100000"/>
              </a:lnSpc>
              <a:buNone/>
            </a:pPr>
            <a:r>
              <a:rPr lang="en-US" sz="5400" b="1" dirty="0"/>
              <a:t>1:16 - Do not be deceived, my beloved brethren.</a:t>
            </a:r>
            <a:endParaRPr lang="en-US" sz="4400" b="1" dirty="0"/>
          </a:p>
        </p:txBody>
      </p:sp>
    </p:spTree>
    <p:extLst>
      <p:ext uri="{BB962C8B-B14F-4D97-AF65-F5344CB8AC3E}">
        <p14:creationId xmlns:p14="http://schemas.microsoft.com/office/powerpoint/2010/main" val="133178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5C75F-2837-4B2E-B465-B3CF5FF05253}"/>
              </a:ext>
            </a:extLst>
          </p:cNvPr>
          <p:cNvSpPr>
            <a:spLocks noGrp="1"/>
          </p:cNvSpPr>
          <p:nvPr>
            <p:ph idx="1"/>
          </p:nvPr>
        </p:nvSpPr>
        <p:spPr>
          <a:xfrm>
            <a:off x="172064" y="3070370"/>
            <a:ext cx="8799871" cy="3606013"/>
          </a:xfrm>
        </p:spPr>
        <p:txBody>
          <a:bodyPr>
            <a:normAutofit/>
          </a:bodyPr>
          <a:lstStyle/>
          <a:p>
            <a:r>
              <a:rPr lang="en-US" sz="3600" dirty="0"/>
              <a:t>“For it was Adam who was first created, </a:t>
            </a:r>
            <a:r>
              <a:rPr lang="en-US" sz="3600" i="1" dirty="0"/>
              <a:t>and then Eve. </a:t>
            </a:r>
            <a:r>
              <a:rPr lang="en-US" sz="3600" dirty="0"/>
              <a:t>And </a:t>
            </a:r>
            <a:r>
              <a:rPr lang="en-US" sz="3600" i="1" dirty="0"/>
              <a:t>it was not Adam who was deceived, but the woman </a:t>
            </a:r>
            <a:r>
              <a:rPr lang="en-US" sz="3600" b="1" i="1" dirty="0"/>
              <a:t>being deceived, fell into transgression.     </a:t>
            </a:r>
            <a:r>
              <a:rPr lang="en-US" sz="3600" i="1" dirty="0"/>
              <a:t>(1Tim. 2:14)</a:t>
            </a:r>
          </a:p>
        </p:txBody>
      </p:sp>
      <p:pic>
        <p:nvPicPr>
          <p:cNvPr id="4" name="Picture 2" descr="Image result for flee fornication images">
            <a:extLst>
              <a:ext uri="{FF2B5EF4-FFF2-40B4-BE49-F238E27FC236}">
                <a16:creationId xmlns:a16="http://schemas.microsoft.com/office/drawing/2014/main" id="{876CD1C3-7F0A-4985-BD27-493A7A39BD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7519" y="181616"/>
            <a:ext cx="428625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083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5C75F-2837-4B2E-B465-B3CF5FF05253}"/>
              </a:ext>
            </a:extLst>
          </p:cNvPr>
          <p:cNvSpPr>
            <a:spLocks noGrp="1"/>
          </p:cNvSpPr>
          <p:nvPr>
            <p:ph idx="1"/>
          </p:nvPr>
        </p:nvSpPr>
        <p:spPr>
          <a:xfrm>
            <a:off x="172064" y="3229760"/>
            <a:ext cx="8799871" cy="3446623"/>
          </a:xfrm>
        </p:spPr>
        <p:txBody>
          <a:bodyPr>
            <a:normAutofit/>
          </a:bodyPr>
          <a:lstStyle/>
          <a:p>
            <a:r>
              <a:rPr lang="en-US" sz="3600" dirty="0"/>
              <a:t>But I am afraid that, </a:t>
            </a:r>
            <a:r>
              <a:rPr lang="en-US" sz="3600" b="1" i="1" u="sng" dirty="0"/>
              <a:t>as the serpent deceived Eve </a:t>
            </a:r>
            <a:r>
              <a:rPr lang="en-US" sz="3600" dirty="0"/>
              <a:t>by his craftiness, your minds will be led astray from the simplicity and purity </a:t>
            </a:r>
            <a:r>
              <a:rPr lang="en-US" sz="3600" i="1" dirty="0"/>
              <a:t>of devotion to Christ.     (2Cor. 11:3)</a:t>
            </a:r>
          </a:p>
        </p:txBody>
      </p:sp>
      <p:pic>
        <p:nvPicPr>
          <p:cNvPr id="4" name="Picture 2" descr="Image result for flee fornication images">
            <a:extLst>
              <a:ext uri="{FF2B5EF4-FFF2-40B4-BE49-F238E27FC236}">
                <a16:creationId xmlns:a16="http://schemas.microsoft.com/office/drawing/2014/main" id="{876CD1C3-7F0A-4985-BD27-493A7A39BD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7519" y="181616"/>
            <a:ext cx="428625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76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B146-EB7E-4629-B39F-A078364473D5}"/>
              </a:ext>
            </a:extLst>
          </p:cNvPr>
          <p:cNvSpPr>
            <a:spLocks noGrp="1"/>
          </p:cNvSpPr>
          <p:nvPr>
            <p:ph type="title"/>
          </p:nvPr>
        </p:nvSpPr>
        <p:spPr/>
        <p:txBody>
          <a:bodyPr/>
          <a:lstStyle/>
          <a:p>
            <a:pPr algn="ctr"/>
            <a:r>
              <a:rPr lang="en-US" b="1" dirty="0">
                <a:latin typeface="Arial Black" panose="020B0A04020102020204" pitchFamily="34" charset="0"/>
              </a:rPr>
              <a:t>2 Tools of Satan</a:t>
            </a:r>
          </a:p>
        </p:txBody>
      </p:sp>
      <p:sp>
        <p:nvSpPr>
          <p:cNvPr id="3" name="Content Placeholder 2">
            <a:extLst>
              <a:ext uri="{FF2B5EF4-FFF2-40B4-BE49-F238E27FC236}">
                <a16:creationId xmlns:a16="http://schemas.microsoft.com/office/drawing/2014/main" id="{AC749E6F-30B5-48F4-8D52-30D5B194AFCD}"/>
              </a:ext>
            </a:extLst>
          </p:cNvPr>
          <p:cNvSpPr>
            <a:spLocks noGrp="1"/>
          </p:cNvSpPr>
          <p:nvPr>
            <p:ph idx="1"/>
          </p:nvPr>
        </p:nvSpPr>
        <p:spPr/>
        <p:txBody>
          <a:bodyPr>
            <a:normAutofit/>
          </a:bodyPr>
          <a:lstStyle/>
          <a:p>
            <a:r>
              <a:rPr lang="en-US" sz="4400" dirty="0"/>
              <a:t> Deception</a:t>
            </a:r>
          </a:p>
          <a:p>
            <a:r>
              <a:rPr lang="en-US" sz="4400" dirty="0"/>
              <a:t> </a:t>
            </a:r>
            <a:r>
              <a:rPr lang="en-US" sz="4400" b="1" i="1" u="sng" dirty="0"/>
              <a:t>Desire</a:t>
            </a:r>
          </a:p>
          <a:p>
            <a:pPr lvl="1"/>
            <a:r>
              <a:rPr lang="en-US" sz="4000" dirty="0"/>
              <a:t>‘lust’ –</a:t>
            </a:r>
          </a:p>
          <a:p>
            <a:pPr lvl="1"/>
            <a:r>
              <a:rPr lang="en-US" sz="3600" i="1" dirty="0"/>
              <a:t>“to greatly desire to do or have something—‘to long for, to desire very much.’ “</a:t>
            </a:r>
            <a:endParaRPr lang="en-US" sz="5400" dirty="0"/>
          </a:p>
        </p:txBody>
      </p:sp>
    </p:spTree>
    <p:extLst>
      <p:ext uri="{BB962C8B-B14F-4D97-AF65-F5344CB8AC3E}">
        <p14:creationId xmlns:p14="http://schemas.microsoft.com/office/powerpoint/2010/main" val="154087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B146-EB7E-4629-B39F-A078364473D5}"/>
              </a:ext>
            </a:extLst>
          </p:cNvPr>
          <p:cNvSpPr>
            <a:spLocks noGrp="1"/>
          </p:cNvSpPr>
          <p:nvPr>
            <p:ph type="title"/>
          </p:nvPr>
        </p:nvSpPr>
        <p:spPr/>
        <p:txBody>
          <a:bodyPr/>
          <a:lstStyle/>
          <a:p>
            <a:pPr algn="ctr"/>
            <a:r>
              <a:rPr lang="en-US" b="1" dirty="0">
                <a:latin typeface="Arial Black" panose="020B0A04020102020204" pitchFamily="34" charset="0"/>
              </a:rPr>
              <a:t>2 Tools of Satan</a:t>
            </a:r>
          </a:p>
        </p:txBody>
      </p:sp>
      <p:sp>
        <p:nvSpPr>
          <p:cNvPr id="3" name="Content Placeholder 2">
            <a:extLst>
              <a:ext uri="{FF2B5EF4-FFF2-40B4-BE49-F238E27FC236}">
                <a16:creationId xmlns:a16="http://schemas.microsoft.com/office/drawing/2014/main" id="{AC749E6F-30B5-48F4-8D52-30D5B194AFCD}"/>
              </a:ext>
            </a:extLst>
          </p:cNvPr>
          <p:cNvSpPr>
            <a:spLocks noGrp="1"/>
          </p:cNvSpPr>
          <p:nvPr>
            <p:ph idx="1"/>
          </p:nvPr>
        </p:nvSpPr>
        <p:spPr/>
        <p:txBody>
          <a:bodyPr>
            <a:normAutofit/>
          </a:bodyPr>
          <a:lstStyle/>
          <a:p>
            <a:r>
              <a:rPr lang="en-US" sz="4400" b="1" i="1" dirty="0"/>
              <a:t>Desire + Deception</a:t>
            </a:r>
          </a:p>
          <a:p>
            <a:pPr lvl="1"/>
            <a:r>
              <a:rPr lang="en-US" sz="4000" dirty="0"/>
              <a:t>‘make sin look attractive’</a:t>
            </a:r>
          </a:p>
          <a:p>
            <a:pPr lvl="1"/>
            <a:r>
              <a:rPr lang="en-US" sz="4000" dirty="0"/>
              <a:t>Make sin taste good’</a:t>
            </a:r>
          </a:p>
          <a:p>
            <a:pPr lvl="1"/>
            <a:r>
              <a:rPr lang="en-US" sz="4000" dirty="0"/>
              <a:t>To wave sin in front of a person’s nose’</a:t>
            </a:r>
          </a:p>
        </p:txBody>
      </p:sp>
    </p:spTree>
    <p:extLst>
      <p:ext uri="{BB962C8B-B14F-4D97-AF65-F5344CB8AC3E}">
        <p14:creationId xmlns:p14="http://schemas.microsoft.com/office/powerpoint/2010/main" val="295166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E694D9-2881-45A9-86A4-3BCFF3AD4E13}"/>
              </a:ext>
            </a:extLst>
          </p:cNvPr>
          <p:cNvSpPr>
            <a:spLocks noGrp="1"/>
          </p:cNvSpPr>
          <p:nvPr>
            <p:ph idx="1"/>
          </p:nvPr>
        </p:nvSpPr>
        <p:spPr>
          <a:xfrm>
            <a:off x="628650" y="1825625"/>
            <a:ext cx="4799027" cy="3778221"/>
          </a:xfrm>
        </p:spPr>
        <p:txBody>
          <a:bodyPr>
            <a:normAutofit/>
          </a:bodyPr>
          <a:lstStyle/>
          <a:p>
            <a:pPr marL="0" indent="0" algn="ctr">
              <a:buNone/>
            </a:pPr>
            <a:r>
              <a:rPr lang="en-US" sz="4400" b="1" dirty="0"/>
              <a:t>Joseph </a:t>
            </a:r>
          </a:p>
          <a:p>
            <a:pPr marL="0" indent="0" algn="ctr">
              <a:buNone/>
            </a:pPr>
            <a:r>
              <a:rPr lang="en-US" sz="4400" b="1" dirty="0"/>
              <a:t>and </a:t>
            </a:r>
          </a:p>
          <a:p>
            <a:pPr marL="0" indent="0" algn="ctr">
              <a:buNone/>
            </a:pPr>
            <a:r>
              <a:rPr lang="en-US" sz="4400" b="1" dirty="0"/>
              <a:t>Potiphar’s wife</a:t>
            </a:r>
          </a:p>
        </p:txBody>
      </p:sp>
      <p:pic>
        <p:nvPicPr>
          <p:cNvPr id="4098" name="Picture 2" descr="Image result for flee fornication images">
            <a:extLst>
              <a:ext uri="{FF2B5EF4-FFF2-40B4-BE49-F238E27FC236}">
                <a16:creationId xmlns:a16="http://schemas.microsoft.com/office/drawing/2014/main" id="{60CC0F95-83A8-4973-9E98-E4C73CE18C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1101187"/>
            <a:ext cx="2857500" cy="35147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77B41BD-DE3A-47E5-9E30-9ED1B88DE7F6}"/>
              </a:ext>
            </a:extLst>
          </p:cNvPr>
          <p:cNvSpPr txBox="1"/>
          <p:nvPr/>
        </p:nvSpPr>
        <p:spPr>
          <a:xfrm>
            <a:off x="771787" y="5110482"/>
            <a:ext cx="7575259" cy="1323439"/>
          </a:xfrm>
          <a:prstGeom prst="rect">
            <a:avLst/>
          </a:prstGeom>
          <a:noFill/>
        </p:spPr>
        <p:txBody>
          <a:bodyPr wrap="square" rtlCol="0">
            <a:spAutoFit/>
          </a:bodyPr>
          <a:lstStyle/>
          <a:p>
            <a:r>
              <a:rPr lang="en-US" sz="4000" dirty="0"/>
              <a:t>How then could I do this great evil and sin against God?”  (Gen. 39:9)</a:t>
            </a:r>
          </a:p>
        </p:txBody>
      </p:sp>
    </p:spTree>
    <p:extLst>
      <p:ext uri="{BB962C8B-B14F-4D97-AF65-F5344CB8AC3E}">
        <p14:creationId xmlns:p14="http://schemas.microsoft.com/office/powerpoint/2010/main" val="139734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8F9C-B5A2-42FE-BDF7-F920BFC865A0}"/>
              </a:ext>
            </a:extLst>
          </p:cNvPr>
          <p:cNvSpPr>
            <a:spLocks noGrp="1"/>
          </p:cNvSpPr>
          <p:nvPr>
            <p:ph type="title"/>
          </p:nvPr>
        </p:nvSpPr>
        <p:spPr/>
        <p:txBody>
          <a:bodyPr/>
          <a:lstStyle/>
          <a:p>
            <a:pPr algn="ctr"/>
            <a:r>
              <a:rPr lang="en-US" dirty="0">
                <a:latin typeface="Arial Black" panose="020B0A04020102020204" pitchFamily="34" charset="0"/>
              </a:rPr>
              <a:t>Two Aspects of Avoiding Temptation</a:t>
            </a:r>
          </a:p>
        </p:txBody>
      </p:sp>
      <p:sp>
        <p:nvSpPr>
          <p:cNvPr id="3" name="Content Placeholder 2">
            <a:extLst>
              <a:ext uri="{FF2B5EF4-FFF2-40B4-BE49-F238E27FC236}">
                <a16:creationId xmlns:a16="http://schemas.microsoft.com/office/drawing/2014/main" id="{3E6DF2B6-F778-4D49-9576-0C698E3EA032}"/>
              </a:ext>
            </a:extLst>
          </p:cNvPr>
          <p:cNvSpPr>
            <a:spLocks noGrp="1"/>
          </p:cNvSpPr>
          <p:nvPr>
            <p:ph idx="1"/>
          </p:nvPr>
        </p:nvSpPr>
        <p:spPr>
          <a:xfrm>
            <a:off x="628650" y="2407639"/>
            <a:ext cx="7886700" cy="3769323"/>
          </a:xfrm>
        </p:spPr>
        <p:txBody>
          <a:bodyPr/>
          <a:lstStyle/>
          <a:p>
            <a:pPr>
              <a:lnSpc>
                <a:spcPct val="150000"/>
              </a:lnSpc>
            </a:pPr>
            <a:r>
              <a:rPr lang="en-US" sz="4400" b="1" i="1" dirty="0"/>
              <a:t>Change my KNOWLEDGE</a:t>
            </a:r>
          </a:p>
          <a:p>
            <a:pPr lvl="1">
              <a:lnSpc>
                <a:spcPct val="150000"/>
              </a:lnSpc>
            </a:pPr>
            <a:r>
              <a:rPr lang="en-US" sz="4000" b="1" i="1" dirty="0"/>
              <a:t>Learn what the will of God IS</a:t>
            </a:r>
          </a:p>
          <a:p>
            <a:pPr lvl="1"/>
            <a:endParaRPr lang="en-US" sz="4000" b="1" i="1" dirty="0"/>
          </a:p>
          <a:p>
            <a:pPr lvl="2"/>
            <a:r>
              <a:rPr lang="en-US" sz="3600" b="1" i="1" dirty="0">
                <a:sym typeface="Wingdings" panose="05000000000000000000" pitchFamily="2" charset="2"/>
              </a:rPr>
              <a:t> </a:t>
            </a:r>
            <a:r>
              <a:rPr lang="en-US" sz="3600" b="1" i="1" dirty="0"/>
              <a:t>Ephesians 5 - </a:t>
            </a:r>
          </a:p>
        </p:txBody>
      </p:sp>
    </p:spTree>
    <p:extLst>
      <p:ext uri="{BB962C8B-B14F-4D97-AF65-F5344CB8AC3E}">
        <p14:creationId xmlns:p14="http://schemas.microsoft.com/office/powerpoint/2010/main" val="120292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8F9C-B5A2-42FE-BDF7-F920BFC865A0}"/>
              </a:ext>
            </a:extLst>
          </p:cNvPr>
          <p:cNvSpPr>
            <a:spLocks noGrp="1"/>
          </p:cNvSpPr>
          <p:nvPr>
            <p:ph type="title"/>
          </p:nvPr>
        </p:nvSpPr>
        <p:spPr/>
        <p:txBody>
          <a:bodyPr/>
          <a:lstStyle/>
          <a:p>
            <a:pPr algn="ctr"/>
            <a:r>
              <a:rPr lang="en-US" dirty="0">
                <a:latin typeface="Arial Black" panose="020B0A04020102020204" pitchFamily="34" charset="0"/>
              </a:rPr>
              <a:t>Ephesians 5</a:t>
            </a:r>
          </a:p>
        </p:txBody>
      </p:sp>
      <p:sp>
        <p:nvSpPr>
          <p:cNvPr id="3" name="Content Placeholder 2">
            <a:extLst>
              <a:ext uri="{FF2B5EF4-FFF2-40B4-BE49-F238E27FC236}">
                <a16:creationId xmlns:a16="http://schemas.microsoft.com/office/drawing/2014/main" id="{3E6DF2B6-F778-4D49-9576-0C698E3EA032}"/>
              </a:ext>
            </a:extLst>
          </p:cNvPr>
          <p:cNvSpPr>
            <a:spLocks noGrp="1"/>
          </p:cNvSpPr>
          <p:nvPr>
            <p:ph idx="1"/>
          </p:nvPr>
        </p:nvSpPr>
        <p:spPr>
          <a:xfrm>
            <a:off x="444617" y="1825625"/>
            <a:ext cx="8330267" cy="4351338"/>
          </a:xfrm>
        </p:spPr>
        <p:txBody>
          <a:bodyPr>
            <a:noAutofit/>
          </a:bodyPr>
          <a:lstStyle/>
          <a:p>
            <a:r>
              <a:rPr lang="en-US" sz="4400" b="1" dirty="0"/>
              <a:t>FACT – vs. 5</a:t>
            </a:r>
          </a:p>
          <a:p>
            <a:pPr marL="0" indent="0">
              <a:buNone/>
            </a:pPr>
            <a:r>
              <a:rPr lang="en-US" sz="4400" dirty="0"/>
              <a:t>For this you know with certainty, that no immoral or impure person or covetous man, who is an idolater, has an inheritance in the kingdom of Christ and God.</a:t>
            </a:r>
          </a:p>
        </p:txBody>
      </p:sp>
    </p:spTree>
    <p:extLst>
      <p:ext uri="{BB962C8B-B14F-4D97-AF65-F5344CB8AC3E}">
        <p14:creationId xmlns:p14="http://schemas.microsoft.com/office/powerpoint/2010/main" val="1586286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8F9C-B5A2-42FE-BDF7-F920BFC865A0}"/>
              </a:ext>
            </a:extLst>
          </p:cNvPr>
          <p:cNvSpPr>
            <a:spLocks noGrp="1"/>
          </p:cNvSpPr>
          <p:nvPr>
            <p:ph type="title"/>
          </p:nvPr>
        </p:nvSpPr>
        <p:spPr/>
        <p:txBody>
          <a:bodyPr/>
          <a:lstStyle/>
          <a:p>
            <a:pPr algn="ctr"/>
            <a:r>
              <a:rPr lang="en-US" dirty="0">
                <a:latin typeface="Arial Black" panose="020B0A04020102020204" pitchFamily="34" charset="0"/>
              </a:rPr>
              <a:t>Ephesians 5</a:t>
            </a:r>
          </a:p>
        </p:txBody>
      </p:sp>
      <p:sp>
        <p:nvSpPr>
          <p:cNvPr id="3" name="Content Placeholder 2">
            <a:extLst>
              <a:ext uri="{FF2B5EF4-FFF2-40B4-BE49-F238E27FC236}">
                <a16:creationId xmlns:a16="http://schemas.microsoft.com/office/drawing/2014/main" id="{3E6DF2B6-F778-4D49-9576-0C698E3EA032}"/>
              </a:ext>
            </a:extLst>
          </p:cNvPr>
          <p:cNvSpPr>
            <a:spLocks noGrp="1"/>
          </p:cNvSpPr>
          <p:nvPr>
            <p:ph idx="1"/>
          </p:nvPr>
        </p:nvSpPr>
        <p:spPr>
          <a:xfrm>
            <a:off x="444617" y="1825625"/>
            <a:ext cx="8330267" cy="4351338"/>
          </a:xfrm>
        </p:spPr>
        <p:txBody>
          <a:bodyPr>
            <a:noAutofit/>
          </a:bodyPr>
          <a:lstStyle/>
          <a:p>
            <a:r>
              <a:rPr lang="en-US" sz="4400" b="1" dirty="0"/>
              <a:t>Admonition:   vs. 6</a:t>
            </a:r>
          </a:p>
          <a:p>
            <a:endParaRPr lang="en-US" sz="4400" b="1" dirty="0"/>
          </a:p>
          <a:p>
            <a:pPr lvl="1"/>
            <a:r>
              <a:rPr lang="en-US" sz="4400" dirty="0"/>
              <a:t>let no one deceive you with empty words (6)</a:t>
            </a:r>
          </a:p>
        </p:txBody>
      </p:sp>
    </p:spTree>
    <p:extLst>
      <p:ext uri="{BB962C8B-B14F-4D97-AF65-F5344CB8AC3E}">
        <p14:creationId xmlns:p14="http://schemas.microsoft.com/office/powerpoint/2010/main" val="104651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C52517-A69C-4956-85CA-BB9E3985E36A}"/>
              </a:ext>
            </a:extLst>
          </p:cNvPr>
          <p:cNvSpPr>
            <a:spLocks noGrp="1"/>
          </p:cNvSpPr>
          <p:nvPr>
            <p:ph type="ctrTitle"/>
          </p:nvPr>
        </p:nvSpPr>
        <p:spPr/>
        <p:txBody>
          <a:bodyPr/>
          <a:lstStyle/>
          <a:p>
            <a:r>
              <a:rPr lang="en-US" dirty="0">
                <a:latin typeface="Arial Black" panose="020B0A04020102020204" pitchFamily="34" charset="0"/>
              </a:rPr>
              <a:t>Enticed</a:t>
            </a:r>
          </a:p>
        </p:txBody>
      </p:sp>
      <p:sp>
        <p:nvSpPr>
          <p:cNvPr id="5" name="Subtitle 4">
            <a:extLst>
              <a:ext uri="{FF2B5EF4-FFF2-40B4-BE49-F238E27FC236}">
                <a16:creationId xmlns:a16="http://schemas.microsoft.com/office/drawing/2014/main" id="{DB76DA55-C4B8-4879-8D7A-A414C61411A4}"/>
              </a:ext>
            </a:extLst>
          </p:cNvPr>
          <p:cNvSpPr>
            <a:spLocks noGrp="1"/>
          </p:cNvSpPr>
          <p:nvPr>
            <p:ph type="subTitle" idx="1"/>
          </p:nvPr>
        </p:nvSpPr>
        <p:spPr>
          <a:xfrm>
            <a:off x="1143000" y="4488110"/>
            <a:ext cx="6858000" cy="769690"/>
          </a:xfrm>
        </p:spPr>
        <p:txBody>
          <a:bodyPr>
            <a:normAutofit/>
          </a:bodyPr>
          <a:lstStyle/>
          <a:p>
            <a:r>
              <a:rPr lang="en-US" sz="4000" dirty="0"/>
              <a:t>2 Peter 2:14, 18; James 1:14</a:t>
            </a:r>
          </a:p>
        </p:txBody>
      </p:sp>
    </p:spTree>
    <p:extLst>
      <p:ext uri="{BB962C8B-B14F-4D97-AF65-F5344CB8AC3E}">
        <p14:creationId xmlns:p14="http://schemas.microsoft.com/office/powerpoint/2010/main" val="3306054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8F9C-B5A2-42FE-BDF7-F920BFC865A0}"/>
              </a:ext>
            </a:extLst>
          </p:cNvPr>
          <p:cNvSpPr>
            <a:spLocks noGrp="1"/>
          </p:cNvSpPr>
          <p:nvPr>
            <p:ph type="title"/>
          </p:nvPr>
        </p:nvSpPr>
        <p:spPr/>
        <p:txBody>
          <a:bodyPr/>
          <a:lstStyle/>
          <a:p>
            <a:pPr algn="ctr"/>
            <a:r>
              <a:rPr lang="en-US" dirty="0">
                <a:latin typeface="Arial Black" panose="020B0A04020102020204" pitchFamily="34" charset="0"/>
              </a:rPr>
              <a:t>Ephesians 5</a:t>
            </a:r>
          </a:p>
        </p:txBody>
      </p:sp>
      <p:sp>
        <p:nvSpPr>
          <p:cNvPr id="3" name="Content Placeholder 2">
            <a:extLst>
              <a:ext uri="{FF2B5EF4-FFF2-40B4-BE49-F238E27FC236}">
                <a16:creationId xmlns:a16="http://schemas.microsoft.com/office/drawing/2014/main" id="{3E6DF2B6-F778-4D49-9576-0C698E3EA032}"/>
              </a:ext>
            </a:extLst>
          </p:cNvPr>
          <p:cNvSpPr>
            <a:spLocks noGrp="1"/>
          </p:cNvSpPr>
          <p:nvPr>
            <p:ph idx="1"/>
          </p:nvPr>
        </p:nvSpPr>
        <p:spPr>
          <a:xfrm>
            <a:off x="444617" y="1825625"/>
            <a:ext cx="8330267" cy="4351338"/>
          </a:xfrm>
        </p:spPr>
        <p:txBody>
          <a:bodyPr>
            <a:noAutofit/>
          </a:bodyPr>
          <a:lstStyle/>
          <a:p>
            <a:r>
              <a:rPr lang="en-US" sz="3600" b="1" dirty="0"/>
              <a:t>LESSON – vs. 17Admonition: </a:t>
            </a:r>
          </a:p>
          <a:p>
            <a:pPr marL="0" indent="0" algn="ctr">
              <a:buNone/>
            </a:pPr>
            <a:endParaRPr lang="en-US" sz="3600" dirty="0">
              <a:latin typeface="Arial Black" panose="020B0A04020102020204" pitchFamily="34" charset="0"/>
            </a:endParaRPr>
          </a:p>
          <a:p>
            <a:pPr marL="0" indent="0" algn="ctr">
              <a:buNone/>
            </a:pPr>
            <a:r>
              <a:rPr lang="en-US" sz="3600" dirty="0">
                <a:latin typeface="Arial Black" panose="020B0A04020102020204" pitchFamily="34" charset="0"/>
              </a:rPr>
              <a:t>So then do NOT be foolish, but understanding what the will of the Lord is! (17)</a:t>
            </a:r>
          </a:p>
        </p:txBody>
      </p:sp>
    </p:spTree>
    <p:extLst>
      <p:ext uri="{BB962C8B-B14F-4D97-AF65-F5344CB8AC3E}">
        <p14:creationId xmlns:p14="http://schemas.microsoft.com/office/powerpoint/2010/main" val="3468650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8F9C-B5A2-42FE-BDF7-F920BFC865A0}"/>
              </a:ext>
            </a:extLst>
          </p:cNvPr>
          <p:cNvSpPr>
            <a:spLocks noGrp="1"/>
          </p:cNvSpPr>
          <p:nvPr>
            <p:ph type="title"/>
          </p:nvPr>
        </p:nvSpPr>
        <p:spPr/>
        <p:txBody>
          <a:bodyPr/>
          <a:lstStyle/>
          <a:p>
            <a:pPr algn="ctr"/>
            <a:r>
              <a:rPr lang="en-US" dirty="0">
                <a:latin typeface="Arial Black" panose="020B0A04020102020204" pitchFamily="34" charset="0"/>
              </a:rPr>
              <a:t>Two Aspects of Avoiding Temptation</a:t>
            </a:r>
          </a:p>
        </p:txBody>
      </p:sp>
      <p:sp>
        <p:nvSpPr>
          <p:cNvPr id="3" name="Content Placeholder 2">
            <a:extLst>
              <a:ext uri="{FF2B5EF4-FFF2-40B4-BE49-F238E27FC236}">
                <a16:creationId xmlns:a16="http://schemas.microsoft.com/office/drawing/2014/main" id="{3E6DF2B6-F778-4D49-9576-0C698E3EA032}"/>
              </a:ext>
            </a:extLst>
          </p:cNvPr>
          <p:cNvSpPr>
            <a:spLocks noGrp="1"/>
          </p:cNvSpPr>
          <p:nvPr>
            <p:ph idx="1"/>
          </p:nvPr>
        </p:nvSpPr>
        <p:spPr>
          <a:xfrm>
            <a:off x="628649" y="2407639"/>
            <a:ext cx="8327973" cy="3769323"/>
          </a:xfrm>
        </p:spPr>
        <p:txBody>
          <a:bodyPr/>
          <a:lstStyle/>
          <a:p>
            <a:r>
              <a:rPr lang="en-US" sz="4400" b="1" i="1" dirty="0"/>
              <a:t>Change my KNOWLEDGE</a:t>
            </a:r>
          </a:p>
          <a:p>
            <a:pPr lvl="1">
              <a:lnSpc>
                <a:spcPct val="150000"/>
              </a:lnSpc>
            </a:pPr>
            <a:r>
              <a:rPr lang="en-US" sz="4000" i="1" dirty="0"/>
              <a:t>Learn what the will of God IS</a:t>
            </a:r>
          </a:p>
          <a:p>
            <a:pPr lvl="1">
              <a:lnSpc>
                <a:spcPct val="150000"/>
              </a:lnSpc>
            </a:pPr>
            <a:r>
              <a:rPr lang="en-US" sz="4000" b="1" i="1" u="sng" dirty="0"/>
              <a:t>Learn what the REAL cost of sin is</a:t>
            </a:r>
          </a:p>
        </p:txBody>
      </p:sp>
    </p:spTree>
    <p:extLst>
      <p:ext uri="{BB962C8B-B14F-4D97-AF65-F5344CB8AC3E}">
        <p14:creationId xmlns:p14="http://schemas.microsoft.com/office/powerpoint/2010/main" val="4006665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8F9C-B5A2-42FE-BDF7-F920BFC865A0}"/>
              </a:ext>
            </a:extLst>
          </p:cNvPr>
          <p:cNvSpPr>
            <a:spLocks noGrp="1"/>
          </p:cNvSpPr>
          <p:nvPr>
            <p:ph type="title"/>
          </p:nvPr>
        </p:nvSpPr>
        <p:spPr/>
        <p:txBody>
          <a:bodyPr/>
          <a:lstStyle/>
          <a:p>
            <a:pPr algn="ctr"/>
            <a:r>
              <a:rPr lang="en-US" dirty="0">
                <a:latin typeface="Arial Black" panose="020B0A04020102020204" pitchFamily="34" charset="0"/>
              </a:rPr>
              <a:t>Two Aspects of Avoiding Temptation</a:t>
            </a:r>
          </a:p>
        </p:txBody>
      </p:sp>
      <p:sp>
        <p:nvSpPr>
          <p:cNvPr id="3" name="Content Placeholder 2">
            <a:extLst>
              <a:ext uri="{FF2B5EF4-FFF2-40B4-BE49-F238E27FC236}">
                <a16:creationId xmlns:a16="http://schemas.microsoft.com/office/drawing/2014/main" id="{3E6DF2B6-F778-4D49-9576-0C698E3EA032}"/>
              </a:ext>
            </a:extLst>
          </p:cNvPr>
          <p:cNvSpPr>
            <a:spLocks noGrp="1"/>
          </p:cNvSpPr>
          <p:nvPr>
            <p:ph idx="1"/>
          </p:nvPr>
        </p:nvSpPr>
        <p:spPr>
          <a:xfrm>
            <a:off x="628650" y="2407639"/>
            <a:ext cx="7886700" cy="3769323"/>
          </a:xfrm>
        </p:spPr>
        <p:txBody>
          <a:bodyPr/>
          <a:lstStyle/>
          <a:p>
            <a:r>
              <a:rPr lang="en-US" sz="4400" dirty="0"/>
              <a:t>Change my KNOWLEDGE</a:t>
            </a:r>
          </a:p>
          <a:p>
            <a:r>
              <a:rPr lang="en-US" sz="4800" b="1" i="1" dirty="0"/>
              <a:t>Change my DESIRES</a:t>
            </a:r>
          </a:p>
        </p:txBody>
      </p:sp>
    </p:spTree>
    <p:extLst>
      <p:ext uri="{BB962C8B-B14F-4D97-AF65-F5344CB8AC3E}">
        <p14:creationId xmlns:p14="http://schemas.microsoft.com/office/powerpoint/2010/main" val="3543464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DD84B-A550-4EB3-8F04-F47AFFA0942F}"/>
              </a:ext>
            </a:extLst>
          </p:cNvPr>
          <p:cNvSpPr>
            <a:spLocks noGrp="1"/>
          </p:cNvSpPr>
          <p:nvPr>
            <p:ph type="title"/>
          </p:nvPr>
        </p:nvSpPr>
        <p:spPr>
          <a:xfrm>
            <a:off x="628650" y="365126"/>
            <a:ext cx="7886700" cy="6346067"/>
          </a:xfrm>
        </p:spPr>
        <p:txBody>
          <a:bodyPr>
            <a:normAutofit/>
          </a:bodyPr>
          <a:lstStyle/>
          <a:p>
            <a:pPr algn="ctr">
              <a:lnSpc>
                <a:spcPct val="150000"/>
              </a:lnSpc>
            </a:pPr>
            <a:r>
              <a:rPr lang="en-US" b="1" dirty="0">
                <a:latin typeface="Arial Black" panose="020B0A04020102020204" pitchFamily="34" charset="0"/>
              </a:rPr>
              <a:t>We struggle with</a:t>
            </a:r>
            <a:br>
              <a:rPr lang="en-US" b="1" dirty="0">
                <a:latin typeface="Arial Black" panose="020B0A04020102020204" pitchFamily="34" charset="0"/>
              </a:rPr>
            </a:br>
            <a:r>
              <a:rPr lang="en-US" b="1" dirty="0">
                <a:latin typeface="Arial Black" panose="020B0A04020102020204" pitchFamily="34" charset="0"/>
              </a:rPr>
              <a:t>will-power</a:t>
            </a:r>
            <a:br>
              <a:rPr lang="en-US" b="1" dirty="0">
                <a:latin typeface="Arial Black" panose="020B0A04020102020204" pitchFamily="34" charset="0"/>
              </a:rPr>
            </a:br>
            <a:r>
              <a:rPr lang="en-US" b="1" dirty="0">
                <a:latin typeface="Arial Black" panose="020B0A04020102020204" pitchFamily="34" charset="0"/>
              </a:rPr>
              <a:t>when the problem is</a:t>
            </a:r>
            <a:br>
              <a:rPr lang="en-US" b="1" dirty="0">
                <a:latin typeface="Arial Black" panose="020B0A04020102020204" pitchFamily="34" charset="0"/>
              </a:rPr>
            </a:br>
            <a:r>
              <a:rPr lang="en-US" b="1" dirty="0">
                <a:latin typeface="Arial Black" panose="020B0A04020102020204" pitchFamily="34" charset="0"/>
              </a:rPr>
              <a:t>wrong desires.</a:t>
            </a:r>
          </a:p>
        </p:txBody>
      </p:sp>
    </p:spTree>
    <p:extLst>
      <p:ext uri="{BB962C8B-B14F-4D97-AF65-F5344CB8AC3E}">
        <p14:creationId xmlns:p14="http://schemas.microsoft.com/office/powerpoint/2010/main" val="1380485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36C5-D06B-4707-9E23-8C7BFA209560}"/>
              </a:ext>
            </a:extLst>
          </p:cNvPr>
          <p:cNvSpPr>
            <a:spLocks noGrp="1"/>
          </p:cNvSpPr>
          <p:nvPr>
            <p:ph type="title"/>
          </p:nvPr>
        </p:nvSpPr>
        <p:spPr>
          <a:xfrm>
            <a:off x="628650" y="365126"/>
            <a:ext cx="7886700" cy="806449"/>
          </a:xfrm>
        </p:spPr>
        <p:txBody>
          <a:bodyPr>
            <a:normAutofit/>
          </a:bodyPr>
          <a:lstStyle/>
          <a:p>
            <a:pPr algn="ctr"/>
            <a:r>
              <a:rPr lang="en-US" sz="4800" b="1" dirty="0"/>
              <a:t>Psalm 73</a:t>
            </a:r>
          </a:p>
        </p:txBody>
      </p:sp>
      <p:sp>
        <p:nvSpPr>
          <p:cNvPr id="3" name="Content Placeholder 2">
            <a:extLst>
              <a:ext uri="{FF2B5EF4-FFF2-40B4-BE49-F238E27FC236}">
                <a16:creationId xmlns:a16="http://schemas.microsoft.com/office/drawing/2014/main" id="{3FD3EA36-BCBE-40FF-B168-0B45F7C88925}"/>
              </a:ext>
            </a:extLst>
          </p:cNvPr>
          <p:cNvSpPr>
            <a:spLocks noGrp="1"/>
          </p:cNvSpPr>
          <p:nvPr>
            <p:ph idx="1"/>
          </p:nvPr>
        </p:nvSpPr>
        <p:spPr>
          <a:xfrm>
            <a:off x="342900" y="1171575"/>
            <a:ext cx="8496300" cy="5305425"/>
          </a:xfrm>
        </p:spPr>
        <p:txBody>
          <a:bodyPr>
            <a:normAutofit/>
          </a:bodyPr>
          <a:lstStyle/>
          <a:p>
            <a:pPr marL="0" indent="0">
              <a:buNone/>
            </a:pPr>
            <a:r>
              <a:rPr lang="en-US" sz="4000" dirty="0"/>
              <a:t>1   Surely God is good to Israel,</a:t>
            </a:r>
          </a:p>
          <a:p>
            <a:pPr marL="0" indent="0">
              <a:buNone/>
            </a:pPr>
            <a:r>
              <a:rPr lang="en-US" sz="4000" dirty="0"/>
              <a:t>      To those who are pure in heart!</a:t>
            </a:r>
          </a:p>
          <a:p>
            <a:pPr marL="514350" indent="-514350">
              <a:buAutoNum type="arabicPlain" startAt="2"/>
            </a:pPr>
            <a:r>
              <a:rPr lang="en-US" sz="4000" dirty="0"/>
              <a:t>But as for me, my </a:t>
            </a:r>
          </a:p>
          <a:p>
            <a:pPr marL="0" indent="0">
              <a:buNone/>
            </a:pPr>
            <a:r>
              <a:rPr lang="en-US" sz="4000" dirty="0"/>
              <a:t>      feet came close to stumbling,</a:t>
            </a:r>
          </a:p>
          <a:p>
            <a:pPr marL="0" indent="0">
              <a:buNone/>
            </a:pPr>
            <a:r>
              <a:rPr lang="en-US" sz="4000" dirty="0"/>
              <a:t>      My steps had almost slipped.</a:t>
            </a:r>
          </a:p>
          <a:p>
            <a:pPr marL="0" indent="0">
              <a:buNone/>
            </a:pPr>
            <a:r>
              <a:rPr lang="en-US" sz="4000" dirty="0"/>
              <a:t>3   For I was envious of the arrogant</a:t>
            </a:r>
          </a:p>
          <a:p>
            <a:pPr marL="0" indent="0">
              <a:buNone/>
            </a:pPr>
            <a:r>
              <a:rPr lang="en-US" sz="4000" i="1" dirty="0"/>
              <a:t>     As I saw the prosperity of the wicked.</a:t>
            </a:r>
          </a:p>
        </p:txBody>
      </p:sp>
    </p:spTree>
    <p:extLst>
      <p:ext uri="{BB962C8B-B14F-4D97-AF65-F5344CB8AC3E}">
        <p14:creationId xmlns:p14="http://schemas.microsoft.com/office/powerpoint/2010/main" val="4350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36C5-D06B-4707-9E23-8C7BFA209560}"/>
              </a:ext>
            </a:extLst>
          </p:cNvPr>
          <p:cNvSpPr>
            <a:spLocks noGrp="1"/>
          </p:cNvSpPr>
          <p:nvPr>
            <p:ph type="title"/>
          </p:nvPr>
        </p:nvSpPr>
        <p:spPr>
          <a:xfrm>
            <a:off x="628650" y="365126"/>
            <a:ext cx="7886700" cy="806449"/>
          </a:xfrm>
        </p:spPr>
        <p:txBody>
          <a:bodyPr>
            <a:normAutofit/>
          </a:bodyPr>
          <a:lstStyle/>
          <a:p>
            <a:pPr algn="ctr"/>
            <a:r>
              <a:rPr lang="en-US" sz="4800" b="1" dirty="0"/>
              <a:t>Psalm 73</a:t>
            </a:r>
          </a:p>
        </p:txBody>
      </p:sp>
      <p:sp>
        <p:nvSpPr>
          <p:cNvPr id="3" name="Content Placeholder 2">
            <a:extLst>
              <a:ext uri="{FF2B5EF4-FFF2-40B4-BE49-F238E27FC236}">
                <a16:creationId xmlns:a16="http://schemas.microsoft.com/office/drawing/2014/main" id="{3FD3EA36-BCBE-40FF-B168-0B45F7C88925}"/>
              </a:ext>
            </a:extLst>
          </p:cNvPr>
          <p:cNvSpPr>
            <a:spLocks noGrp="1"/>
          </p:cNvSpPr>
          <p:nvPr>
            <p:ph idx="1"/>
          </p:nvPr>
        </p:nvSpPr>
        <p:spPr>
          <a:xfrm>
            <a:off x="200297" y="1576251"/>
            <a:ext cx="8778240" cy="4900749"/>
          </a:xfrm>
        </p:spPr>
        <p:txBody>
          <a:bodyPr>
            <a:normAutofit/>
          </a:bodyPr>
          <a:lstStyle/>
          <a:p>
            <a:pPr marL="0" indent="0">
              <a:buNone/>
            </a:pPr>
            <a:r>
              <a:rPr lang="en-US" sz="4000" baseline="30000" dirty="0"/>
              <a:t>16</a:t>
            </a:r>
            <a:r>
              <a:rPr lang="en-US" sz="4000" dirty="0"/>
              <a:t>  When I pondered to understand this,</a:t>
            </a:r>
          </a:p>
          <a:p>
            <a:pPr marL="0" indent="0">
              <a:buNone/>
            </a:pPr>
            <a:r>
              <a:rPr lang="en-US" sz="4000" dirty="0"/>
              <a:t>       It was troublesome in my sight</a:t>
            </a:r>
          </a:p>
          <a:p>
            <a:pPr marL="0" indent="0">
              <a:buNone/>
            </a:pPr>
            <a:r>
              <a:rPr lang="en-US" sz="4000" baseline="30000" dirty="0"/>
              <a:t>17</a:t>
            </a:r>
            <a:r>
              <a:rPr lang="en-US" sz="4000" dirty="0"/>
              <a:t> Until I came into the sanctuary of God;</a:t>
            </a:r>
          </a:p>
          <a:p>
            <a:pPr marL="0" indent="0">
              <a:buNone/>
            </a:pPr>
            <a:r>
              <a:rPr lang="en-US" sz="4000" i="1" dirty="0"/>
              <a:t>      </a:t>
            </a:r>
            <a:r>
              <a:rPr lang="en-US" sz="4400" b="1" i="1" dirty="0"/>
              <a:t>Then I perceived their end.</a:t>
            </a:r>
            <a:endParaRPr lang="en-US" sz="4000" b="1" i="1" dirty="0"/>
          </a:p>
        </p:txBody>
      </p:sp>
    </p:spTree>
    <p:extLst>
      <p:ext uri="{BB962C8B-B14F-4D97-AF65-F5344CB8AC3E}">
        <p14:creationId xmlns:p14="http://schemas.microsoft.com/office/powerpoint/2010/main" val="943427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36C5-D06B-4707-9E23-8C7BFA209560}"/>
              </a:ext>
            </a:extLst>
          </p:cNvPr>
          <p:cNvSpPr>
            <a:spLocks noGrp="1"/>
          </p:cNvSpPr>
          <p:nvPr>
            <p:ph type="title"/>
          </p:nvPr>
        </p:nvSpPr>
        <p:spPr>
          <a:xfrm>
            <a:off x="628650" y="365126"/>
            <a:ext cx="7886700" cy="806449"/>
          </a:xfrm>
        </p:spPr>
        <p:txBody>
          <a:bodyPr>
            <a:normAutofit/>
          </a:bodyPr>
          <a:lstStyle/>
          <a:p>
            <a:pPr algn="ctr"/>
            <a:r>
              <a:rPr lang="en-US" sz="4800" b="1" dirty="0"/>
              <a:t>Psalm 73</a:t>
            </a:r>
          </a:p>
        </p:txBody>
      </p:sp>
      <p:sp>
        <p:nvSpPr>
          <p:cNvPr id="3" name="Content Placeholder 2">
            <a:extLst>
              <a:ext uri="{FF2B5EF4-FFF2-40B4-BE49-F238E27FC236}">
                <a16:creationId xmlns:a16="http://schemas.microsoft.com/office/drawing/2014/main" id="{3FD3EA36-BCBE-40FF-B168-0B45F7C88925}"/>
              </a:ext>
            </a:extLst>
          </p:cNvPr>
          <p:cNvSpPr>
            <a:spLocks noGrp="1"/>
          </p:cNvSpPr>
          <p:nvPr>
            <p:ph idx="1"/>
          </p:nvPr>
        </p:nvSpPr>
        <p:spPr>
          <a:xfrm>
            <a:off x="200297" y="1576251"/>
            <a:ext cx="8778240" cy="4900749"/>
          </a:xfrm>
        </p:spPr>
        <p:txBody>
          <a:bodyPr>
            <a:normAutofit/>
          </a:bodyPr>
          <a:lstStyle/>
          <a:p>
            <a:pPr marL="0" indent="0">
              <a:buNone/>
            </a:pPr>
            <a:r>
              <a:rPr lang="en-US" sz="4000" baseline="30000" dirty="0"/>
              <a:t>24 </a:t>
            </a:r>
            <a:r>
              <a:rPr lang="en-US" sz="4000" dirty="0"/>
              <a:t>  With Your counsel You will guide me,</a:t>
            </a:r>
          </a:p>
          <a:p>
            <a:pPr marL="0" indent="0">
              <a:buNone/>
            </a:pPr>
            <a:r>
              <a:rPr lang="en-US" sz="4000" dirty="0"/>
              <a:t>     And afterward receive me to glory.</a:t>
            </a:r>
          </a:p>
          <a:p>
            <a:pPr marL="0" indent="0">
              <a:buNone/>
            </a:pPr>
            <a:endParaRPr lang="en-US" sz="4000" dirty="0"/>
          </a:p>
          <a:p>
            <a:pPr marL="0" indent="0">
              <a:buNone/>
            </a:pPr>
            <a:r>
              <a:rPr lang="en-US" sz="4000" b="1" baseline="30000" dirty="0"/>
              <a:t>25</a:t>
            </a:r>
            <a:r>
              <a:rPr lang="en-US" sz="4000" b="1" dirty="0"/>
              <a:t>  Whom have I in heaven </a:t>
            </a:r>
            <a:r>
              <a:rPr lang="en-US" sz="4000" b="1" i="1" dirty="0"/>
              <a:t>but You?</a:t>
            </a:r>
          </a:p>
          <a:p>
            <a:pPr marL="0" indent="0">
              <a:buNone/>
            </a:pPr>
            <a:r>
              <a:rPr lang="en-US" sz="4000" b="1" dirty="0"/>
              <a:t>   And besides You, I desire nothing on earth.</a:t>
            </a:r>
          </a:p>
        </p:txBody>
      </p:sp>
    </p:spTree>
    <p:extLst>
      <p:ext uri="{BB962C8B-B14F-4D97-AF65-F5344CB8AC3E}">
        <p14:creationId xmlns:p14="http://schemas.microsoft.com/office/powerpoint/2010/main" val="35618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F763-D3BC-40BF-9C46-C77887FCE90B}"/>
              </a:ext>
            </a:extLst>
          </p:cNvPr>
          <p:cNvSpPr>
            <a:spLocks noGrp="1"/>
          </p:cNvSpPr>
          <p:nvPr>
            <p:ph type="title"/>
          </p:nvPr>
        </p:nvSpPr>
        <p:spPr>
          <a:xfrm>
            <a:off x="628650" y="681037"/>
            <a:ext cx="7886700" cy="1325563"/>
          </a:xfrm>
        </p:spPr>
        <p:txBody>
          <a:bodyPr/>
          <a:lstStyle/>
          <a:p>
            <a:pPr algn="ctr"/>
            <a:r>
              <a:rPr lang="en-US" b="1" dirty="0">
                <a:latin typeface="Arial Black" panose="020B0A04020102020204" pitchFamily="34" charset="0"/>
              </a:rPr>
              <a:t>Key aspects of </a:t>
            </a:r>
            <a:br>
              <a:rPr lang="en-US" b="1" dirty="0">
                <a:latin typeface="Arial Black" panose="020B0A04020102020204" pitchFamily="34" charset="0"/>
              </a:rPr>
            </a:br>
            <a:r>
              <a:rPr lang="en-US" b="1" dirty="0">
                <a:latin typeface="Arial Black" panose="020B0A04020102020204" pitchFamily="34" charset="0"/>
              </a:rPr>
              <a:t>avoiding Sin -</a:t>
            </a:r>
            <a:endParaRPr lang="en-US" dirty="0"/>
          </a:p>
        </p:txBody>
      </p:sp>
      <p:sp>
        <p:nvSpPr>
          <p:cNvPr id="3" name="Content Placeholder 2">
            <a:extLst>
              <a:ext uri="{FF2B5EF4-FFF2-40B4-BE49-F238E27FC236}">
                <a16:creationId xmlns:a16="http://schemas.microsoft.com/office/drawing/2014/main" id="{C5211353-836E-43D6-AAE8-C3BC26558269}"/>
              </a:ext>
            </a:extLst>
          </p:cNvPr>
          <p:cNvSpPr>
            <a:spLocks noGrp="1"/>
          </p:cNvSpPr>
          <p:nvPr>
            <p:ph idx="1"/>
          </p:nvPr>
        </p:nvSpPr>
        <p:spPr>
          <a:xfrm>
            <a:off x="628650" y="2348917"/>
            <a:ext cx="7886700" cy="3828046"/>
          </a:xfrm>
        </p:spPr>
        <p:txBody>
          <a:bodyPr>
            <a:normAutofit/>
          </a:bodyPr>
          <a:lstStyle/>
          <a:p>
            <a:pPr marL="0" indent="0" algn="ctr">
              <a:lnSpc>
                <a:spcPct val="150000"/>
              </a:lnSpc>
              <a:buNone/>
            </a:pPr>
            <a:r>
              <a:rPr lang="en-US" sz="4400" b="1" dirty="0">
                <a:latin typeface="Arial Black" panose="020B0A04020102020204" pitchFamily="34" charset="0"/>
              </a:rPr>
              <a:t>Change your </a:t>
            </a:r>
            <a:r>
              <a:rPr lang="en-US" sz="4400" b="1" i="1" u="sng" dirty="0">
                <a:latin typeface="Arial Black" panose="020B0A04020102020204" pitchFamily="34" charset="0"/>
              </a:rPr>
              <a:t>knowledge</a:t>
            </a:r>
            <a:r>
              <a:rPr lang="en-US" sz="4400" b="1" dirty="0">
                <a:latin typeface="Arial Black" panose="020B0A04020102020204" pitchFamily="34" charset="0"/>
              </a:rPr>
              <a:t/>
            </a:r>
            <a:br>
              <a:rPr lang="en-US" sz="4400" b="1" dirty="0">
                <a:latin typeface="Arial Black" panose="020B0A04020102020204" pitchFamily="34" charset="0"/>
              </a:rPr>
            </a:br>
            <a:r>
              <a:rPr lang="en-US" sz="4400" b="1" dirty="0">
                <a:latin typeface="Arial Black" panose="020B0A04020102020204" pitchFamily="34" charset="0"/>
              </a:rPr>
              <a:t>Change your </a:t>
            </a:r>
            <a:r>
              <a:rPr lang="en-US" sz="4400" b="1" i="1" u="sng" dirty="0">
                <a:latin typeface="Arial Black" panose="020B0A04020102020204" pitchFamily="34" charset="0"/>
              </a:rPr>
              <a:t>DESIRES</a:t>
            </a:r>
            <a:endParaRPr lang="en-US" sz="4400" dirty="0"/>
          </a:p>
        </p:txBody>
      </p:sp>
    </p:spTree>
    <p:extLst>
      <p:ext uri="{BB962C8B-B14F-4D97-AF65-F5344CB8AC3E}">
        <p14:creationId xmlns:p14="http://schemas.microsoft.com/office/powerpoint/2010/main" val="1133678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75EF51-7EF6-4960-8389-AC8CC6F97228}"/>
              </a:ext>
            </a:extLst>
          </p:cNvPr>
          <p:cNvSpPr>
            <a:spLocks noGrp="1"/>
          </p:cNvSpPr>
          <p:nvPr>
            <p:ph idx="1"/>
          </p:nvPr>
        </p:nvSpPr>
        <p:spPr>
          <a:xfrm>
            <a:off x="1478422" y="5033394"/>
            <a:ext cx="6289705" cy="1143568"/>
          </a:xfrm>
        </p:spPr>
        <p:txBody>
          <a:bodyPr>
            <a:normAutofit/>
          </a:bodyPr>
          <a:lstStyle/>
          <a:p>
            <a:pPr marL="0" indent="0">
              <a:buNone/>
            </a:pPr>
            <a:endParaRPr lang="en-US" sz="4000" dirty="0"/>
          </a:p>
        </p:txBody>
      </p:sp>
      <p:sp>
        <p:nvSpPr>
          <p:cNvPr id="2" name="Title 1">
            <a:extLst>
              <a:ext uri="{FF2B5EF4-FFF2-40B4-BE49-F238E27FC236}">
                <a16:creationId xmlns:a16="http://schemas.microsoft.com/office/drawing/2014/main" id="{99ADD84B-A550-4EB3-8F04-F47AFFA0942F}"/>
              </a:ext>
            </a:extLst>
          </p:cNvPr>
          <p:cNvSpPr>
            <a:spLocks noGrp="1"/>
          </p:cNvSpPr>
          <p:nvPr>
            <p:ph type="title"/>
          </p:nvPr>
        </p:nvSpPr>
        <p:spPr>
          <a:xfrm>
            <a:off x="1829324" y="121116"/>
            <a:ext cx="6014907" cy="3097429"/>
          </a:xfrm>
        </p:spPr>
        <p:txBody>
          <a:bodyPr>
            <a:normAutofit/>
          </a:bodyPr>
          <a:lstStyle/>
          <a:p>
            <a:pPr algn="ctr">
              <a:lnSpc>
                <a:spcPct val="150000"/>
              </a:lnSpc>
            </a:pPr>
            <a:r>
              <a:rPr lang="en-US" b="1" dirty="0">
                <a:latin typeface="Arial Black" panose="020B0A04020102020204" pitchFamily="34" charset="0"/>
              </a:rPr>
              <a:t>In Jesus</a:t>
            </a:r>
            <a:br>
              <a:rPr lang="en-US" b="1" dirty="0">
                <a:latin typeface="Arial Black" panose="020B0A04020102020204" pitchFamily="34" charset="0"/>
              </a:rPr>
            </a:br>
            <a:r>
              <a:rPr lang="en-US" b="1" dirty="0">
                <a:latin typeface="Arial Black" panose="020B0A04020102020204" pitchFamily="34" charset="0"/>
              </a:rPr>
              <a:t>there is</a:t>
            </a:r>
            <a:br>
              <a:rPr lang="en-US" b="1" dirty="0">
                <a:latin typeface="Arial Black" panose="020B0A04020102020204" pitchFamily="34" charset="0"/>
              </a:rPr>
            </a:br>
            <a:r>
              <a:rPr lang="en-US" b="1" dirty="0">
                <a:latin typeface="Arial Black" panose="020B0A04020102020204" pitchFamily="34" charset="0"/>
              </a:rPr>
              <a:t>FORGIVENESS</a:t>
            </a:r>
          </a:p>
        </p:txBody>
      </p:sp>
      <p:pic>
        <p:nvPicPr>
          <p:cNvPr id="5124" name="Picture 4" descr="Related image">
            <a:extLst>
              <a:ext uri="{FF2B5EF4-FFF2-40B4-BE49-F238E27FC236}">
                <a16:creationId xmlns:a16="http://schemas.microsoft.com/office/drawing/2014/main" id="{DB3EEF38-A887-4992-8D19-0B3990832D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3652" y="3429000"/>
            <a:ext cx="4286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027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37A28-DC66-447E-9A49-E337C022946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58A77C-F8E9-4363-BF95-2615FEE820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3472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283D6DD-2C8F-4B6E-84AA-E21ED11820D9}"/>
              </a:ext>
            </a:extLst>
          </p:cNvPr>
          <p:cNvSpPr>
            <a:spLocks noGrp="1"/>
          </p:cNvSpPr>
          <p:nvPr>
            <p:ph type="title"/>
          </p:nvPr>
        </p:nvSpPr>
        <p:spPr/>
        <p:txBody>
          <a:bodyPr/>
          <a:lstStyle/>
          <a:p>
            <a:pPr algn="ctr"/>
            <a:r>
              <a:rPr lang="en-US" b="1" dirty="0"/>
              <a:t>2Peter 2:14</a:t>
            </a:r>
          </a:p>
        </p:txBody>
      </p:sp>
      <p:sp>
        <p:nvSpPr>
          <p:cNvPr id="7" name="Content Placeholder 6">
            <a:extLst>
              <a:ext uri="{FF2B5EF4-FFF2-40B4-BE49-F238E27FC236}">
                <a16:creationId xmlns:a16="http://schemas.microsoft.com/office/drawing/2014/main" id="{8655F68A-BFAD-42A5-808F-FC71072A6C1D}"/>
              </a:ext>
            </a:extLst>
          </p:cNvPr>
          <p:cNvSpPr>
            <a:spLocks noGrp="1"/>
          </p:cNvSpPr>
          <p:nvPr>
            <p:ph idx="1"/>
          </p:nvPr>
        </p:nvSpPr>
        <p:spPr/>
        <p:txBody>
          <a:bodyPr>
            <a:normAutofit/>
          </a:bodyPr>
          <a:lstStyle/>
          <a:p>
            <a:pPr marL="0" indent="0">
              <a:buNone/>
            </a:pPr>
            <a:r>
              <a:rPr lang="en-US" sz="4000" dirty="0"/>
              <a:t>They are stains and blemishes, reveling in their deceptions, as they carouse with you,</a:t>
            </a:r>
          </a:p>
          <a:p>
            <a:pPr marL="0" indent="0">
              <a:buNone/>
            </a:pPr>
            <a:r>
              <a:rPr lang="en-US" sz="4000" b="1" dirty="0"/>
              <a:t>14  having eyes full of adultery that never cease from sin, </a:t>
            </a:r>
            <a:r>
              <a:rPr lang="en-US" sz="4000" b="1" i="1" u="sng" dirty="0"/>
              <a:t>enticing</a:t>
            </a:r>
            <a:r>
              <a:rPr lang="en-US" sz="4000" b="1" dirty="0"/>
              <a:t> unstable souls, having a heart trained in greed, accursed children;</a:t>
            </a:r>
          </a:p>
        </p:txBody>
      </p:sp>
    </p:spTree>
    <p:extLst>
      <p:ext uri="{BB962C8B-B14F-4D97-AF65-F5344CB8AC3E}">
        <p14:creationId xmlns:p14="http://schemas.microsoft.com/office/powerpoint/2010/main" val="2377926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E1E38-10D4-47AE-9AC9-F2736CFCEE3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747F842-BD83-4B2E-A019-0F38426150D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76843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DD710-E223-4FA7-9285-1240325BF0D7}"/>
              </a:ext>
            </a:extLst>
          </p:cNvPr>
          <p:cNvSpPr>
            <a:spLocks noGrp="1"/>
          </p:cNvSpPr>
          <p:nvPr>
            <p:ph type="title"/>
          </p:nvPr>
        </p:nvSpPr>
        <p:spPr/>
        <p:txBody>
          <a:bodyPr/>
          <a:lstStyle/>
          <a:p>
            <a:r>
              <a:rPr lang="en-US" dirty="0">
                <a:latin typeface="Arial Black" panose="020B0A04020102020204" pitchFamily="34" charset="0"/>
              </a:rPr>
              <a:t>Psalm 73</a:t>
            </a:r>
          </a:p>
        </p:txBody>
      </p:sp>
      <p:sp>
        <p:nvSpPr>
          <p:cNvPr id="3" name="Content Placeholder 2">
            <a:extLst>
              <a:ext uri="{FF2B5EF4-FFF2-40B4-BE49-F238E27FC236}">
                <a16:creationId xmlns:a16="http://schemas.microsoft.com/office/drawing/2014/main" id="{2ABBEB42-CEE4-40B5-8C41-33D36E1BEF30}"/>
              </a:ext>
            </a:extLst>
          </p:cNvPr>
          <p:cNvSpPr>
            <a:spLocks noGrp="1"/>
          </p:cNvSpPr>
          <p:nvPr>
            <p:ph idx="1"/>
          </p:nvPr>
        </p:nvSpPr>
        <p:spPr>
          <a:xfrm>
            <a:off x="405039" y="1419225"/>
            <a:ext cx="8333921" cy="4351338"/>
          </a:xfrm>
        </p:spPr>
        <p:txBody>
          <a:bodyPr>
            <a:noAutofit/>
          </a:bodyPr>
          <a:lstStyle/>
          <a:p>
            <a:r>
              <a:rPr lang="en-US" sz="3600" dirty="0"/>
              <a:t>Feet almost slipped -  vs. 1-3</a:t>
            </a:r>
          </a:p>
          <a:p>
            <a:r>
              <a:rPr lang="en-US" sz="3600" dirty="0"/>
              <a:t>THEN – saw their END   vs. 16-17</a:t>
            </a:r>
          </a:p>
          <a:p>
            <a:r>
              <a:rPr lang="en-US" sz="3600" dirty="0"/>
              <a:t>REALIZE – Know - Understand</a:t>
            </a:r>
          </a:p>
          <a:p>
            <a:pPr lvl="1"/>
            <a:r>
              <a:rPr lang="en-US" sz="3600" dirty="0"/>
              <a:t>greater end is to live WITH God – vs. 24</a:t>
            </a:r>
          </a:p>
          <a:p>
            <a:r>
              <a:rPr lang="en-US" sz="3600" dirty="0"/>
              <a:t>THUS verse 25:</a:t>
            </a:r>
          </a:p>
          <a:p>
            <a:pPr marL="0" indent="0" algn="ctr">
              <a:buNone/>
            </a:pPr>
            <a:r>
              <a:rPr lang="en-US" sz="3600" dirty="0">
                <a:latin typeface="Arial Black" panose="020B0A04020102020204" pitchFamily="34" charset="0"/>
              </a:rPr>
              <a:t>Beside God, I desire nothing on earth”  </a:t>
            </a:r>
          </a:p>
        </p:txBody>
      </p:sp>
    </p:spTree>
    <p:extLst>
      <p:ext uri="{BB962C8B-B14F-4D97-AF65-F5344CB8AC3E}">
        <p14:creationId xmlns:p14="http://schemas.microsoft.com/office/powerpoint/2010/main" val="35550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283D6DD-2C8F-4B6E-84AA-E21ED11820D9}"/>
              </a:ext>
            </a:extLst>
          </p:cNvPr>
          <p:cNvSpPr>
            <a:spLocks noGrp="1"/>
          </p:cNvSpPr>
          <p:nvPr>
            <p:ph type="title"/>
          </p:nvPr>
        </p:nvSpPr>
        <p:spPr/>
        <p:txBody>
          <a:bodyPr/>
          <a:lstStyle/>
          <a:p>
            <a:pPr algn="ctr"/>
            <a:r>
              <a:rPr lang="en-US" b="1" dirty="0"/>
              <a:t>James 1:14</a:t>
            </a:r>
          </a:p>
        </p:txBody>
      </p:sp>
      <p:sp>
        <p:nvSpPr>
          <p:cNvPr id="7" name="Content Placeholder 6">
            <a:extLst>
              <a:ext uri="{FF2B5EF4-FFF2-40B4-BE49-F238E27FC236}">
                <a16:creationId xmlns:a16="http://schemas.microsoft.com/office/drawing/2014/main" id="{8655F68A-BFAD-42A5-808F-FC71072A6C1D}"/>
              </a:ext>
            </a:extLst>
          </p:cNvPr>
          <p:cNvSpPr>
            <a:spLocks noGrp="1"/>
          </p:cNvSpPr>
          <p:nvPr>
            <p:ph idx="1"/>
          </p:nvPr>
        </p:nvSpPr>
        <p:spPr/>
        <p:txBody>
          <a:bodyPr>
            <a:normAutofit/>
          </a:bodyPr>
          <a:lstStyle/>
          <a:p>
            <a:pPr marL="0" indent="0">
              <a:buNone/>
            </a:pPr>
            <a:r>
              <a:rPr lang="en-US" sz="4000" dirty="0"/>
              <a:t>Let no one say when he is tempted, “I am being tempted by God”; for God cannot be tempted by evil, and He Himself does not tempt anyone.</a:t>
            </a:r>
          </a:p>
          <a:p>
            <a:pPr marL="0" indent="0">
              <a:buNone/>
            </a:pPr>
            <a:r>
              <a:rPr lang="en-US" sz="4000" b="1" dirty="0"/>
              <a:t>14  But each one is tempted when he is carried away and </a:t>
            </a:r>
            <a:r>
              <a:rPr lang="en-US" sz="4000" b="1" i="1" u="sng" dirty="0"/>
              <a:t>enticed </a:t>
            </a:r>
            <a:r>
              <a:rPr lang="en-US" sz="4000" b="1" dirty="0"/>
              <a:t>by his own lust.</a:t>
            </a:r>
          </a:p>
        </p:txBody>
      </p:sp>
    </p:spTree>
    <p:extLst>
      <p:ext uri="{BB962C8B-B14F-4D97-AF65-F5344CB8AC3E}">
        <p14:creationId xmlns:p14="http://schemas.microsoft.com/office/powerpoint/2010/main" val="314214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B7B3-B7BD-4513-878A-10E80500E6BC}"/>
              </a:ext>
            </a:extLst>
          </p:cNvPr>
          <p:cNvSpPr>
            <a:spLocks noGrp="1"/>
          </p:cNvSpPr>
          <p:nvPr>
            <p:ph type="title"/>
          </p:nvPr>
        </p:nvSpPr>
        <p:spPr/>
        <p:txBody>
          <a:bodyPr/>
          <a:lstStyle/>
          <a:p>
            <a:r>
              <a:rPr lang="en-US" b="1" dirty="0">
                <a:latin typeface="Arial Black" panose="020B0A04020102020204" pitchFamily="34" charset="0"/>
              </a:rPr>
              <a:t>Entice?</a:t>
            </a:r>
          </a:p>
        </p:txBody>
      </p:sp>
      <p:sp>
        <p:nvSpPr>
          <p:cNvPr id="3" name="Content Placeholder 2">
            <a:extLst>
              <a:ext uri="{FF2B5EF4-FFF2-40B4-BE49-F238E27FC236}">
                <a16:creationId xmlns:a16="http://schemas.microsoft.com/office/drawing/2014/main" id="{25B4B332-DEFD-40D6-AACB-4C20C6E87041}"/>
              </a:ext>
            </a:extLst>
          </p:cNvPr>
          <p:cNvSpPr>
            <a:spLocks noGrp="1"/>
          </p:cNvSpPr>
          <p:nvPr>
            <p:ph idx="1"/>
          </p:nvPr>
        </p:nvSpPr>
        <p:spPr/>
        <p:txBody>
          <a:bodyPr>
            <a:normAutofit/>
          </a:bodyPr>
          <a:lstStyle/>
          <a:p>
            <a:r>
              <a:rPr lang="el-GR" sz="4000" b="1" dirty="0"/>
              <a:t>δελεάζω</a:t>
            </a:r>
            <a:r>
              <a:rPr lang="en-US" sz="4000" dirty="0"/>
              <a:t>: to lure or entice someone to sin</a:t>
            </a:r>
          </a:p>
          <a:p>
            <a:r>
              <a:rPr lang="en-US" sz="4000" dirty="0"/>
              <a:t> to lead astray, to lure into sin.’ </a:t>
            </a:r>
          </a:p>
          <a:p>
            <a:endParaRPr lang="en-US" sz="4000" dirty="0"/>
          </a:p>
        </p:txBody>
      </p:sp>
    </p:spTree>
    <p:extLst>
      <p:ext uri="{BB962C8B-B14F-4D97-AF65-F5344CB8AC3E}">
        <p14:creationId xmlns:p14="http://schemas.microsoft.com/office/powerpoint/2010/main" val="40892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64FD-5BF6-46FF-ADA6-08A51C24607D}"/>
              </a:ext>
            </a:extLst>
          </p:cNvPr>
          <p:cNvSpPr>
            <a:spLocks noGrp="1"/>
          </p:cNvSpPr>
          <p:nvPr>
            <p:ph type="title"/>
          </p:nvPr>
        </p:nvSpPr>
        <p:spPr/>
        <p:txBody>
          <a:bodyPr>
            <a:normAutofit/>
          </a:bodyPr>
          <a:lstStyle/>
          <a:p>
            <a:r>
              <a:rPr lang="en-US" sz="6000" dirty="0">
                <a:latin typeface="Arial Black" panose="020B0A04020102020204" pitchFamily="34" charset="0"/>
              </a:rPr>
              <a:t>Enticed ??</a:t>
            </a:r>
          </a:p>
        </p:txBody>
      </p:sp>
      <p:pic>
        <p:nvPicPr>
          <p:cNvPr id="2052" name="Picture 4" descr="Image result for fish and hook clipart">
            <a:extLst>
              <a:ext uri="{FF2B5EF4-FFF2-40B4-BE49-F238E27FC236}">
                <a16:creationId xmlns:a16="http://schemas.microsoft.com/office/drawing/2014/main" id="{3CF92307-B8E6-46AA-A5CD-99A4AB4282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998290" y="2053666"/>
            <a:ext cx="4336983" cy="363407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8" descr="Image result for fish and hook clipart">
            <a:extLst>
              <a:ext uri="{FF2B5EF4-FFF2-40B4-BE49-F238E27FC236}">
                <a16:creationId xmlns:a16="http://schemas.microsoft.com/office/drawing/2014/main" id="{E9A03BC1-C6A3-4A30-B31E-A1B21E14E28C}"/>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fish and hook clipart">
            <a:extLst>
              <a:ext uri="{FF2B5EF4-FFF2-40B4-BE49-F238E27FC236}">
                <a16:creationId xmlns:a16="http://schemas.microsoft.com/office/drawing/2014/main" id="{2E02B0EC-CDC3-45A5-972D-D4256862AD09}"/>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2" name="Picture 14" descr="Image result for fish hook transparent gif">
            <a:extLst>
              <a:ext uri="{FF2B5EF4-FFF2-40B4-BE49-F238E27FC236}">
                <a16:creationId xmlns:a16="http://schemas.microsoft.com/office/drawing/2014/main" id="{18D61499-99CD-4C36-95F2-9323066F64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593059">
            <a:off x="5242446" y="1176770"/>
            <a:ext cx="2301000" cy="230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78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64FD-5BF6-46FF-ADA6-08A51C24607D}"/>
              </a:ext>
            </a:extLst>
          </p:cNvPr>
          <p:cNvSpPr>
            <a:spLocks noGrp="1"/>
          </p:cNvSpPr>
          <p:nvPr>
            <p:ph type="title"/>
          </p:nvPr>
        </p:nvSpPr>
        <p:spPr/>
        <p:txBody>
          <a:bodyPr>
            <a:normAutofit/>
          </a:bodyPr>
          <a:lstStyle/>
          <a:p>
            <a:r>
              <a:rPr lang="en-US" sz="6000" dirty="0">
                <a:latin typeface="Arial Black" panose="020B0A04020102020204" pitchFamily="34" charset="0"/>
              </a:rPr>
              <a:t>Enticed!</a:t>
            </a:r>
          </a:p>
        </p:txBody>
      </p:sp>
      <p:pic>
        <p:nvPicPr>
          <p:cNvPr id="2052" name="Picture 4" descr="Image result for fish and hook clipart">
            <a:extLst>
              <a:ext uri="{FF2B5EF4-FFF2-40B4-BE49-F238E27FC236}">
                <a16:creationId xmlns:a16="http://schemas.microsoft.com/office/drawing/2014/main" id="{3CF92307-B8E6-46AA-A5CD-99A4AB4282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98290" y="2053666"/>
            <a:ext cx="4336983" cy="363407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fish and hook clipart">
            <a:extLst>
              <a:ext uri="{FF2B5EF4-FFF2-40B4-BE49-F238E27FC236}">
                <a16:creationId xmlns:a16="http://schemas.microsoft.com/office/drawing/2014/main" id="{08F953CE-A4CD-496F-BF16-8C02C84605B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446225" y="892608"/>
            <a:ext cx="1690688"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8" descr="Image result for fish and hook clipart">
            <a:extLst>
              <a:ext uri="{FF2B5EF4-FFF2-40B4-BE49-F238E27FC236}">
                <a16:creationId xmlns:a16="http://schemas.microsoft.com/office/drawing/2014/main" id="{E9A03BC1-C6A3-4A30-B31E-A1B21E14E28C}"/>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fish and hook clipart">
            <a:extLst>
              <a:ext uri="{FF2B5EF4-FFF2-40B4-BE49-F238E27FC236}">
                <a16:creationId xmlns:a16="http://schemas.microsoft.com/office/drawing/2014/main" id="{2E02B0EC-CDC3-45A5-972D-D4256862AD09}"/>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22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B7B3-B7BD-4513-878A-10E80500E6BC}"/>
              </a:ext>
            </a:extLst>
          </p:cNvPr>
          <p:cNvSpPr>
            <a:spLocks noGrp="1"/>
          </p:cNvSpPr>
          <p:nvPr>
            <p:ph type="title"/>
          </p:nvPr>
        </p:nvSpPr>
        <p:spPr/>
        <p:txBody>
          <a:bodyPr/>
          <a:lstStyle/>
          <a:p>
            <a:pPr algn="ctr"/>
            <a:r>
              <a:rPr lang="en-US" dirty="0">
                <a:latin typeface="Arial Black" panose="020B0A04020102020204" pitchFamily="34" charset="0"/>
              </a:rPr>
              <a:t>Entice?</a:t>
            </a:r>
          </a:p>
        </p:txBody>
      </p:sp>
      <p:sp>
        <p:nvSpPr>
          <p:cNvPr id="3" name="Content Placeholder 2">
            <a:extLst>
              <a:ext uri="{FF2B5EF4-FFF2-40B4-BE49-F238E27FC236}">
                <a16:creationId xmlns:a16="http://schemas.microsoft.com/office/drawing/2014/main" id="{25B4B332-DEFD-40D6-AACB-4C20C6E87041}"/>
              </a:ext>
            </a:extLst>
          </p:cNvPr>
          <p:cNvSpPr>
            <a:spLocks noGrp="1"/>
          </p:cNvSpPr>
          <p:nvPr>
            <p:ph idx="1"/>
          </p:nvPr>
        </p:nvSpPr>
        <p:spPr/>
        <p:txBody>
          <a:bodyPr>
            <a:normAutofit lnSpcReduction="10000"/>
          </a:bodyPr>
          <a:lstStyle/>
          <a:p>
            <a:pPr>
              <a:lnSpc>
                <a:spcPct val="150000"/>
              </a:lnSpc>
            </a:pPr>
            <a:r>
              <a:rPr lang="el-GR" sz="3600" dirty="0"/>
              <a:t>δελεάζω </a:t>
            </a:r>
            <a:r>
              <a:rPr lang="en-US" sz="3600" dirty="0"/>
              <a:t>may often be translated as </a:t>
            </a:r>
          </a:p>
          <a:p>
            <a:pPr>
              <a:lnSpc>
                <a:spcPct val="150000"/>
              </a:lnSpc>
            </a:pPr>
            <a:r>
              <a:rPr lang="en-US" sz="3600" dirty="0"/>
              <a:t>‘to make sinning look attractive’ </a:t>
            </a:r>
          </a:p>
          <a:p>
            <a:pPr>
              <a:lnSpc>
                <a:spcPct val="150000"/>
              </a:lnSpc>
            </a:pPr>
            <a:r>
              <a:rPr lang="en-US" sz="3600" dirty="0"/>
              <a:t>or ‘to make sin taste good’ </a:t>
            </a:r>
          </a:p>
          <a:p>
            <a:pPr>
              <a:lnSpc>
                <a:spcPct val="150000"/>
              </a:lnSpc>
            </a:pPr>
            <a:r>
              <a:rPr lang="en-US" sz="3600" dirty="0"/>
              <a:t>or ‘to wave sin in front of a person’s nose.’</a:t>
            </a:r>
          </a:p>
        </p:txBody>
      </p:sp>
    </p:spTree>
    <p:extLst>
      <p:ext uri="{BB962C8B-B14F-4D97-AF65-F5344CB8AC3E}">
        <p14:creationId xmlns:p14="http://schemas.microsoft.com/office/powerpoint/2010/main" val="81293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E083E8-1C6A-486D-8D07-DD2AB3EAE0E1}"/>
              </a:ext>
            </a:extLst>
          </p:cNvPr>
          <p:cNvSpPr>
            <a:spLocks noGrp="1"/>
          </p:cNvSpPr>
          <p:nvPr>
            <p:ph idx="1"/>
          </p:nvPr>
        </p:nvSpPr>
        <p:spPr>
          <a:xfrm>
            <a:off x="628650" y="2725783"/>
            <a:ext cx="7886700" cy="3988076"/>
          </a:xfrm>
        </p:spPr>
        <p:txBody>
          <a:bodyPr>
            <a:normAutofit/>
          </a:bodyPr>
          <a:lstStyle/>
          <a:p>
            <a:pPr marL="0" indent="0">
              <a:buNone/>
            </a:pPr>
            <a:r>
              <a:rPr lang="en-US" sz="3600" dirty="0"/>
              <a:t>When the woman saw that the tree was </a:t>
            </a:r>
            <a:r>
              <a:rPr lang="en-US" sz="3600" b="1" i="1" u="sng" dirty="0"/>
              <a:t>good </a:t>
            </a:r>
            <a:r>
              <a:rPr lang="en-US" sz="3600" dirty="0"/>
              <a:t>for food, and that it was a </a:t>
            </a:r>
            <a:r>
              <a:rPr lang="en-US" sz="3600" b="1" i="1" u="sng" dirty="0"/>
              <a:t>delight</a:t>
            </a:r>
            <a:r>
              <a:rPr lang="en-US" sz="3600" dirty="0"/>
              <a:t> to the eyes, and that the tree was </a:t>
            </a:r>
            <a:r>
              <a:rPr lang="en-US" sz="3600" b="1" i="1" u="sng" dirty="0"/>
              <a:t>desirable</a:t>
            </a:r>
            <a:r>
              <a:rPr lang="en-US" sz="3600" dirty="0"/>
              <a:t> to make </a:t>
            </a:r>
            <a:r>
              <a:rPr lang="en-US" sz="3600" i="1" dirty="0"/>
              <a:t>one</a:t>
            </a:r>
            <a:r>
              <a:rPr lang="en-US" sz="3600" dirty="0"/>
              <a:t> wise, she took from its fruit and ate; and she gave also to her husband with her, and he ate.  (Gen. 3:6)</a:t>
            </a:r>
          </a:p>
        </p:txBody>
      </p:sp>
      <p:pic>
        <p:nvPicPr>
          <p:cNvPr id="3074" name="Picture 2" descr="Image result for flee fornication images">
            <a:extLst>
              <a:ext uri="{FF2B5EF4-FFF2-40B4-BE49-F238E27FC236}">
                <a16:creationId xmlns:a16="http://schemas.microsoft.com/office/drawing/2014/main" id="{25933C5C-C443-4C88-AA98-AE47E82521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9029" y="286680"/>
            <a:ext cx="3811096" cy="1981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2068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2685</TotalTime>
  <Words>1984</Words>
  <Application>Microsoft Office PowerPoint</Application>
  <PresentationFormat>On-screen Show (4:3)</PresentationFormat>
  <Paragraphs>236</Paragraphs>
  <Slides>31</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Black</vt:lpstr>
      <vt:lpstr>Calibri</vt:lpstr>
      <vt:lpstr>Calibri Light</vt:lpstr>
      <vt:lpstr>Wingdings</vt:lpstr>
      <vt:lpstr>Office Theme</vt:lpstr>
      <vt:lpstr>PowerPoint Presentation</vt:lpstr>
      <vt:lpstr>Enticed</vt:lpstr>
      <vt:lpstr>2Peter 2:14</vt:lpstr>
      <vt:lpstr>James 1:14</vt:lpstr>
      <vt:lpstr>Entice?</vt:lpstr>
      <vt:lpstr>Enticed ??</vt:lpstr>
      <vt:lpstr>Enticed!</vt:lpstr>
      <vt:lpstr>Entice?</vt:lpstr>
      <vt:lpstr>PowerPoint Presentation</vt:lpstr>
      <vt:lpstr>PowerPoint Presentation</vt:lpstr>
      <vt:lpstr>2 Tools of Satan</vt:lpstr>
      <vt:lpstr>PowerPoint Presentation</vt:lpstr>
      <vt:lpstr>PowerPoint Presentation</vt:lpstr>
      <vt:lpstr>2 Tools of Satan</vt:lpstr>
      <vt:lpstr>2 Tools of Satan</vt:lpstr>
      <vt:lpstr>PowerPoint Presentation</vt:lpstr>
      <vt:lpstr>Two Aspects of Avoiding Temptation</vt:lpstr>
      <vt:lpstr>Ephesians 5</vt:lpstr>
      <vt:lpstr>Ephesians 5</vt:lpstr>
      <vt:lpstr>Ephesians 5</vt:lpstr>
      <vt:lpstr>Two Aspects of Avoiding Temptation</vt:lpstr>
      <vt:lpstr>Two Aspects of Avoiding Temptation</vt:lpstr>
      <vt:lpstr>We struggle with will-power when the problem is wrong desires.</vt:lpstr>
      <vt:lpstr>Psalm 73</vt:lpstr>
      <vt:lpstr>Psalm 73</vt:lpstr>
      <vt:lpstr>Psalm 73</vt:lpstr>
      <vt:lpstr>Key aspects of  avoiding Sin -</vt:lpstr>
      <vt:lpstr>In Jesus there is FORGIVENESS</vt:lpstr>
      <vt:lpstr>PowerPoint Presentation</vt:lpstr>
      <vt:lpstr>PowerPoint Presentation</vt:lpstr>
      <vt:lpstr>Psalm 73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DeLong</dc:creator>
  <cp:lastModifiedBy>Lindsay, Kurt E - (kurtl)</cp:lastModifiedBy>
  <cp:revision>69</cp:revision>
  <cp:lastPrinted>2018-04-16T11:54:01Z</cp:lastPrinted>
  <dcterms:created xsi:type="dcterms:W3CDTF">2018-02-03T18:37:59Z</dcterms:created>
  <dcterms:modified xsi:type="dcterms:W3CDTF">2018-11-05T00:18:55Z</dcterms:modified>
</cp:coreProperties>
</file>