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7" r:id="rId2"/>
    <p:sldId id="259" r:id="rId3"/>
    <p:sldId id="258" r:id="rId4"/>
    <p:sldId id="265" r:id="rId5"/>
    <p:sldId id="260" r:id="rId6"/>
    <p:sldId id="261" r:id="rId7"/>
    <p:sldId id="266" r:id="rId8"/>
    <p:sldId id="262" r:id="rId9"/>
    <p:sldId id="263" r:id="rId10"/>
    <p:sldId id="268" r:id="rId11"/>
    <p:sldId id="264"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335" autoAdjust="0"/>
  </p:normalViewPr>
  <p:slideViewPr>
    <p:cSldViewPr snapToGrid="0">
      <p:cViewPr varScale="1">
        <p:scale>
          <a:sx n="102" d="100"/>
          <a:sy n="102" d="100"/>
        </p:scale>
        <p:origin x="19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40593-33E8-4B36-9427-80E3B9387B39}" type="datetimeFigureOut">
              <a:rPr lang="en-US" smtClean="0"/>
              <a:t>3/24/2019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4F356-4EC9-4DC8-83D5-52F6084D71A0}" type="slidenum">
              <a:rPr lang="en-US" smtClean="0"/>
              <a:t>‹#›</a:t>
            </a:fld>
            <a:endParaRPr lang="en-US"/>
          </a:p>
        </p:txBody>
      </p:sp>
    </p:spTree>
    <p:extLst>
      <p:ext uri="{BB962C8B-B14F-4D97-AF65-F5344CB8AC3E}">
        <p14:creationId xmlns:p14="http://schemas.microsoft.com/office/powerpoint/2010/main" val="376901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4:7 – Resist, to stand opposed. This is not simply just saying “no.” It is saying no and acting no. That is, it can take some effort. This is spiritual warfare. </a:t>
            </a:r>
          </a:p>
        </p:txBody>
      </p:sp>
      <p:sp>
        <p:nvSpPr>
          <p:cNvPr id="4" name="Slide Number Placeholder 3"/>
          <p:cNvSpPr>
            <a:spLocks noGrp="1"/>
          </p:cNvSpPr>
          <p:nvPr>
            <p:ph type="sldNum" sz="quarter" idx="5"/>
          </p:nvPr>
        </p:nvSpPr>
        <p:spPr/>
        <p:txBody>
          <a:bodyPr/>
          <a:lstStyle/>
          <a:p>
            <a:fld id="{CF54F356-4EC9-4DC8-83D5-52F6084D71A0}" type="slidenum">
              <a:rPr lang="en-US" smtClean="0"/>
              <a:t>5</a:t>
            </a:fld>
            <a:endParaRPr lang="en-US"/>
          </a:p>
        </p:txBody>
      </p:sp>
    </p:spTree>
    <p:extLst>
      <p:ext uri="{BB962C8B-B14F-4D97-AF65-F5344CB8AC3E}">
        <p14:creationId xmlns:p14="http://schemas.microsoft.com/office/powerpoint/2010/main" val="3146451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Choosing rather to suffer affliction with the people of God, than to enjoy the pleasures of sin for a season</a:t>
            </a:r>
            <a:br>
              <a:rPr lang="en-US" dirty="0"/>
            </a:br>
            <a:r>
              <a:rPr lang="en-US" dirty="0"/>
              <a:t>Hebrews 11:25 KJV</a:t>
            </a:r>
          </a:p>
        </p:txBody>
      </p:sp>
      <p:sp>
        <p:nvSpPr>
          <p:cNvPr id="4" name="Slide Number Placeholder 3"/>
          <p:cNvSpPr>
            <a:spLocks noGrp="1"/>
          </p:cNvSpPr>
          <p:nvPr>
            <p:ph type="sldNum" sz="quarter" idx="5"/>
          </p:nvPr>
        </p:nvSpPr>
        <p:spPr/>
        <p:txBody>
          <a:bodyPr/>
          <a:lstStyle/>
          <a:p>
            <a:fld id="{CF54F356-4EC9-4DC8-83D5-52F6084D71A0}" type="slidenum">
              <a:rPr lang="en-US" smtClean="0"/>
              <a:t>6</a:t>
            </a:fld>
            <a:endParaRPr lang="en-US"/>
          </a:p>
        </p:txBody>
      </p:sp>
    </p:spTree>
    <p:extLst>
      <p:ext uri="{BB962C8B-B14F-4D97-AF65-F5344CB8AC3E}">
        <p14:creationId xmlns:p14="http://schemas.microsoft.com/office/powerpoint/2010/main" val="275661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Pursue – not something passive but active. Very active! </a:t>
            </a:r>
          </a:p>
          <a:p>
            <a:endParaRPr lang="en-US" dirty="0"/>
          </a:p>
          <a:p>
            <a:r>
              <a:rPr lang="en-US" dirty="0"/>
              <a:t>Hebrews 12:1-3 – Meditate, hold that image of Jesus, that knowledge of what He went through and </a:t>
            </a:r>
            <a:r>
              <a:rPr lang="en-US" b="1" i="1" dirty="0"/>
              <a:t>why</a:t>
            </a:r>
            <a:r>
              <a:rPr lang="en-US" b="0" i="0" dirty="0"/>
              <a:t> He did it when you are tempted. </a:t>
            </a:r>
          </a:p>
          <a:p>
            <a:endParaRPr lang="en-US" dirty="0"/>
          </a:p>
          <a:p>
            <a:r>
              <a:rPr lang="en-US" dirty="0"/>
              <a:t>Gal.  6:9 – the doing good includes resisting temptation! Resisting the thing that will be destruction to my soul. </a:t>
            </a:r>
          </a:p>
        </p:txBody>
      </p:sp>
      <p:sp>
        <p:nvSpPr>
          <p:cNvPr id="4" name="Slide Number Placeholder 3"/>
          <p:cNvSpPr>
            <a:spLocks noGrp="1"/>
          </p:cNvSpPr>
          <p:nvPr>
            <p:ph type="sldNum" sz="quarter" idx="5"/>
          </p:nvPr>
        </p:nvSpPr>
        <p:spPr/>
        <p:txBody>
          <a:bodyPr/>
          <a:lstStyle/>
          <a:p>
            <a:fld id="{CF54F356-4EC9-4DC8-83D5-52F6084D71A0}" type="slidenum">
              <a:rPr lang="en-US" smtClean="0"/>
              <a:t>8</a:t>
            </a:fld>
            <a:endParaRPr lang="en-US"/>
          </a:p>
        </p:txBody>
      </p:sp>
    </p:spTree>
    <p:extLst>
      <p:ext uri="{BB962C8B-B14F-4D97-AF65-F5344CB8AC3E}">
        <p14:creationId xmlns:p14="http://schemas.microsoft.com/office/powerpoint/2010/main" val="4102946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two are </a:t>
            </a:r>
            <a:r>
              <a:rPr lang="en-US" b="1" dirty="0"/>
              <a:t>long term</a:t>
            </a:r>
            <a:r>
              <a:rPr lang="en-US" b="0" dirty="0"/>
              <a:t> strategies for defeating sin and resisting temptation. </a:t>
            </a:r>
          </a:p>
          <a:p>
            <a:endParaRPr lang="en-US" b="0" dirty="0"/>
          </a:p>
          <a:p>
            <a:r>
              <a:rPr lang="en-US" b="0" dirty="0"/>
              <a:t>Attitude shift: When you say no to temptation you are actually saying </a:t>
            </a:r>
            <a:r>
              <a:rPr lang="en-US" b="1" dirty="0"/>
              <a:t>yes</a:t>
            </a:r>
            <a:r>
              <a:rPr lang="en-US" b="0" dirty="0"/>
              <a:t> to a better life. </a:t>
            </a:r>
          </a:p>
          <a:p>
            <a:endParaRPr lang="en-US" b="0" dirty="0"/>
          </a:p>
          <a:p>
            <a:r>
              <a:rPr lang="en-US" b="0" dirty="0"/>
              <a:t>What this can look like: Spending more time with the brethren (Heb. 10:25), working diligently to build a prayer life, drinking deeply from God’s word (1 Peter 2:1-3). </a:t>
            </a:r>
            <a:endParaRPr lang="en-US" dirty="0"/>
          </a:p>
        </p:txBody>
      </p:sp>
      <p:sp>
        <p:nvSpPr>
          <p:cNvPr id="4" name="Slide Number Placeholder 3"/>
          <p:cNvSpPr>
            <a:spLocks noGrp="1"/>
          </p:cNvSpPr>
          <p:nvPr>
            <p:ph type="sldNum" sz="quarter" idx="5"/>
          </p:nvPr>
        </p:nvSpPr>
        <p:spPr/>
        <p:txBody>
          <a:bodyPr/>
          <a:lstStyle/>
          <a:p>
            <a:fld id="{CF54F356-4EC9-4DC8-83D5-52F6084D71A0}" type="slidenum">
              <a:rPr lang="en-US" smtClean="0"/>
              <a:t>9</a:t>
            </a:fld>
            <a:endParaRPr lang="en-US"/>
          </a:p>
        </p:txBody>
      </p:sp>
    </p:spTree>
    <p:extLst>
      <p:ext uri="{BB962C8B-B14F-4D97-AF65-F5344CB8AC3E}">
        <p14:creationId xmlns:p14="http://schemas.microsoft.com/office/powerpoint/2010/main" val="2516774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idle man’s brain is the devil’s workshop.” – John Bunyan </a:t>
            </a:r>
          </a:p>
        </p:txBody>
      </p:sp>
      <p:sp>
        <p:nvSpPr>
          <p:cNvPr id="4" name="Slide Number Placeholder 3"/>
          <p:cNvSpPr>
            <a:spLocks noGrp="1"/>
          </p:cNvSpPr>
          <p:nvPr>
            <p:ph type="sldNum" sz="quarter" idx="5"/>
          </p:nvPr>
        </p:nvSpPr>
        <p:spPr/>
        <p:txBody>
          <a:bodyPr/>
          <a:lstStyle/>
          <a:p>
            <a:fld id="{CF54F356-4EC9-4DC8-83D5-52F6084D71A0}" type="slidenum">
              <a:rPr lang="en-US" smtClean="0"/>
              <a:t>10</a:t>
            </a:fld>
            <a:endParaRPr lang="en-US"/>
          </a:p>
        </p:txBody>
      </p:sp>
    </p:spTree>
    <p:extLst>
      <p:ext uri="{BB962C8B-B14F-4D97-AF65-F5344CB8AC3E}">
        <p14:creationId xmlns:p14="http://schemas.microsoft.com/office/powerpoint/2010/main" val="3106826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my long term strategy in fighting sin and resisting temptation should involve me become more and more involved with the work of the Lord. There is plenty to do each day for me to stay busy. Even if it is just me growing as a Christian. </a:t>
            </a:r>
          </a:p>
        </p:txBody>
      </p:sp>
      <p:sp>
        <p:nvSpPr>
          <p:cNvPr id="4" name="Slide Number Placeholder 3"/>
          <p:cNvSpPr>
            <a:spLocks noGrp="1"/>
          </p:cNvSpPr>
          <p:nvPr>
            <p:ph type="sldNum" sz="quarter" idx="5"/>
          </p:nvPr>
        </p:nvSpPr>
        <p:spPr/>
        <p:txBody>
          <a:bodyPr/>
          <a:lstStyle/>
          <a:p>
            <a:fld id="{CF54F356-4EC9-4DC8-83D5-52F6084D71A0}" type="slidenum">
              <a:rPr lang="en-US" smtClean="0"/>
              <a:t>11</a:t>
            </a:fld>
            <a:endParaRPr lang="en-US"/>
          </a:p>
        </p:txBody>
      </p:sp>
    </p:spTree>
    <p:extLst>
      <p:ext uri="{BB962C8B-B14F-4D97-AF65-F5344CB8AC3E}">
        <p14:creationId xmlns:p14="http://schemas.microsoft.com/office/powerpoint/2010/main" val="2923164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54F356-4EC9-4DC8-83D5-52F6084D71A0}" type="slidenum">
              <a:rPr lang="en-US" smtClean="0"/>
              <a:t>12</a:t>
            </a:fld>
            <a:endParaRPr lang="en-US"/>
          </a:p>
        </p:txBody>
      </p:sp>
    </p:spTree>
    <p:extLst>
      <p:ext uri="{BB962C8B-B14F-4D97-AF65-F5344CB8AC3E}">
        <p14:creationId xmlns:p14="http://schemas.microsoft.com/office/powerpoint/2010/main" val="2145013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5BE7CC71-9F1D-407D-8318-74DBDFDFC936}" type="datetimeFigureOut">
              <a:rPr lang="en-US" smtClean="0"/>
              <a:t>3/24/2019</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CA2FD9C0-1FF6-448E-AE82-693E47724E40}"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83555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E7CC71-9F1D-407D-8318-74DBDFDFC936}"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FD9C0-1FF6-448E-AE82-693E47724E40}" type="slidenum">
              <a:rPr lang="en-US" smtClean="0"/>
              <a:t>‹#›</a:t>
            </a:fld>
            <a:endParaRPr lang="en-US"/>
          </a:p>
        </p:txBody>
      </p:sp>
    </p:spTree>
    <p:extLst>
      <p:ext uri="{BB962C8B-B14F-4D97-AF65-F5344CB8AC3E}">
        <p14:creationId xmlns:p14="http://schemas.microsoft.com/office/powerpoint/2010/main" val="2215882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E7CC71-9F1D-407D-8318-74DBDFDFC936}"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FD9C0-1FF6-448E-AE82-693E47724E40}" type="slidenum">
              <a:rPr lang="en-US" smtClean="0"/>
              <a:t>‹#›</a:t>
            </a:fld>
            <a:endParaRPr lang="en-US"/>
          </a:p>
        </p:txBody>
      </p:sp>
    </p:spTree>
    <p:extLst>
      <p:ext uri="{BB962C8B-B14F-4D97-AF65-F5344CB8AC3E}">
        <p14:creationId xmlns:p14="http://schemas.microsoft.com/office/powerpoint/2010/main" val="2906730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E7CC71-9F1D-407D-8318-74DBDFDFC936}"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FD9C0-1FF6-448E-AE82-693E47724E40}" type="slidenum">
              <a:rPr lang="en-US" smtClean="0"/>
              <a:t>‹#›</a:t>
            </a:fld>
            <a:endParaRPr lang="en-US"/>
          </a:p>
        </p:txBody>
      </p:sp>
    </p:spTree>
    <p:extLst>
      <p:ext uri="{BB962C8B-B14F-4D97-AF65-F5344CB8AC3E}">
        <p14:creationId xmlns:p14="http://schemas.microsoft.com/office/powerpoint/2010/main" val="4289989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E7CC71-9F1D-407D-8318-74DBDFDFC936}"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FD9C0-1FF6-448E-AE82-693E47724E40}" type="slidenum">
              <a:rPr lang="en-US" smtClean="0"/>
              <a:t>‹#›</a:t>
            </a:fld>
            <a:endParaRPr lang="en-US"/>
          </a:p>
        </p:txBody>
      </p:sp>
    </p:spTree>
    <p:extLst>
      <p:ext uri="{BB962C8B-B14F-4D97-AF65-F5344CB8AC3E}">
        <p14:creationId xmlns:p14="http://schemas.microsoft.com/office/powerpoint/2010/main" val="2970228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E7CC71-9F1D-407D-8318-74DBDFDFC936}"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FD9C0-1FF6-448E-AE82-693E47724E40}" type="slidenum">
              <a:rPr lang="en-US" smtClean="0"/>
              <a:t>‹#›</a:t>
            </a:fld>
            <a:endParaRPr lang="en-US"/>
          </a:p>
        </p:txBody>
      </p:sp>
    </p:spTree>
    <p:extLst>
      <p:ext uri="{BB962C8B-B14F-4D97-AF65-F5344CB8AC3E}">
        <p14:creationId xmlns:p14="http://schemas.microsoft.com/office/powerpoint/2010/main" val="238507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E7CC71-9F1D-407D-8318-74DBDFDFC936}"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FD9C0-1FF6-448E-AE82-693E47724E40}" type="slidenum">
              <a:rPr lang="en-US" smtClean="0"/>
              <a:t>‹#›</a:t>
            </a:fld>
            <a:endParaRPr lang="en-US"/>
          </a:p>
        </p:txBody>
      </p:sp>
    </p:spTree>
    <p:extLst>
      <p:ext uri="{BB962C8B-B14F-4D97-AF65-F5344CB8AC3E}">
        <p14:creationId xmlns:p14="http://schemas.microsoft.com/office/powerpoint/2010/main" val="803921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E7CC71-9F1D-407D-8318-74DBDFDFC936}"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FD9C0-1FF6-448E-AE82-693E47724E40}" type="slidenum">
              <a:rPr lang="en-US" smtClean="0"/>
              <a:t>‹#›</a:t>
            </a:fld>
            <a:endParaRPr lang="en-US"/>
          </a:p>
        </p:txBody>
      </p:sp>
    </p:spTree>
    <p:extLst>
      <p:ext uri="{BB962C8B-B14F-4D97-AF65-F5344CB8AC3E}">
        <p14:creationId xmlns:p14="http://schemas.microsoft.com/office/powerpoint/2010/main" val="4233169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E7CC71-9F1D-407D-8318-74DBDFDFC936}"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FD9C0-1FF6-448E-AE82-693E47724E40}" type="slidenum">
              <a:rPr lang="en-US" smtClean="0"/>
              <a:t>‹#›</a:t>
            </a:fld>
            <a:endParaRPr lang="en-US"/>
          </a:p>
        </p:txBody>
      </p:sp>
    </p:spTree>
    <p:extLst>
      <p:ext uri="{BB962C8B-B14F-4D97-AF65-F5344CB8AC3E}">
        <p14:creationId xmlns:p14="http://schemas.microsoft.com/office/powerpoint/2010/main" val="279163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5BE7CC71-9F1D-407D-8318-74DBDFDFC936}" type="datetimeFigureOut">
              <a:rPr lang="en-US" smtClean="0"/>
              <a:t>3/24/2019</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CA2FD9C0-1FF6-448E-AE82-693E47724E40}" type="slidenum">
              <a:rPr lang="en-US" smtClean="0"/>
              <a:t>‹#›</a:t>
            </a:fld>
            <a:endParaRPr lang="en-US"/>
          </a:p>
        </p:txBody>
      </p:sp>
    </p:spTree>
    <p:extLst>
      <p:ext uri="{BB962C8B-B14F-4D97-AF65-F5344CB8AC3E}">
        <p14:creationId xmlns:p14="http://schemas.microsoft.com/office/powerpoint/2010/main" val="401432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E7CC71-9F1D-407D-8318-74DBDFDFC936}"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CA2FD9C0-1FF6-448E-AE82-693E47724E40}" type="slidenum">
              <a:rPr lang="en-US" smtClean="0"/>
              <a:t>‹#›</a:t>
            </a:fld>
            <a:endParaRPr lang="en-US"/>
          </a:p>
        </p:txBody>
      </p:sp>
    </p:spTree>
    <p:extLst>
      <p:ext uri="{BB962C8B-B14F-4D97-AF65-F5344CB8AC3E}">
        <p14:creationId xmlns:p14="http://schemas.microsoft.com/office/powerpoint/2010/main" val="174551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E7CC71-9F1D-407D-8318-74DBDFDFC936}"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FD9C0-1FF6-448E-AE82-693E47724E40}" type="slidenum">
              <a:rPr lang="en-US" smtClean="0"/>
              <a:t>‹#›</a:t>
            </a:fld>
            <a:endParaRPr lang="en-US"/>
          </a:p>
        </p:txBody>
      </p:sp>
    </p:spTree>
    <p:extLst>
      <p:ext uri="{BB962C8B-B14F-4D97-AF65-F5344CB8AC3E}">
        <p14:creationId xmlns:p14="http://schemas.microsoft.com/office/powerpoint/2010/main" val="2706318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E7CC71-9F1D-407D-8318-74DBDFDFC936}" type="datetimeFigureOut">
              <a:rPr lang="en-US" smtClean="0"/>
              <a:t>3/24/2019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2FD9C0-1FF6-448E-AE82-693E47724E40}" type="slidenum">
              <a:rPr lang="en-US" smtClean="0"/>
              <a:t>‹#›</a:t>
            </a:fld>
            <a:endParaRPr lang="en-US"/>
          </a:p>
        </p:txBody>
      </p:sp>
    </p:spTree>
    <p:extLst>
      <p:ext uri="{BB962C8B-B14F-4D97-AF65-F5344CB8AC3E}">
        <p14:creationId xmlns:p14="http://schemas.microsoft.com/office/powerpoint/2010/main" val="2459582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E7CC71-9F1D-407D-8318-74DBDFDFC936}" type="datetimeFigureOut">
              <a:rPr lang="en-US" smtClean="0"/>
              <a:t>3/24/2019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2FD9C0-1FF6-448E-AE82-693E47724E40}" type="slidenum">
              <a:rPr lang="en-US" smtClean="0"/>
              <a:t>‹#›</a:t>
            </a:fld>
            <a:endParaRPr lang="en-US"/>
          </a:p>
        </p:txBody>
      </p:sp>
    </p:spTree>
    <p:extLst>
      <p:ext uri="{BB962C8B-B14F-4D97-AF65-F5344CB8AC3E}">
        <p14:creationId xmlns:p14="http://schemas.microsoft.com/office/powerpoint/2010/main" val="143550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7CC71-9F1D-407D-8318-74DBDFDFC936}" type="datetimeFigureOut">
              <a:rPr lang="en-US" smtClean="0"/>
              <a:t>3/24/2019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2FD9C0-1FF6-448E-AE82-693E47724E40}" type="slidenum">
              <a:rPr lang="en-US" smtClean="0"/>
              <a:t>‹#›</a:t>
            </a:fld>
            <a:endParaRPr lang="en-US"/>
          </a:p>
        </p:txBody>
      </p:sp>
    </p:spTree>
    <p:extLst>
      <p:ext uri="{BB962C8B-B14F-4D97-AF65-F5344CB8AC3E}">
        <p14:creationId xmlns:p14="http://schemas.microsoft.com/office/powerpoint/2010/main" val="2666975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E7CC71-9F1D-407D-8318-74DBDFDFC936}"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FD9C0-1FF6-448E-AE82-693E47724E40}" type="slidenum">
              <a:rPr lang="en-US" smtClean="0"/>
              <a:t>‹#›</a:t>
            </a:fld>
            <a:endParaRPr lang="en-US"/>
          </a:p>
        </p:txBody>
      </p:sp>
    </p:spTree>
    <p:extLst>
      <p:ext uri="{BB962C8B-B14F-4D97-AF65-F5344CB8AC3E}">
        <p14:creationId xmlns:p14="http://schemas.microsoft.com/office/powerpoint/2010/main" val="1918252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E7CC71-9F1D-407D-8318-74DBDFDFC936}"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FD9C0-1FF6-448E-AE82-693E47724E40}" type="slidenum">
              <a:rPr lang="en-US" smtClean="0"/>
              <a:t>‹#›</a:t>
            </a:fld>
            <a:endParaRPr lang="en-US"/>
          </a:p>
        </p:txBody>
      </p:sp>
    </p:spTree>
    <p:extLst>
      <p:ext uri="{BB962C8B-B14F-4D97-AF65-F5344CB8AC3E}">
        <p14:creationId xmlns:p14="http://schemas.microsoft.com/office/powerpoint/2010/main" val="406728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E7CC71-9F1D-407D-8318-74DBDFDFC936}" type="datetimeFigureOut">
              <a:rPr lang="en-US" smtClean="0"/>
              <a:t>3/24/2019</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2FD9C0-1FF6-448E-AE82-693E47724E40}" type="slidenum">
              <a:rPr lang="en-US" smtClean="0"/>
              <a:t>‹#›</a:t>
            </a:fld>
            <a:endParaRPr lang="en-US"/>
          </a:p>
        </p:txBody>
      </p:sp>
    </p:spTree>
    <p:extLst>
      <p:ext uri="{BB962C8B-B14F-4D97-AF65-F5344CB8AC3E}">
        <p14:creationId xmlns:p14="http://schemas.microsoft.com/office/powerpoint/2010/main" val="33646839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n apple&#10;&#10;Description automatically generated">
            <a:extLst>
              <a:ext uri="{FF2B5EF4-FFF2-40B4-BE49-F238E27FC236}">
                <a16:creationId xmlns:a16="http://schemas.microsoft.com/office/drawing/2014/main" id="{C7AC2469-A2EB-4913-913E-F2865159426F}"/>
              </a:ext>
            </a:extLst>
          </p:cNvPr>
          <p:cNvPicPr>
            <a:picLocks noChangeAspect="1"/>
          </p:cNvPicPr>
          <p:nvPr/>
        </p:nvPicPr>
        <p:blipFill rotWithShape="1">
          <a:blip r:embed="rId2">
            <a:extLst>
              <a:ext uri="{28A0092B-C50C-407E-A947-70E740481C1C}">
                <a14:useLocalDpi xmlns:a14="http://schemas.microsoft.com/office/drawing/2010/main" val="0"/>
              </a:ext>
            </a:extLst>
          </a:blip>
          <a:srcRect l="11000" r="-1" b="-1"/>
          <a:stretch/>
        </p:blipFill>
        <p:spPr>
          <a:xfrm>
            <a:off x="20" y="10"/>
            <a:ext cx="9143980" cy="6857990"/>
          </a:xfrm>
          <a:prstGeom prst="rect">
            <a:avLst/>
          </a:prstGeom>
        </p:spPr>
      </p:pic>
      <p:sp>
        <p:nvSpPr>
          <p:cNvPr id="2" name="Title 1">
            <a:extLst>
              <a:ext uri="{FF2B5EF4-FFF2-40B4-BE49-F238E27FC236}">
                <a16:creationId xmlns:a16="http://schemas.microsoft.com/office/drawing/2014/main" id="{D75D7B0E-7E98-40AF-A65E-80D837B83C15}"/>
              </a:ext>
            </a:extLst>
          </p:cNvPr>
          <p:cNvSpPr>
            <a:spLocks noGrp="1"/>
          </p:cNvSpPr>
          <p:nvPr>
            <p:ph type="ctrTitle"/>
          </p:nvPr>
        </p:nvSpPr>
        <p:spPr>
          <a:xfrm>
            <a:off x="1098436" y="711201"/>
            <a:ext cx="6947127" cy="3488266"/>
          </a:xfrm>
        </p:spPr>
        <p:txBody>
          <a:bodyPr>
            <a:normAutofit/>
          </a:bodyPr>
          <a:lstStyle/>
          <a:p>
            <a:pPr algn="l"/>
            <a:r>
              <a:rPr lang="en-US" sz="9600" b="1" dirty="0">
                <a:ln w="3175" cmpd="sng">
                  <a:solidFill>
                    <a:sysClr val="windowText" lastClr="000000"/>
                  </a:solidFill>
                </a:ln>
                <a:solidFill>
                  <a:schemeClr val="bg1"/>
                </a:solidFill>
                <a:effectLst>
                  <a:outerShdw blurRad="38100" dist="38100" dir="2700000" algn="tl">
                    <a:srgbClr val="000000">
                      <a:alpha val="43137"/>
                    </a:srgbClr>
                  </a:outerShdw>
                </a:effectLst>
                <a:latin typeface="Abadi" panose="020B0604020104020204" pitchFamily="34" charset="0"/>
              </a:rPr>
              <a:t>Resist The Devil</a:t>
            </a:r>
          </a:p>
        </p:txBody>
      </p:sp>
      <p:sp>
        <p:nvSpPr>
          <p:cNvPr id="3" name="Subtitle 2">
            <a:extLst>
              <a:ext uri="{FF2B5EF4-FFF2-40B4-BE49-F238E27FC236}">
                <a16:creationId xmlns:a16="http://schemas.microsoft.com/office/drawing/2014/main" id="{8FD8C9CA-1473-4045-BC95-E2387F6C0C1A}"/>
              </a:ext>
            </a:extLst>
          </p:cNvPr>
          <p:cNvSpPr>
            <a:spLocks noGrp="1"/>
          </p:cNvSpPr>
          <p:nvPr>
            <p:ph type="subTitle" idx="1"/>
          </p:nvPr>
        </p:nvSpPr>
        <p:spPr>
          <a:xfrm>
            <a:off x="3279345" y="6320243"/>
            <a:ext cx="5762563" cy="684239"/>
          </a:xfrm>
        </p:spPr>
        <p:txBody>
          <a:bodyPr>
            <a:normAutofit/>
          </a:bodyPr>
          <a:lstStyle/>
          <a:p>
            <a:r>
              <a:rPr lang="en-US" sz="2800" b="1" i="1" dirty="0">
                <a:ln>
                  <a:solidFill>
                    <a:sysClr val="windowText" lastClr="000000"/>
                  </a:solidFill>
                </a:ln>
                <a:solidFill>
                  <a:srgbClr val="FFFF00"/>
                </a:solidFill>
                <a:effectLst>
                  <a:outerShdw blurRad="38100" dist="38100" dir="2700000" algn="tl">
                    <a:srgbClr val="000000">
                      <a:alpha val="43137"/>
                    </a:srgbClr>
                  </a:outerShdw>
                </a:effectLst>
              </a:rPr>
              <a:t>Churchofchristtucson.org</a:t>
            </a:r>
          </a:p>
        </p:txBody>
      </p:sp>
    </p:spTree>
    <p:extLst>
      <p:ext uri="{BB962C8B-B14F-4D97-AF65-F5344CB8AC3E}">
        <p14:creationId xmlns:p14="http://schemas.microsoft.com/office/powerpoint/2010/main" val="3393632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4E5FC16-192B-45DF-9680-775B62C444C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10"/>
            <a:ext cx="9143980" cy="6857990"/>
          </a:xfrm>
          <a:prstGeom prst="rect">
            <a:avLst/>
          </a:prstGeom>
        </p:spPr>
      </p:pic>
    </p:spTree>
    <p:extLst>
      <p:ext uri="{BB962C8B-B14F-4D97-AF65-F5344CB8AC3E}">
        <p14:creationId xmlns:p14="http://schemas.microsoft.com/office/powerpoint/2010/main" val="2955991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4300-5F7D-48A3-8601-059B9B721469}"/>
              </a:ext>
            </a:extLst>
          </p:cNvPr>
          <p:cNvSpPr>
            <a:spLocks noGrp="1"/>
          </p:cNvSpPr>
          <p:nvPr>
            <p:ph type="title"/>
          </p:nvPr>
        </p:nvSpPr>
        <p:spPr>
          <a:xfrm>
            <a:off x="982133" y="457201"/>
            <a:ext cx="7704667" cy="812306"/>
          </a:xfrm>
        </p:spPr>
        <p:txBody>
          <a:bodyPr>
            <a:normAutofit fontScale="90000"/>
          </a:bodyPr>
          <a:lstStyle/>
          <a:p>
            <a:pPr algn="l"/>
            <a:r>
              <a:rPr lang="en-US" b="1" dirty="0"/>
              <a:t>Strategies for Fighting Temptation</a:t>
            </a:r>
          </a:p>
        </p:txBody>
      </p:sp>
      <p:sp>
        <p:nvSpPr>
          <p:cNvPr id="3" name="Content Placeholder 2">
            <a:extLst>
              <a:ext uri="{FF2B5EF4-FFF2-40B4-BE49-F238E27FC236}">
                <a16:creationId xmlns:a16="http://schemas.microsoft.com/office/drawing/2014/main" id="{A01FF8A2-3288-4D10-9957-9CADA112A77C}"/>
              </a:ext>
            </a:extLst>
          </p:cNvPr>
          <p:cNvSpPr>
            <a:spLocks noGrp="1"/>
          </p:cNvSpPr>
          <p:nvPr>
            <p:ph idx="1"/>
          </p:nvPr>
        </p:nvSpPr>
        <p:spPr>
          <a:xfrm>
            <a:off x="982133" y="1402671"/>
            <a:ext cx="7513797" cy="5069149"/>
          </a:xfrm>
        </p:spPr>
        <p:txBody>
          <a:bodyPr>
            <a:normAutofit/>
          </a:bodyPr>
          <a:lstStyle/>
          <a:p>
            <a:r>
              <a:rPr lang="en-US" sz="3200" b="1" dirty="0"/>
              <a:t>Move:</a:t>
            </a:r>
          </a:p>
          <a:p>
            <a:pPr lvl="1"/>
            <a:r>
              <a:rPr lang="en-US" sz="3200" b="1" dirty="0"/>
              <a:t>For the sake of your soul don’t be the slothful man </a:t>
            </a:r>
            <a:r>
              <a:rPr lang="en-US" sz="3200" b="1" dirty="0">
                <a:solidFill>
                  <a:srgbClr val="FF0000"/>
                </a:solidFill>
              </a:rPr>
              <a:t>Proverbs 21:25</a:t>
            </a:r>
          </a:p>
          <a:p>
            <a:pPr lvl="1"/>
            <a:r>
              <a:rPr lang="en-US" sz="3200" b="1">
                <a:solidFill>
                  <a:srgbClr val="FF0000"/>
                </a:solidFill>
              </a:rPr>
              <a:t>Romans 12:10-13</a:t>
            </a:r>
            <a:r>
              <a:rPr lang="en-US" sz="3200" b="1" dirty="0">
                <a:solidFill>
                  <a:srgbClr val="FF0000"/>
                </a:solidFill>
              </a:rPr>
              <a:t>; 1 Corinthians 15:58</a:t>
            </a:r>
          </a:p>
          <a:p>
            <a:pPr lvl="1"/>
            <a:endParaRPr lang="en-US" sz="3200" b="1" dirty="0"/>
          </a:p>
        </p:txBody>
      </p:sp>
    </p:spTree>
    <p:extLst>
      <p:ext uri="{BB962C8B-B14F-4D97-AF65-F5344CB8AC3E}">
        <p14:creationId xmlns:p14="http://schemas.microsoft.com/office/powerpoint/2010/main" val="70001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4300-5F7D-48A3-8601-059B9B721469}"/>
              </a:ext>
            </a:extLst>
          </p:cNvPr>
          <p:cNvSpPr>
            <a:spLocks noGrp="1"/>
          </p:cNvSpPr>
          <p:nvPr>
            <p:ph type="title"/>
          </p:nvPr>
        </p:nvSpPr>
        <p:spPr>
          <a:xfrm>
            <a:off x="982133" y="457201"/>
            <a:ext cx="7704667" cy="812306"/>
          </a:xfrm>
        </p:spPr>
        <p:txBody>
          <a:bodyPr>
            <a:normAutofit fontScale="90000"/>
          </a:bodyPr>
          <a:lstStyle/>
          <a:p>
            <a:pPr algn="l"/>
            <a:r>
              <a:rPr lang="en-US" b="1" dirty="0"/>
              <a:t>Strategies for Fighting Temptation</a:t>
            </a:r>
          </a:p>
        </p:txBody>
      </p:sp>
      <p:sp>
        <p:nvSpPr>
          <p:cNvPr id="3" name="Content Placeholder 2">
            <a:extLst>
              <a:ext uri="{FF2B5EF4-FFF2-40B4-BE49-F238E27FC236}">
                <a16:creationId xmlns:a16="http://schemas.microsoft.com/office/drawing/2014/main" id="{A01FF8A2-3288-4D10-9957-9CADA112A77C}"/>
              </a:ext>
            </a:extLst>
          </p:cNvPr>
          <p:cNvSpPr>
            <a:spLocks noGrp="1"/>
          </p:cNvSpPr>
          <p:nvPr>
            <p:ph idx="1"/>
          </p:nvPr>
        </p:nvSpPr>
        <p:spPr>
          <a:xfrm>
            <a:off x="982133" y="1402671"/>
            <a:ext cx="7513797" cy="5069149"/>
          </a:xfrm>
        </p:spPr>
        <p:txBody>
          <a:bodyPr>
            <a:normAutofit/>
          </a:bodyPr>
          <a:lstStyle/>
          <a:p>
            <a:r>
              <a:rPr lang="en-US" sz="3200" b="1" dirty="0"/>
              <a:t>A - avoid</a:t>
            </a:r>
          </a:p>
          <a:p>
            <a:r>
              <a:rPr lang="en-US" sz="3200" b="1" dirty="0"/>
              <a:t>N – “no”</a:t>
            </a:r>
          </a:p>
          <a:p>
            <a:r>
              <a:rPr lang="en-US" sz="3200" b="1" dirty="0"/>
              <a:t>T - turn</a:t>
            </a:r>
          </a:p>
          <a:p>
            <a:r>
              <a:rPr lang="en-US" sz="3200" b="1" dirty="0"/>
              <a:t>H - hold</a:t>
            </a:r>
          </a:p>
          <a:p>
            <a:r>
              <a:rPr lang="en-US" sz="3200" b="1" dirty="0"/>
              <a:t>E - enjoy</a:t>
            </a:r>
          </a:p>
          <a:p>
            <a:r>
              <a:rPr lang="en-US" sz="3200" b="1" dirty="0"/>
              <a:t>M - move</a:t>
            </a:r>
          </a:p>
          <a:p>
            <a:pPr lvl="1"/>
            <a:endParaRPr lang="en-US" sz="3200" b="1" dirty="0"/>
          </a:p>
        </p:txBody>
      </p:sp>
    </p:spTree>
    <p:extLst>
      <p:ext uri="{BB962C8B-B14F-4D97-AF65-F5344CB8AC3E}">
        <p14:creationId xmlns:p14="http://schemas.microsoft.com/office/powerpoint/2010/main" val="1273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4300-5F7D-48A3-8601-059B9B721469}"/>
              </a:ext>
            </a:extLst>
          </p:cNvPr>
          <p:cNvSpPr>
            <a:spLocks noGrp="1"/>
          </p:cNvSpPr>
          <p:nvPr>
            <p:ph type="title"/>
          </p:nvPr>
        </p:nvSpPr>
        <p:spPr>
          <a:xfrm>
            <a:off x="982133" y="457201"/>
            <a:ext cx="7704667" cy="812306"/>
          </a:xfrm>
        </p:spPr>
        <p:txBody>
          <a:bodyPr>
            <a:normAutofit fontScale="90000"/>
          </a:bodyPr>
          <a:lstStyle/>
          <a:p>
            <a:pPr algn="l"/>
            <a:r>
              <a:rPr lang="en-US" b="1" dirty="0"/>
              <a:t>Strategies for Fighting Temptation</a:t>
            </a:r>
          </a:p>
        </p:txBody>
      </p:sp>
      <p:sp>
        <p:nvSpPr>
          <p:cNvPr id="3" name="Content Placeholder 2">
            <a:extLst>
              <a:ext uri="{FF2B5EF4-FFF2-40B4-BE49-F238E27FC236}">
                <a16:creationId xmlns:a16="http://schemas.microsoft.com/office/drawing/2014/main" id="{A01FF8A2-3288-4D10-9957-9CADA112A77C}"/>
              </a:ext>
            </a:extLst>
          </p:cNvPr>
          <p:cNvSpPr>
            <a:spLocks noGrp="1"/>
          </p:cNvSpPr>
          <p:nvPr>
            <p:ph idx="1"/>
          </p:nvPr>
        </p:nvSpPr>
        <p:spPr>
          <a:xfrm>
            <a:off x="982133" y="1402672"/>
            <a:ext cx="7704667" cy="4597144"/>
          </a:xfrm>
        </p:spPr>
        <p:txBody>
          <a:bodyPr>
            <a:normAutofit/>
          </a:bodyPr>
          <a:lstStyle/>
          <a:p>
            <a:r>
              <a:rPr lang="en-US" sz="3200" b="1" dirty="0"/>
              <a:t>Temptation: </a:t>
            </a:r>
          </a:p>
          <a:p>
            <a:pPr lvl="1"/>
            <a:r>
              <a:rPr lang="en-US" sz="3200" b="1" dirty="0"/>
              <a:t>Desire for something that sinful or takes away from my relationship with God. </a:t>
            </a:r>
          </a:p>
          <a:p>
            <a:pPr lvl="1"/>
            <a:r>
              <a:rPr lang="en-US" sz="3200" b="1" dirty="0"/>
              <a:t>Comes from within </a:t>
            </a:r>
            <a:r>
              <a:rPr lang="en-US" sz="3200" b="1" dirty="0">
                <a:solidFill>
                  <a:srgbClr val="FF0000"/>
                </a:solidFill>
              </a:rPr>
              <a:t>James 1:13-15</a:t>
            </a:r>
          </a:p>
          <a:p>
            <a:pPr lvl="1"/>
            <a:r>
              <a:rPr lang="en-US" sz="3200" b="1" dirty="0"/>
              <a:t>Three categories </a:t>
            </a:r>
            <a:r>
              <a:rPr lang="en-US" sz="3200" b="1" dirty="0">
                <a:solidFill>
                  <a:srgbClr val="FF0000"/>
                </a:solidFill>
              </a:rPr>
              <a:t>1 John 2:16</a:t>
            </a:r>
          </a:p>
        </p:txBody>
      </p:sp>
    </p:spTree>
    <p:extLst>
      <p:ext uri="{BB962C8B-B14F-4D97-AF65-F5344CB8AC3E}">
        <p14:creationId xmlns:p14="http://schemas.microsoft.com/office/powerpoint/2010/main" val="291509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4300-5F7D-48A3-8601-059B9B721469}"/>
              </a:ext>
            </a:extLst>
          </p:cNvPr>
          <p:cNvSpPr>
            <a:spLocks noGrp="1"/>
          </p:cNvSpPr>
          <p:nvPr>
            <p:ph type="title"/>
          </p:nvPr>
        </p:nvSpPr>
        <p:spPr>
          <a:xfrm>
            <a:off x="982133" y="457201"/>
            <a:ext cx="7704667" cy="812306"/>
          </a:xfrm>
        </p:spPr>
        <p:txBody>
          <a:bodyPr>
            <a:normAutofit fontScale="90000"/>
          </a:bodyPr>
          <a:lstStyle/>
          <a:p>
            <a:pPr algn="l"/>
            <a:r>
              <a:rPr lang="en-US" b="1" dirty="0"/>
              <a:t>Strategies for Fighting Temptation</a:t>
            </a:r>
          </a:p>
        </p:txBody>
      </p:sp>
      <p:sp>
        <p:nvSpPr>
          <p:cNvPr id="3" name="Content Placeholder 2">
            <a:extLst>
              <a:ext uri="{FF2B5EF4-FFF2-40B4-BE49-F238E27FC236}">
                <a16:creationId xmlns:a16="http://schemas.microsoft.com/office/drawing/2014/main" id="{A01FF8A2-3288-4D10-9957-9CADA112A77C}"/>
              </a:ext>
            </a:extLst>
          </p:cNvPr>
          <p:cNvSpPr>
            <a:spLocks noGrp="1"/>
          </p:cNvSpPr>
          <p:nvPr>
            <p:ph idx="1"/>
          </p:nvPr>
        </p:nvSpPr>
        <p:spPr>
          <a:xfrm>
            <a:off x="982133" y="1402671"/>
            <a:ext cx="7513797" cy="5069149"/>
          </a:xfrm>
        </p:spPr>
        <p:txBody>
          <a:bodyPr>
            <a:normAutofit/>
          </a:bodyPr>
          <a:lstStyle/>
          <a:p>
            <a:r>
              <a:rPr lang="en-US" sz="3200" b="1" dirty="0"/>
              <a:t>Avoid:</a:t>
            </a:r>
          </a:p>
          <a:p>
            <a:pPr lvl="1"/>
            <a:r>
              <a:rPr lang="en-US" sz="3200" b="1" dirty="0"/>
              <a:t>Avoid as much as it is possible and reasonable the sights and situations that tempt you.</a:t>
            </a:r>
          </a:p>
          <a:p>
            <a:pPr lvl="1"/>
            <a:r>
              <a:rPr lang="en-US" sz="3200" b="1" dirty="0">
                <a:solidFill>
                  <a:srgbClr val="FF0000"/>
                </a:solidFill>
              </a:rPr>
              <a:t>2 Timothy 2:22; Genesis 39:6b-12;                    Romans 13:14</a:t>
            </a:r>
          </a:p>
        </p:txBody>
      </p:sp>
    </p:spTree>
    <p:extLst>
      <p:ext uri="{BB962C8B-B14F-4D97-AF65-F5344CB8AC3E}">
        <p14:creationId xmlns:p14="http://schemas.microsoft.com/office/powerpoint/2010/main" val="106858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2EAC6F4-CC14-4018-8EB7-80E98A207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 name="Freeform 6">
              <a:extLst>
                <a:ext uri="{FF2B5EF4-FFF2-40B4-BE49-F238E27FC236}">
                  <a16:creationId xmlns:a16="http://schemas.microsoft.com/office/drawing/2014/main" id="{20B54FFC-1F45-4851-B17E-27AA9F2AA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41D2D494-2435-4150-B9D3-974CD924E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919E1BB-9B82-4C97-919D-92ED3FFE6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6F8ACC16-1243-4719-B21E-C286C1026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53E1702-AF03-4993-9127-D048E9314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B0A6365B-1292-4142-BA51-04BCB3D4C1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3" name="Picture 2" descr="A close up of a snake&#10;&#10;Description automatically generated">
            <a:extLst>
              <a:ext uri="{FF2B5EF4-FFF2-40B4-BE49-F238E27FC236}">
                <a16:creationId xmlns:a16="http://schemas.microsoft.com/office/drawing/2014/main" id="{CE6BFFC2-A1EE-42F4-913C-E0F148D9D7A8}"/>
              </a:ext>
            </a:extLst>
          </p:cNvPr>
          <p:cNvPicPr>
            <a:picLocks noChangeAspect="1"/>
          </p:cNvPicPr>
          <p:nvPr/>
        </p:nvPicPr>
        <p:blipFill rotWithShape="1">
          <a:blip r:embed="rId3">
            <a:extLst>
              <a:ext uri="{28A0092B-C50C-407E-A947-70E740481C1C}">
                <a14:useLocalDpi xmlns:a14="http://schemas.microsoft.com/office/drawing/2010/main" val="0"/>
              </a:ext>
            </a:extLst>
          </a:blip>
          <a:srcRect l="11416" r="18481"/>
          <a:stretch/>
        </p:blipFill>
        <p:spPr>
          <a:xfrm>
            <a:off x="597048" y="10"/>
            <a:ext cx="8546951" cy="6857990"/>
          </a:xfrm>
          <a:custGeom>
            <a:avLst/>
            <a:gdLst>
              <a:gd name="connsiteX0" fmla="*/ 867942 w 11395934"/>
              <a:gd name="connsiteY0" fmla="*/ 0 h 6858000"/>
              <a:gd name="connsiteX1" fmla="*/ 1786638 w 11395934"/>
              <a:gd name="connsiteY1" fmla="*/ 0 h 6858000"/>
              <a:gd name="connsiteX2" fmla="*/ 11395934 w 11395934"/>
              <a:gd name="connsiteY2" fmla="*/ 0 h 6858000"/>
              <a:gd name="connsiteX3" fmla="*/ 11395934 w 11395934"/>
              <a:gd name="connsiteY3" fmla="*/ 6858000 h 6858000"/>
              <a:gd name="connsiteX4" fmla="*/ 1925619 w 11395934"/>
              <a:gd name="connsiteY4" fmla="*/ 6858000 h 6858000"/>
              <a:gd name="connsiteX5" fmla="*/ 1924311 w 11395934"/>
              <a:gd name="connsiteY5" fmla="*/ 6820097 h 6858000"/>
              <a:gd name="connsiteX6" fmla="*/ 1925076 w 11395934"/>
              <a:gd name="connsiteY6" fmla="*/ 6858000 h 6858000"/>
              <a:gd name="connsiteX7" fmla="*/ 1892647 w 11395934"/>
              <a:gd name="connsiteY7" fmla="*/ 6858000 h 6858000"/>
              <a:gd name="connsiteX8" fmla="*/ 0 w 11395934"/>
              <a:gd name="connsiteY8" fmla="*/ 5314276 h 6858000"/>
              <a:gd name="connsiteX9" fmla="*/ 867942 w 1139593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95934" h="6858000">
                <a:moveTo>
                  <a:pt x="867942" y="0"/>
                </a:moveTo>
                <a:lnTo>
                  <a:pt x="1786638" y="0"/>
                </a:lnTo>
                <a:lnTo>
                  <a:pt x="11395934" y="0"/>
                </a:lnTo>
                <a:lnTo>
                  <a:pt x="11395934" y="6858000"/>
                </a:lnTo>
                <a:lnTo>
                  <a:pt x="1925619" y="6858000"/>
                </a:lnTo>
                <a:lnTo>
                  <a:pt x="1924311" y="6820097"/>
                </a:lnTo>
                <a:lnTo>
                  <a:pt x="1925076" y="6858000"/>
                </a:lnTo>
                <a:lnTo>
                  <a:pt x="1892647" y="6858000"/>
                </a:lnTo>
                <a:lnTo>
                  <a:pt x="0" y="5314276"/>
                </a:lnTo>
                <a:cubicBezTo>
                  <a:pt x="282142" y="3542851"/>
                  <a:pt x="585800" y="1771425"/>
                  <a:pt x="867942" y="0"/>
                </a:cubicBezTo>
                <a:close/>
              </a:path>
            </a:pathLst>
          </a:custGeom>
        </p:spPr>
      </p:pic>
    </p:spTree>
    <p:extLst>
      <p:ext uri="{BB962C8B-B14F-4D97-AF65-F5344CB8AC3E}">
        <p14:creationId xmlns:p14="http://schemas.microsoft.com/office/powerpoint/2010/main" val="495550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4300-5F7D-48A3-8601-059B9B721469}"/>
              </a:ext>
            </a:extLst>
          </p:cNvPr>
          <p:cNvSpPr>
            <a:spLocks noGrp="1"/>
          </p:cNvSpPr>
          <p:nvPr>
            <p:ph type="title"/>
          </p:nvPr>
        </p:nvSpPr>
        <p:spPr>
          <a:xfrm>
            <a:off x="982133" y="457201"/>
            <a:ext cx="7704667" cy="812306"/>
          </a:xfrm>
        </p:spPr>
        <p:txBody>
          <a:bodyPr>
            <a:normAutofit fontScale="90000"/>
          </a:bodyPr>
          <a:lstStyle/>
          <a:p>
            <a:pPr algn="l"/>
            <a:r>
              <a:rPr lang="en-US" b="1" dirty="0"/>
              <a:t>Strategies for Fighting Temptation</a:t>
            </a:r>
          </a:p>
        </p:txBody>
      </p:sp>
      <p:sp>
        <p:nvSpPr>
          <p:cNvPr id="3" name="Content Placeholder 2">
            <a:extLst>
              <a:ext uri="{FF2B5EF4-FFF2-40B4-BE49-F238E27FC236}">
                <a16:creationId xmlns:a16="http://schemas.microsoft.com/office/drawing/2014/main" id="{A01FF8A2-3288-4D10-9957-9CADA112A77C}"/>
              </a:ext>
            </a:extLst>
          </p:cNvPr>
          <p:cNvSpPr>
            <a:spLocks noGrp="1"/>
          </p:cNvSpPr>
          <p:nvPr>
            <p:ph idx="1"/>
          </p:nvPr>
        </p:nvSpPr>
        <p:spPr>
          <a:xfrm>
            <a:off x="982133" y="1402671"/>
            <a:ext cx="7513797" cy="5069149"/>
          </a:xfrm>
        </p:spPr>
        <p:txBody>
          <a:bodyPr>
            <a:normAutofit/>
          </a:bodyPr>
          <a:lstStyle/>
          <a:p>
            <a:r>
              <a:rPr lang="en-US" sz="3200" b="1" dirty="0"/>
              <a:t>Say “No”:</a:t>
            </a:r>
          </a:p>
          <a:p>
            <a:pPr lvl="1"/>
            <a:r>
              <a:rPr lang="en-US" sz="3200" b="1" dirty="0"/>
              <a:t>Say “no” within 5 seconds</a:t>
            </a:r>
          </a:p>
          <a:p>
            <a:pPr lvl="1"/>
            <a:r>
              <a:rPr lang="en-US" sz="3200" b="1" dirty="0">
                <a:solidFill>
                  <a:srgbClr val="FF0000"/>
                </a:solidFill>
              </a:rPr>
              <a:t>James 4:7 cf. Ephesians 6:12</a:t>
            </a:r>
          </a:p>
          <a:p>
            <a:pPr lvl="1"/>
            <a:r>
              <a:rPr lang="en-US" sz="3200" b="1" dirty="0">
                <a:solidFill>
                  <a:srgbClr val="FF0000"/>
                </a:solidFill>
              </a:rPr>
              <a:t>Matthew 4:3-4</a:t>
            </a:r>
          </a:p>
        </p:txBody>
      </p:sp>
    </p:spTree>
    <p:extLst>
      <p:ext uri="{BB962C8B-B14F-4D97-AF65-F5344CB8AC3E}">
        <p14:creationId xmlns:p14="http://schemas.microsoft.com/office/powerpoint/2010/main" val="235712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4300-5F7D-48A3-8601-059B9B721469}"/>
              </a:ext>
            </a:extLst>
          </p:cNvPr>
          <p:cNvSpPr>
            <a:spLocks noGrp="1"/>
          </p:cNvSpPr>
          <p:nvPr>
            <p:ph type="title"/>
          </p:nvPr>
        </p:nvSpPr>
        <p:spPr>
          <a:xfrm>
            <a:off x="982133" y="457201"/>
            <a:ext cx="7704667" cy="812306"/>
          </a:xfrm>
        </p:spPr>
        <p:txBody>
          <a:bodyPr>
            <a:normAutofit fontScale="90000"/>
          </a:bodyPr>
          <a:lstStyle/>
          <a:p>
            <a:pPr algn="l"/>
            <a:r>
              <a:rPr lang="en-US" b="1" dirty="0"/>
              <a:t>Strategies for Fighting Temptation</a:t>
            </a:r>
          </a:p>
        </p:txBody>
      </p:sp>
      <p:sp>
        <p:nvSpPr>
          <p:cNvPr id="3" name="Content Placeholder 2">
            <a:extLst>
              <a:ext uri="{FF2B5EF4-FFF2-40B4-BE49-F238E27FC236}">
                <a16:creationId xmlns:a16="http://schemas.microsoft.com/office/drawing/2014/main" id="{A01FF8A2-3288-4D10-9957-9CADA112A77C}"/>
              </a:ext>
            </a:extLst>
          </p:cNvPr>
          <p:cNvSpPr>
            <a:spLocks noGrp="1"/>
          </p:cNvSpPr>
          <p:nvPr>
            <p:ph idx="1"/>
          </p:nvPr>
        </p:nvSpPr>
        <p:spPr>
          <a:xfrm>
            <a:off x="982133" y="1402671"/>
            <a:ext cx="7513797" cy="5069149"/>
          </a:xfrm>
        </p:spPr>
        <p:txBody>
          <a:bodyPr>
            <a:normAutofit/>
          </a:bodyPr>
          <a:lstStyle/>
          <a:p>
            <a:r>
              <a:rPr lang="en-US" sz="3200" b="1" dirty="0"/>
              <a:t>Turn to Christ:</a:t>
            </a:r>
          </a:p>
          <a:p>
            <a:pPr lvl="1"/>
            <a:r>
              <a:rPr lang="en-US" sz="3200" b="1" dirty="0"/>
              <a:t>Saying no alone will not do. </a:t>
            </a:r>
          </a:p>
          <a:p>
            <a:pPr lvl="1"/>
            <a:r>
              <a:rPr lang="en-US" sz="3200" b="1" dirty="0"/>
              <a:t>Sin is deceptive and from ignorance </a:t>
            </a:r>
            <a:r>
              <a:rPr lang="en-US" sz="3200" b="1" dirty="0">
                <a:solidFill>
                  <a:srgbClr val="FF0000"/>
                </a:solidFill>
              </a:rPr>
              <a:t>Ephesians 4:22; 1 Peter 1:14 </a:t>
            </a:r>
          </a:p>
          <a:p>
            <a:pPr lvl="1"/>
            <a:r>
              <a:rPr lang="en-US" sz="3200" b="1" dirty="0">
                <a:solidFill>
                  <a:srgbClr val="FF0000"/>
                </a:solidFill>
              </a:rPr>
              <a:t>Hebrews 11:25</a:t>
            </a:r>
          </a:p>
        </p:txBody>
      </p:sp>
    </p:spTree>
    <p:extLst>
      <p:ext uri="{BB962C8B-B14F-4D97-AF65-F5344CB8AC3E}">
        <p14:creationId xmlns:p14="http://schemas.microsoft.com/office/powerpoint/2010/main" val="384252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standing in front of a sunset&#10;&#10;Description automatically generated">
            <a:extLst>
              <a:ext uri="{FF2B5EF4-FFF2-40B4-BE49-F238E27FC236}">
                <a16:creationId xmlns:a16="http://schemas.microsoft.com/office/drawing/2014/main" id="{565C0611-84F7-4CF9-804D-F473BB37F0B1}"/>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15000" contrast="10000"/>
                    </a14:imgEffect>
                  </a14:imgLayer>
                </a14:imgProps>
              </a:ext>
              <a:ext uri="{28A0092B-C50C-407E-A947-70E740481C1C}">
                <a14:useLocalDpi xmlns:a14="http://schemas.microsoft.com/office/drawing/2010/main" val="0"/>
              </a:ext>
            </a:extLst>
          </a:blip>
          <a:srcRect l="11175"/>
          <a:stretch/>
        </p:blipFill>
        <p:spPr>
          <a:xfrm>
            <a:off x="0" y="0"/>
            <a:ext cx="9144000" cy="6865967"/>
          </a:xfrm>
        </p:spPr>
      </p:pic>
      <p:sp>
        <p:nvSpPr>
          <p:cNvPr id="6" name="TextBox 5">
            <a:extLst>
              <a:ext uri="{FF2B5EF4-FFF2-40B4-BE49-F238E27FC236}">
                <a16:creationId xmlns:a16="http://schemas.microsoft.com/office/drawing/2014/main" id="{6513EFE0-122C-49BC-BEAF-A076FD1380B7}"/>
              </a:ext>
            </a:extLst>
          </p:cNvPr>
          <p:cNvSpPr txBox="1"/>
          <p:nvPr/>
        </p:nvSpPr>
        <p:spPr>
          <a:xfrm>
            <a:off x="745671" y="1305341"/>
            <a:ext cx="7652657" cy="4247317"/>
          </a:xfrm>
          <a:prstGeom prst="rect">
            <a:avLst/>
          </a:prstGeom>
          <a:noFill/>
        </p:spPr>
        <p:txBody>
          <a:bodyPr wrap="square" rtlCol="0">
            <a:spAutoFit/>
          </a:bodyPr>
          <a:lstStyle/>
          <a:p>
            <a:r>
              <a:rPr lang="en-US" sz="4800" b="1" dirty="0">
                <a:ln>
                  <a:solidFill>
                    <a:sysClr val="windowText" lastClr="000000"/>
                  </a:solidFill>
                </a:ln>
                <a:solidFill>
                  <a:schemeClr val="bg1"/>
                </a:solidFill>
                <a:latin typeface="Arial Narrow" panose="020B0606020202030204" pitchFamily="34" charset="0"/>
              </a:rPr>
              <a:t>Now </a:t>
            </a:r>
            <a:r>
              <a:rPr lang="en-US" sz="6000" b="1" dirty="0">
                <a:ln>
                  <a:solidFill>
                    <a:sysClr val="windowText" lastClr="000000"/>
                  </a:solidFill>
                </a:ln>
                <a:solidFill>
                  <a:schemeClr val="bg1"/>
                </a:solidFill>
                <a:latin typeface="Arial Narrow" panose="020B0606020202030204" pitchFamily="34" charset="0"/>
              </a:rPr>
              <a:t>flee</a:t>
            </a:r>
            <a:r>
              <a:rPr lang="en-US" sz="4800" b="1" dirty="0">
                <a:ln>
                  <a:solidFill>
                    <a:sysClr val="windowText" lastClr="000000"/>
                  </a:solidFill>
                </a:ln>
                <a:solidFill>
                  <a:schemeClr val="bg1"/>
                </a:solidFill>
                <a:latin typeface="Arial Narrow" panose="020B0606020202030204" pitchFamily="34" charset="0"/>
              </a:rPr>
              <a:t> youthful lust and </a:t>
            </a:r>
            <a:r>
              <a:rPr lang="en-US" sz="6600" b="1" dirty="0">
                <a:ln>
                  <a:solidFill>
                    <a:sysClr val="windowText" lastClr="000000"/>
                  </a:solidFill>
                </a:ln>
                <a:solidFill>
                  <a:schemeClr val="bg1"/>
                </a:solidFill>
                <a:latin typeface="Arial Narrow" panose="020B0606020202030204" pitchFamily="34" charset="0"/>
              </a:rPr>
              <a:t>purse</a:t>
            </a:r>
            <a:r>
              <a:rPr lang="en-US" sz="4800" b="1" dirty="0">
                <a:ln>
                  <a:solidFill>
                    <a:sysClr val="windowText" lastClr="000000"/>
                  </a:solidFill>
                </a:ln>
                <a:solidFill>
                  <a:schemeClr val="bg1"/>
                </a:solidFill>
                <a:latin typeface="Arial Narrow" panose="020B0606020202030204" pitchFamily="34" charset="0"/>
              </a:rPr>
              <a:t> righteousness, faith, love, and peace, with those who call on the Lord from a pure heart. – 2 Tim. 2:22</a:t>
            </a:r>
          </a:p>
        </p:txBody>
      </p:sp>
    </p:spTree>
    <p:extLst>
      <p:ext uri="{BB962C8B-B14F-4D97-AF65-F5344CB8AC3E}">
        <p14:creationId xmlns:p14="http://schemas.microsoft.com/office/powerpoint/2010/main" val="2685069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4300-5F7D-48A3-8601-059B9B721469}"/>
              </a:ext>
            </a:extLst>
          </p:cNvPr>
          <p:cNvSpPr>
            <a:spLocks noGrp="1"/>
          </p:cNvSpPr>
          <p:nvPr>
            <p:ph type="title"/>
          </p:nvPr>
        </p:nvSpPr>
        <p:spPr>
          <a:xfrm>
            <a:off x="982133" y="457201"/>
            <a:ext cx="7704667" cy="812306"/>
          </a:xfrm>
        </p:spPr>
        <p:txBody>
          <a:bodyPr>
            <a:normAutofit fontScale="90000"/>
          </a:bodyPr>
          <a:lstStyle/>
          <a:p>
            <a:pPr algn="l"/>
            <a:r>
              <a:rPr lang="en-US" b="1" dirty="0"/>
              <a:t>Strategies for Fighting Temptation</a:t>
            </a:r>
          </a:p>
        </p:txBody>
      </p:sp>
      <p:sp>
        <p:nvSpPr>
          <p:cNvPr id="3" name="Content Placeholder 2">
            <a:extLst>
              <a:ext uri="{FF2B5EF4-FFF2-40B4-BE49-F238E27FC236}">
                <a16:creationId xmlns:a16="http://schemas.microsoft.com/office/drawing/2014/main" id="{A01FF8A2-3288-4D10-9957-9CADA112A77C}"/>
              </a:ext>
            </a:extLst>
          </p:cNvPr>
          <p:cNvSpPr>
            <a:spLocks noGrp="1"/>
          </p:cNvSpPr>
          <p:nvPr>
            <p:ph idx="1"/>
          </p:nvPr>
        </p:nvSpPr>
        <p:spPr>
          <a:xfrm>
            <a:off x="982133" y="1402671"/>
            <a:ext cx="7513797" cy="5069149"/>
          </a:xfrm>
        </p:spPr>
        <p:txBody>
          <a:bodyPr>
            <a:normAutofit/>
          </a:bodyPr>
          <a:lstStyle/>
          <a:p>
            <a:r>
              <a:rPr lang="en-US" sz="3200" b="1" dirty="0"/>
              <a:t>Hold:</a:t>
            </a:r>
          </a:p>
          <a:p>
            <a:pPr lvl="1"/>
            <a:r>
              <a:rPr lang="en-US" sz="3200" b="1" dirty="0"/>
              <a:t>Short term: </a:t>
            </a:r>
            <a:r>
              <a:rPr lang="en-US" sz="3200" b="1" dirty="0">
                <a:solidFill>
                  <a:srgbClr val="FF0000"/>
                </a:solidFill>
              </a:rPr>
              <a:t>Hebrews 12:1-3; Galatians 6:9 </a:t>
            </a:r>
          </a:p>
          <a:p>
            <a:pPr lvl="2"/>
            <a:r>
              <a:rPr lang="en-US" sz="3200" b="1" dirty="0"/>
              <a:t>Don’t give up!</a:t>
            </a:r>
          </a:p>
          <a:p>
            <a:pPr lvl="1"/>
            <a:r>
              <a:rPr lang="en-US" sz="3200" b="1" dirty="0"/>
              <a:t>Long term: We must </a:t>
            </a:r>
            <a:r>
              <a:rPr lang="en-US" sz="3200" b="1" i="1" u="sng" dirty="0"/>
              <a:t>pursue</a:t>
            </a:r>
            <a:r>
              <a:rPr lang="en-US" sz="3200" b="1" dirty="0"/>
              <a:t> righteousness</a:t>
            </a:r>
            <a:endParaRPr lang="en-US" sz="3200" b="1" dirty="0">
              <a:solidFill>
                <a:srgbClr val="FF0000"/>
              </a:solidFill>
            </a:endParaRPr>
          </a:p>
        </p:txBody>
      </p:sp>
    </p:spTree>
    <p:extLst>
      <p:ext uri="{BB962C8B-B14F-4D97-AF65-F5344CB8AC3E}">
        <p14:creationId xmlns:p14="http://schemas.microsoft.com/office/powerpoint/2010/main" val="156129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4300-5F7D-48A3-8601-059B9B721469}"/>
              </a:ext>
            </a:extLst>
          </p:cNvPr>
          <p:cNvSpPr>
            <a:spLocks noGrp="1"/>
          </p:cNvSpPr>
          <p:nvPr>
            <p:ph type="title"/>
          </p:nvPr>
        </p:nvSpPr>
        <p:spPr>
          <a:xfrm>
            <a:off x="982133" y="457201"/>
            <a:ext cx="7704667" cy="812306"/>
          </a:xfrm>
        </p:spPr>
        <p:txBody>
          <a:bodyPr>
            <a:normAutofit fontScale="90000"/>
          </a:bodyPr>
          <a:lstStyle/>
          <a:p>
            <a:pPr algn="l"/>
            <a:r>
              <a:rPr lang="en-US" b="1" dirty="0"/>
              <a:t>Strategies for Fighting Temptation</a:t>
            </a:r>
          </a:p>
        </p:txBody>
      </p:sp>
      <p:sp>
        <p:nvSpPr>
          <p:cNvPr id="3" name="Content Placeholder 2">
            <a:extLst>
              <a:ext uri="{FF2B5EF4-FFF2-40B4-BE49-F238E27FC236}">
                <a16:creationId xmlns:a16="http://schemas.microsoft.com/office/drawing/2014/main" id="{A01FF8A2-3288-4D10-9957-9CADA112A77C}"/>
              </a:ext>
            </a:extLst>
          </p:cNvPr>
          <p:cNvSpPr>
            <a:spLocks noGrp="1"/>
          </p:cNvSpPr>
          <p:nvPr>
            <p:ph idx="1"/>
          </p:nvPr>
        </p:nvSpPr>
        <p:spPr>
          <a:xfrm>
            <a:off x="982133" y="1269507"/>
            <a:ext cx="7513797" cy="5202313"/>
          </a:xfrm>
        </p:spPr>
        <p:txBody>
          <a:bodyPr>
            <a:normAutofit lnSpcReduction="10000"/>
          </a:bodyPr>
          <a:lstStyle/>
          <a:p>
            <a:endParaRPr lang="en-US" sz="3200" b="1" dirty="0"/>
          </a:p>
          <a:p>
            <a:endParaRPr lang="en-US" sz="3200" b="1" dirty="0"/>
          </a:p>
          <a:p>
            <a:r>
              <a:rPr lang="en-US" sz="3200" b="1" dirty="0"/>
              <a:t>Enjoy:</a:t>
            </a:r>
          </a:p>
          <a:p>
            <a:pPr lvl="1"/>
            <a:r>
              <a:rPr lang="en-US" sz="3200" b="1" dirty="0"/>
              <a:t>I need to develop new and better desires</a:t>
            </a:r>
          </a:p>
          <a:p>
            <a:pPr lvl="1"/>
            <a:r>
              <a:rPr lang="en-US" sz="3200" b="1" dirty="0">
                <a:solidFill>
                  <a:srgbClr val="FF0000"/>
                </a:solidFill>
              </a:rPr>
              <a:t>1 Peter 3:10-12</a:t>
            </a:r>
          </a:p>
          <a:p>
            <a:pPr lvl="1"/>
            <a:r>
              <a:rPr lang="en-US" sz="3200" b="1" dirty="0"/>
              <a:t>Long term a change of desires (from ungodly to godly) will mean fewer temptations. </a:t>
            </a:r>
          </a:p>
          <a:p>
            <a:pPr lvl="1"/>
            <a:endParaRPr lang="en-US" sz="3200" b="1" dirty="0">
              <a:solidFill>
                <a:srgbClr val="FF0000"/>
              </a:solidFill>
            </a:endParaRPr>
          </a:p>
          <a:p>
            <a:pPr lvl="1"/>
            <a:endParaRPr lang="en-US" sz="3200" b="1" dirty="0"/>
          </a:p>
        </p:txBody>
      </p:sp>
    </p:spTree>
    <p:extLst>
      <p:ext uri="{BB962C8B-B14F-4D97-AF65-F5344CB8AC3E}">
        <p14:creationId xmlns:p14="http://schemas.microsoft.com/office/powerpoint/2010/main" val="141778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521</Words>
  <Application>Microsoft Office PowerPoint</Application>
  <PresentationFormat>On-screen Show (4:3)</PresentationFormat>
  <Paragraphs>66</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Abadi</vt:lpstr>
      <vt:lpstr>Arial</vt:lpstr>
      <vt:lpstr>Arial Narrow</vt:lpstr>
      <vt:lpstr>Calibri</vt:lpstr>
      <vt:lpstr>Corbel</vt:lpstr>
      <vt:lpstr>Parallax</vt:lpstr>
      <vt:lpstr>Resist The Devil</vt:lpstr>
      <vt:lpstr>Strategies for Fighting Temptation</vt:lpstr>
      <vt:lpstr>Strategies for Fighting Temptation</vt:lpstr>
      <vt:lpstr>PowerPoint Presentation</vt:lpstr>
      <vt:lpstr>Strategies for Fighting Temptation</vt:lpstr>
      <vt:lpstr>Strategies for Fighting Temptation</vt:lpstr>
      <vt:lpstr>PowerPoint Presentation</vt:lpstr>
      <vt:lpstr>Strategies for Fighting Temptation</vt:lpstr>
      <vt:lpstr>Strategies for Fighting Temptation</vt:lpstr>
      <vt:lpstr>PowerPoint Presentation</vt:lpstr>
      <vt:lpstr>Strategies for Fighting Temptation</vt:lpstr>
      <vt:lpstr>Strategies for Fighting Temptation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Resist The Devil</dc:title>
  <dc:creator>Brenden Ashby</dc:creator>
  <cp:lastModifiedBy>Brenden Ashby</cp:lastModifiedBy>
  <cp:revision>5</cp:revision>
  <dcterms:created xsi:type="dcterms:W3CDTF">2019-03-24T07:02:32Z</dcterms:created>
  <dcterms:modified xsi:type="dcterms:W3CDTF">2019-03-25T00:57:14Z</dcterms:modified>
</cp:coreProperties>
</file>