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324" autoAdjust="0"/>
  </p:normalViewPr>
  <p:slideViewPr>
    <p:cSldViewPr snapToGrid="0">
      <p:cViewPr varScale="1">
        <p:scale>
          <a:sx n="74" d="100"/>
          <a:sy n="74" d="100"/>
        </p:scale>
        <p:origin x="101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F59F9-2BEC-44AB-AAD0-4A141A70928E}" type="datetimeFigureOut">
              <a:rPr lang="en-US" smtClean="0"/>
              <a:t>2/24/2019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F794B-A9EC-4829-84FB-830A075F9BC8}" type="slidenum">
              <a:rPr lang="en-US" smtClean="0"/>
              <a:t>‹#›</a:t>
            </a:fld>
            <a:endParaRPr lang="en-US"/>
          </a:p>
        </p:txBody>
      </p:sp>
    </p:spTree>
    <p:extLst>
      <p:ext uri="{BB962C8B-B14F-4D97-AF65-F5344CB8AC3E}">
        <p14:creationId xmlns:p14="http://schemas.microsoft.com/office/powerpoint/2010/main" val="161719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3 (6-7): </a:t>
            </a:r>
          </a:p>
        </p:txBody>
      </p:sp>
      <p:sp>
        <p:nvSpPr>
          <p:cNvPr id="4" name="Slide Number Placeholder 3"/>
          <p:cNvSpPr>
            <a:spLocks noGrp="1"/>
          </p:cNvSpPr>
          <p:nvPr>
            <p:ph type="sldNum" sz="quarter" idx="5"/>
          </p:nvPr>
        </p:nvSpPr>
        <p:spPr/>
        <p:txBody>
          <a:bodyPr/>
          <a:lstStyle/>
          <a:p>
            <a:fld id="{B43F794B-A9EC-4829-84FB-830A075F9BC8}" type="slidenum">
              <a:rPr lang="en-US" smtClean="0"/>
              <a:t>2</a:t>
            </a:fld>
            <a:endParaRPr lang="en-US"/>
          </a:p>
        </p:txBody>
      </p:sp>
    </p:spTree>
    <p:extLst>
      <p:ext uri="{BB962C8B-B14F-4D97-AF65-F5344CB8AC3E}">
        <p14:creationId xmlns:p14="http://schemas.microsoft.com/office/powerpoint/2010/main" val="287654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6 is that of a court room. God call’s Israel  before the bar as He makes His case before all. </a:t>
            </a:r>
          </a:p>
          <a:p>
            <a:r>
              <a:rPr lang="en-US" b="1" dirty="0"/>
              <a:t>4:6-8</a:t>
            </a:r>
            <a:r>
              <a:rPr lang="en-US" b="0" dirty="0"/>
              <a:t> – They ask, hypothetically, what shall they offer to atone for their sins. It goes from the most minimal to the drastic. But note, none of what they offer is what God requires of man. </a:t>
            </a:r>
            <a:endParaRPr lang="en-US" b="1" dirty="0"/>
          </a:p>
        </p:txBody>
      </p:sp>
      <p:sp>
        <p:nvSpPr>
          <p:cNvPr id="4" name="Slide Number Placeholder 3"/>
          <p:cNvSpPr>
            <a:spLocks noGrp="1"/>
          </p:cNvSpPr>
          <p:nvPr>
            <p:ph type="sldNum" sz="quarter" idx="5"/>
          </p:nvPr>
        </p:nvSpPr>
        <p:spPr/>
        <p:txBody>
          <a:bodyPr/>
          <a:lstStyle/>
          <a:p>
            <a:fld id="{B43F794B-A9EC-4829-84FB-830A075F9BC8}" type="slidenum">
              <a:rPr lang="en-US" smtClean="0"/>
              <a:t>3</a:t>
            </a:fld>
            <a:endParaRPr lang="en-US"/>
          </a:p>
        </p:txBody>
      </p:sp>
    </p:spTree>
    <p:extLst>
      <p:ext uri="{BB962C8B-B14F-4D97-AF65-F5344CB8AC3E}">
        <p14:creationId xmlns:p14="http://schemas.microsoft.com/office/powerpoint/2010/main" val="176202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 1-2:</a:t>
            </a:r>
            <a:r>
              <a:rPr lang="en-US" b="0" dirty="0"/>
              <a:t> “The harvest is past and there are no gleanings; she hungers for the first-ripe fig of spring, the return of righteousness.” – Homer Hailey </a:t>
            </a:r>
          </a:p>
          <a:p>
            <a:r>
              <a:rPr lang="en-US" b="0" dirty="0"/>
              <a:t>The remnant will wait on Him who will hear and save </a:t>
            </a:r>
            <a:r>
              <a:rPr lang="en-US" b="0"/>
              <a:t>His faithful. </a:t>
            </a:r>
            <a:endParaRPr lang="en-US" b="1" dirty="0"/>
          </a:p>
        </p:txBody>
      </p:sp>
      <p:sp>
        <p:nvSpPr>
          <p:cNvPr id="4" name="Slide Number Placeholder 3"/>
          <p:cNvSpPr>
            <a:spLocks noGrp="1"/>
          </p:cNvSpPr>
          <p:nvPr>
            <p:ph type="sldNum" sz="quarter" idx="5"/>
          </p:nvPr>
        </p:nvSpPr>
        <p:spPr/>
        <p:txBody>
          <a:bodyPr/>
          <a:lstStyle/>
          <a:p>
            <a:fld id="{B43F794B-A9EC-4829-84FB-830A075F9BC8}" type="slidenum">
              <a:rPr lang="en-US" smtClean="0"/>
              <a:t>4</a:t>
            </a:fld>
            <a:endParaRPr lang="en-US"/>
          </a:p>
        </p:txBody>
      </p:sp>
    </p:spTree>
    <p:extLst>
      <p:ext uri="{BB962C8B-B14F-4D97-AF65-F5344CB8AC3E}">
        <p14:creationId xmlns:p14="http://schemas.microsoft.com/office/powerpoint/2010/main" val="226541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2/24/2019</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925A6452-C9FB-4C91-BB9E-35B16641CECD}"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515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230715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453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492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FC2C29-16E4-4C52-9464-D9589F7F1B1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4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FC2C29-16E4-4C52-9464-D9589F7F1B17}"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70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FC2C29-16E4-4C52-9464-D9589F7F1B17}"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86950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FC2C29-16E4-4C52-9464-D9589F7F1B17}"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8990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C2C29-16E4-4C52-9464-D9589F7F1B17}"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240675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FC2C29-16E4-4C52-9464-D9589F7F1B17}"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503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7FC2C29-16E4-4C52-9464-D9589F7F1B17}" type="datetimeFigureOut">
              <a:rPr lang="en-US" smtClean="0"/>
              <a:t>2/24/2019</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866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7FC2C29-16E4-4C52-9464-D9589F7F1B17}" type="datetimeFigureOut">
              <a:rPr lang="en-US" smtClean="0"/>
              <a:t>2/24/2019</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25A6452-C9FB-4C91-BB9E-35B16641CECD}" type="slidenum">
              <a:rPr lang="en-US" smtClean="0"/>
              <a:t>‹#›</a:t>
            </a:fld>
            <a:endParaRPr lang="en-US"/>
          </a:p>
        </p:txBody>
      </p:sp>
    </p:spTree>
    <p:extLst>
      <p:ext uri="{BB962C8B-B14F-4D97-AF65-F5344CB8AC3E}">
        <p14:creationId xmlns:p14="http://schemas.microsoft.com/office/powerpoint/2010/main" val="3392121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An old photo of a person&#10;&#10;Description automatically generated">
            <a:extLst>
              <a:ext uri="{FF2B5EF4-FFF2-40B4-BE49-F238E27FC236}">
                <a16:creationId xmlns:a16="http://schemas.microsoft.com/office/drawing/2014/main" id="{04039969-4084-42F7-BA18-240937B810E0}"/>
              </a:ext>
            </a:extLst>
          </p:cNvPr>
          <p:cNvPicPr>
            <a:picLocks noChangeAspect="1"/>
          </p:cNvPicPr>
          <p:nvPr/>
        </p:nvPicPr>
        <p:blipFill rotWithShape="1">
          <a:blip r:embed="rId2">
            <a:extLst>
              <a:ext uri="{28A0092B-C50C-407E-A947-70E740481C1C}">
                <a14:useLocalDpi xmlns:a14="http://schemas.microsoft.com/office/drawing/2010/main" val="0"/>
              </a:ext>
            </a:extLst>
          </a:blip>
          <a:srcRect l="3771" r="23024" b="2824"/>
          <a:stretch/>
        </p:blipFill>
        <p:spPr>
          <a:xfrm>
            <a:off x="1" y="10"/>
            <a:ext cx="9143771" cy="6857990"/>
          </a:xfrm>
          <a:prstGeom prst="rect">
            <a:avLst/>
          </a:prstGeom>
        </p:spPr>
      </p:pic>
      <p:sp>
        <p:nvSpPr>
          <p:cNvPr id="10" name="Rectangle 9">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3064931"/>
            <a:ext cx="6219780"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02E5CA-6168-4559-9EF1-BDBD6C20998E}"/>
              </a:ext>
            </a:extLst>
          </p:cNvPr>
          <p:cNvSpPr>
            <a:spLocks noGrp="1"/>
          </p:cNvSpPr>
          <p:nvPr>
            <p:ph type="ctrTitle"/>
          </p:nvPr>
        </p:nvSpPr>
        <p:spPr>
          <a:xfrm>
            <a:off x="975394" y="3236470"/>
            <a:ext cx="5121783" cy="1252601"/>
          </a:xfrm>
        </p:spPr>
        <p:txBody>
          <a:bodyPr>
            <a:normAutofit/>
          </a:bodyPr>
          <a:lstStyle/>
          <a:p>
            <a:pPr algn="r"/>
            <a:r>
              <a:rPr lang="en-US" sz="3800" dirty="0">
                <a:solidFill>
                  <a:srgbClr val="FFFFFE"/>
                </a:solidFill>
              </a:rPr>
              <a:t>Who is like Jehovah</a:t>
            </a:r>
          </a:p>
        </p:txBody>
      </p:sp>
      <p:sp>
        <p:nvSpPr>
          <p:cNvPr id="3" name="Subtitle 2">
            <a:extLst>
              <a:ext uri="{FF2B5EF4-FFF2-40B4-BE49-F238E27FC236}">
                <a16:creationId xmlns:a16="http://schemas.microsoft.com/office/drawing/2014/main" id="{CA587658-445E-4BEA-8DA3-0937D40D2DDE}"/>
              </a:ext>
            </a:extLst>
          </p:cNvPr>
          <p:cNvSpPr>
            <a:spLocks noGrp="1"/>
          </p:cNvSpPr>
          <p:nvPr>
            <p:ph type="subTitle" idx="1"/>
          </p:nvPr>
        </p:nvSpPr>
        <p:spPr>
          <a:xfrm>
            <a:off x="975393" y="4669144"/>
            <a:ext cx="5121783" cy="716529"/>
          </a:xfrm>
        </p:spPr>
        <p:txBody>
          <a:bodyPr>
            <a:normAutofit/>
          </a:bodyPr>
          <a:lstStyle/>
          <a:p>
            <a:pPr algn="r"/>
            <a:r>
              <a:rPr lang="en-US" sz="1400" b="1" i="1" dirty="0">
                <a:solidFill>
                  <a:srgbClr val="FFFF00"/>
                </a:solidFill>
              </a:rPr>
              <a:t>Churchofchristtucson.org</a:t>
            </a:r>
          </a:p>
        </p:txBody>
      </p:sp>
      <p:cxnSp>
        <p:nvCxnSpPr>
          <p:cNvPr id="12" name="Straight Connector 11">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5393" y="4666480"/>
            <a:ext cx="512178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94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804520"/>
            <a:ext cx="7411152" cy="1049235"/>
          </a:xfrm>
        </p:spPr>
        <p:txBody>
          <a:bodyPr>
            <a:normAutofit/>
          </a:bodyPr>
          <a:lstStyle/>
          <a:p>
            <a:r>
              <a:rPr lang="en-US" sz="4000" dirty="0"/>
              <a:t>Micah:</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a:bodyPr>
          <a:lstStyle/>
          <a:p>
            <a:r>
              <a:rPr lang="en-US" sz="3000" b="1" dirty="0"/>
              <a:t>Part one (1-3):</a:t>
            </a:r>
          </a:p>
          <a:p>
            <a:pPr lvl="1"/>
            <a:r>
              <a:rPr lang="en-US" sz="3000" b="1" dirty="0"/>
              <a:t>Destruction is coming</a:t>
            </a:r>
          </a:p>
          <a:p>
            <a:pPr lvl="1"/>
            <a:r>
              <a:rPr lang="en-US" sz="3000" b="1" dirty="0"/>
              <a:t>Because of </a:t>
            </a:r>
            <a:r>
              <a:rPr lang="en-US" sz="3000" b="1" u="sng" dirty="0"/>
              <a:t>your</a:t>
            </a:r>
            <a:r>
              <a:rPr lang="en-US" sz="3000" b="1" dirty="0"/>
              <a:t> wickedness</a:t>
            </a:r>
          </a:p>
          <a:p>
            <a:r>
              <a:rPr lang="en-US" sz="3000" b="1" dirty="0"/>
              <a:t>Part two (4-5):</a:t>
            </a:r>
          </a:p>
          <a:p>
            <a:pPr lvl="1"/>
            <a:r>
              <a:rPr lang="en-US" sz="3000" b="1" dirty="0"/>
              <a:t>There’s hope</a:t>
            </a:r>
          </a:p>
          <a:p>
            <a:pPr lvl="1"/>
            <a:r>
              <a:rPr lang="en-US" sz="3000" b="1" dirty="0"/>
              <a:t>A king is coming</a:t>
            </a:r>
          </a:p>
        </p:txBody>
      </p:sp>
    </p:spTree>
    <p:extLst>
      <p:ext uri="{BB962C8B-B14F-4D97-AF65-F5344CB8AC3E}">
        <p14:creationId xmlns:p14="http://schemas.microsoft.com/office/powerpoint/2010/main" val="131611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509156"/>
            <a:ext cx="7411152" cy="1344600"/>
          </a:xfrm>
        </p:spPr>
        <p:txBody>
          <a:bodyPr>
            <a:normAutofit/>
          </a:bodyPr>
          <a:lstStyle/>
          <a:p>
            <a:r>
              <a:rPr lang="en-US" sz="4000" dirty="0"/>
              <a:t>Micah 6:                                      god’s case against Israel</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fontScale="92500" lnSpcReduction="10000"/>
          </a:bodyPr>
          <a:lstStyle/>
          <a:p>
            <a:r>
              <a:rPr lang="en-US" sz="3200" b="1" dirty="0"/>
              <a:t>Ungrateful Israel                                               </a:t>
            </a:r>
            <a:r>
              <a:rPr lang="en-US" sz="3200" b="1" dirty="0">
                <a:solidFill>
                  <a:srgbClr val="FF0000"/>
                </a:solidFill>
              </a:rPr>
              <a:t>6:1-5</a:t>
            </a:r>
          </a:p>
          <a:p>
            <a:r>
              <a:rPr lang="en-US" sz="3200" b="1" dirty="0"/>
              <a:t>What does the LORD require?                     </a:t>
            </a:r>
            <a:r>
              <a:rPr lang="en-US" sz="3200" b="1" dirty="0">
                <a:solidFill>
                  <a:srgbClr val="FF0000"/>
                </a:solidFill>
              </a:rPr>
              <a:t>6:6-8</a:t>
            </a:r>
          </a:p>
          <a:p>
            <a:r>
              <a:rPr lang="en-US" sz="3200" b="1" dirty="0"/>
              <a:t>Condemnation of the nations wickedness and threat of Judgement </a:t>
            </a:r>
            <a:r>
              <a:rPr lang="en-US" sz="3200" b="1" dirty="0">
                <a:solidFill>
                  <a:srgbClr val="FF0000"/>
                </a:solidFill>
              </a:rPr>
              <a:t>6:9-14</a:t>
            </a:r>
          </a:p>
        </p:txBody>
      </p:sp>
    </p:spTree>
    <p:extLst>
      <p:ext uri="{BB962C8B-B14F-4D97-AF65-F5344CB8AC3E}">
        <p14:creationId xmlns:p14="http://schemas.microsoft.com/office/powerpoint/2010/main" val="101966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581892"/>
            <a:ext cx="7411152" cy="1271864"/>
          </a:xfrm>
        </p:spPr>
        <p:txBody>
          <a:bodyPr>
            <a:normAutofit/>
          </a:bodyPr>
          <a:lstStyle/>
          <a:p>
            <a:r>
              <a:rPr lang="en-US" sz="4000" dirty="0"/>
              <a:t>Micah 7: Repentant prayer and divine promise</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a:bodyPr>
          <a:lstStyle/>
          <a:p>
            <a:r>
              <a:rPr lang="en-US" sz="3200" b="1" dirty="0"/>
              <a:t>Confession of the nations guilt </a:t>
            </a:r>
            <a:r>
              <a:rPr lang="en-US" sz="3200" b="1" dirty="0">
                <a:solidFill>
                  <a:srgbClr val="FF0000"/>
                </a:solidFill>
              </a:rPr>
              <a:t>7:1-6</a:t>
            </a:r>
          </a:p>
          <a:p>
            <a:r>
              <a:rPr lang="en-US" sz="3200" b="1" dirty="0"/>
              <a:t>Confession of faith and prayer of repentance </a:t>
            </a:r>
            <a:r>
              <a:rPr lang="en-US" sz="3200" b="1" dirty="0">
                <a:solidFill>
                  <a:srgbClr val="FF0000"/>
                </a:solidFill>
              </a:rPr>
              <a:t>7:7-13</a:t>
            </a:r>
          </a:p>
          <a:p>
            <a:r>
              <a:rPr lang="en-US" sz="3200" b="1" dirty="0"/>
              <a:t>Prayer for grace and God’s answer </a:t>
            </a:r>
            <a:r>
              <a:rPr lang="en-US" sz="3200" b="1" dirty="0">
                <a:solidFill>
                  <a:srgbClr val="FF0000"/>
                </a:solidFill>
              </a:rPr>
              <a:t>7:14-17</a:t>
            </a:r>
          </a:p>
          <a:p>
            <a:r>
              <a:rPr lang="en-US" sz="3200" b="1" dirty="0"/>
              <a:t>Praise of Jehovah </a:t>
            </a:r>
            <a:r>
              <a:rPr lang="en-US" sz="3200" b="1" dirty="0">
                <a:solidFill>
                  <a:srgbClr val="FF0000"/>
                </a:solidFill>
              </a:rPr>
              <a:t>7:18-20</a:t>
            </a:r>
          </a:p>
        </p:txBody>
      </p:sp>
    </p:spTree>
    <p:extLst>
      <p:ext uri="{BB962C8B-B14F-4D97-AF65-F5344CB8AC3E}">
        <p14:creationId xmlns:p14="http://schemas.microsoft.com/office/powerpoint/2010/main" val="56468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D4DEEB59-01E9-4301-A94E-68ADAEA8391C}"/>
              </a:ext>
            </a:extLst>
          </p:cNvPr>
          <p:cNvPicPr>
            <a:picLocks noChangeAspect="1"/>
          </p:cNvPicPr>
          <p:nvPr/>
        </p:nvPicPr>
        <p:blipFill rotWithShape="1">
          <a:blip r:embed="rId2">
            <a:extLst>
              <a:ext uri="{28A0092B-C50C-407E-A947-70E740481C1C}">
                <a14:useLocalDpi xmlns:a14="http://schemas.microsoft.com/office/drawing/2010/main" val="0"/>
              </a:ext>
            </a:extLst>
          </a:blip>
          <a:srcRect l="6277" r="12057" b="1"/>
          <a:stretch/>
        </p:blipFill>
        <p:spPr>
          <a:xfrm>
            <a:off x="20" y="10"/>
            <a:ext cx="9143980" cy="6857990"/>
          </a:xfrm>
          <a:prstGeom prst="rect">
            <a:avLst/>
          </a:prstGeom>
        </p:spPr>
      </p:pic>
    </p:spTree>
    <p:extLst>
      <p:ext uri="{BB962C8B-B14F-4D97-AF65-F5344CB8AC3E}">
        <p14:creationId xmlns:p14="http://schemas.microsoft.com/office/powerpoint/2010/main" val="9729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211</Words>
  <Application>Microsoft Office PowerPoint</Application>
  <PresentationFormat>On-screen Show (4:3)</PresentationFormat>
  <Paragraphs>26</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Gallery</vt:lpstr>
      <vt:lpstr>Who is like Jehovah</vt:lpstr>
      <vt:lpstr>Micah:</vt:lpstr>
      <vt:lpstr>Micah 6:                                      god’s case against Israel</vt:lpstr>
      <vt:lpstr>Micah 7: Repentant prayer and divine promise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like Jehovah</dc:title>
  <dc:creator>Brenden Ashby</dc:creator>
  <cp:lastModifiedBy>Brenden Ashby</cp:lastModifiedBy>
  <cp:revision>2</cp:revision>
  <dcterms:created xsi:type="dcterms:W3CDTF">2019-02-24T23:28:51Z</dcterms:created>
  <dcterms:modified xsi:type="dcterms:W3CDTF">2019-02-24T23:30:40Z</dcterms:modified>
</cp:coreProperties>
</file>