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12"/>
  </p:notesMasterIdLst>
  <p:sldIdLst>
    <p:sldId id="256" r:id="rId2"/>
    <p:sldId id="261" r:id="rId3"/>
    <p:sldId id="257" r:id="rId4"/>
    <p:sldId id="258" r:id="rId5"/>
    <p:sldId id="262" r:id="rId6"/>
    <p:sldId id="263" r:id="rId7"/>
    <p:sldId id="259" r:id="rId8"/>
    <p:sldId id="265" r:id="rId9"/>
    <p:sldId id="260" r:id="rId10"/>
    <p:sldId id="26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96" autoAdjust="0"/>
  </p:normalViewPr>
  <p:slideViewPr>
    <p:cSldViewPr snapToGrid="0">
      <p:cViewPr varScale="1">
        <p:scale>
          <a:sx n="76" d="100"/>
          <a:sy n="76" d="100"/>
        </p:scale>
        <p:origin x="778"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31D88-081A-4F8C-AA94-5C1BF7142007}" type="datetimeFigureOut">
              <a:rPr lang="en-US" smtClean="0"/>
              <a:t>7/6/2019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56587-F689-4ED7-95ED-C6243BD6014E}" type="slidenum">
              <a:rPr lang="en-US" smtClean="0"/>
              <a:t>‹#›</a:t>
            </a:fld>
            <a:endParaRPr lang="en-US"/>
          </a:p>
        </p:txBody>
      </p:sp>
    </p:spTree>
    <p:extLst>
      <p:ext uri="{BB962C8B-B14F-4D97-AF65-F5344CB8AC3E}">
        <p14:creationId xmlns:p14="http://schemas.microsoft.com/office/powerpoint/2010/main" val="293852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Matthew 19:1-12</a:t>
            </a:r>
          </a:p>
        </p:txBody>
      </p:sp>
      <p:sp>
        <p:nvSpPr>
          <p:cNvPr id="4" name="Slide Number Placeholder 3"/>
          <p:cNvSpPr>
            <a:spLocks noGrp="1"/>
          </p:cNvSpPr>
          <p:nvPr>
            <p:ph type="sldNum" sz="quarter" idx="5"/>
          </p:nvPr>
        </p:nvSpPr>
        <p:spPr/>
        <p:txBody>
          <a:bodyPr/>
          <a:lstStyle/>
          <a:p>
            <a:fld id="{4A756587-F689-4ED7-95ED-C6243BD6014E}" type="slidenum">
              <a:rPr lang="en-US" smtClean="0"/>
              <a:t>1</a:t>
            </a:fld>
            <a:endParaRPr lang="en-US"/>
          </a:p>
        </p:txBody>
      </p:sp>
    </p:spTree>
    <p:extLst>
      <p:ext uri="{BB962C8B-B14F-4D97-AF65-F5344CB8AC3E}">
        <p14:creationId xmlns:p14="http://schemas.microsoft.com/office/powerpoint/2010/main" val="50164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it lawful for </a:t>
            </a:r>
            <a:r>
              <a:rPr lang="en-US" b="1" i="1" u="sng" dirty="0"/>
              <a:t>any reason</a:t>
            </a:r>
            <a:r>
              <a:rPr lang="en-US" b="0" i="0" u="none" dirty="0"/>
              <a:t>?</a:t>
            </a:r>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2</a:t>
            </a:fld>
            <a:endParaRPr lang="en-US"/>
          </a:p>
        </p:txBody>
      </p:sp>
    </p:spTree>
    <p:extLst>
      <p:ext uri="{BB962C8B-B14F-4D97-AF65-F5344CB8AC3E}">
        <p14:creationId xmlns:p14="http://schemas.microsoft.com/office/powerpoint/2010/main" val="402234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3</a:t>
            </a:fld>
            <a:endParaRPr lang="en-US"/>
          </a:p>
        </p:txBody>
      </p:sp>
    </p:spTree>
    <p:extLst>
      <p:ext uri="{BB962C8B-B14F-4D97-AF65-F5344CB8AC3E}">
        <p14:creationId xmlns:p14="http://schemas.microsoft.com/office/powerpoint/2010/main" val="245912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the originator and creator of marriage.</a:t>
            </a:r>
          </a:p>
          <a:p>
            <a:endParaRPr lang="en-US" dirty="0"/>
          </a:p>
          <a:p>
            <a:r>
              <a:rPr lang="en-US" dirty="0"/>
              <a:t>He alone has the right to determine what is and is not a marriage. </a:t>
            </a:r>
          </a:p>
          <a:p>
            <a:endParaRPr lang="en-US" dirty="0"/>
          </a:p>
          <a:p>
            <a:r>
              <a:rPr lang="en-US" dirty="0"/>
              <a:t>God’s law is universal. Applying to the believer and the unbeliever alike. </a:t>
            </a:r>
          </a:p>
          <a:p>
            <a:endParaRPr lang="en-US" dirty="0"/>
          </a:p>
          <a:p>
            <a:r>
              <a:rPr lang="en-US" dirty="0" err="1"/>
              <a:t>McNeile</a:t>
            </a:r>
            <a:r>
              <a:rPr lang="en-US" dirty="0"/>
              <a:t> quote.</a:t>
            </a:r>
          </a:p>
          <a:p>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4</a:t>
            </a:fld>
            <a:endParaRPr lang="en-US"/>
          </a:p>
        </p:txBody>
      </p:sp>
    </p:spTree>
    <p:extLst>
      <p:ext uri="{BB962C8B-B14F-4D97-AF65-F5344CB8AC3E}">
        <p14:creationId xmlns:p14="http://schemas.microsoft.com/office/powerpoint/2010/main" val="302355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through Moses did NOT command them to divorce. It was permitted because of their perversion of the marriage covenant.</a:t>
            </a:r>
          </a:p>
          <a:p>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5</a:t>
            </a:fld>
            <a:endParaRPr lang="en-US"/>
          </a:p>
        </p:txBody>
      </p:sp>
    </p:spTree>
    <p:extLst>
      <p:ext uri="{BB962C8B-B14F-4D97-AF65-F5344CB8AC3E}">
        <p14:creationId xmlns:p14="http://schemas.microsoft.com/office/powerpoint/2010/main" val="28092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6</a:t>
            </a:fld>
            <a:endParaRPr lang="en-US"/>
          </a:p>
        </p:txBody>
      </p:sp>
    </p:spTree>
    <p:extLst>
      <p:ext uri="{BB962C8B-B14F-4D97-AF65-F5344CB8AC3E}">
        <p14:creationId xmlns:p14="http://schemas.microsoft.com/office/powerpoint/2010/main" val="4883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a:t>
            </a:r>
          </a:p>
          <a:p>
            <a:r>
              <a:rPr lang="en-US" dirty="0"/>
              <a:t>Those who are divorced because of they committed adultery have no right to be remarried or else they would be in a adulterous relationship. And those who marry individuals who divorced for reasons other than adultery or are the guilty party commit adultery. </a:t>
            </a:r>
          </a:p>
        </p:txBody>
      </p:sp>
      <p:sp>
        <p:nvSpPr>
          <p:cNvPr id="4" name="Slide Number Placeholder 3"/>
          <p:cNvSpPr>
            <a:spLocks noGrp="1"/>
          </p:cNvSpPr>
          <p:nvPr>
            <p:ph type="sldNum" sz="quarter" idx="5"/>
          </p:nvPr>
        </p:nvSpPr>
        <p:spPr/>
        <p:txBody>
          <a:bodyPr/>
          <a:lstStyle/>
          <a:p>
            <a:fld id="{4A756587-F689-4ED7-95ED-C6243BD6014E}" type="slidenum">
              <a:rPr lang="en-US" smtClean="0"/>
              <a:t>7</a:t>
            </a:fld>
            <a:endParaRPr lang="en-US"/>
          </a:p>
        </p:txBody>
      </p:sp>
    </p:spTree>
    <p:extLst>
      <p:ext uri="{BB962C8B-B14F-4D97-AF65-F5344CB8AC3E}">
        <p14:creationId xmlns:p14="http://schemas.microsoft.com/office/powerpoint/2010/main" val="102868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8</a:t>
            </a:fld>
            <a:endParaRPr lang="en-US"/>
          </a:p>
        </p:txBody>
      </p:sp>
    </p:spTree>
    <p:extLst>
      <p:ext uri="{BB962C8B-B14F-4D97-AF65-F5344CB8AC3E}">
        <p14:creationId xmlns:p14="http://schemas.microsoft.com/office/powerpoint/2010/main" val="65746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Does not change the standard: Not all want to be married or should be married. One does not have to be married to go to heaven. However, Jesus is not teaching here that it is </a:t>
            </a:r>
            <a:r>
              <a:rPr lang="en-US" sz="1200" b="1" i="1" kern="1200" dirty="0">
                <a:solidFill>
                  <a:schemeClr val="tx1"/>
                </a:solidFill>
                <a:effectLst/>
                <a:latin typeface="+mn-lt"/>
                <a:ea typeface="+mn-ea"/>
                <a:cs typeface="+mn-cs"/>
              </a:rPr>
              <a:t>better</a:t>
            </a:r>
            <a:r>
              <a:rPr lang="en-US" sz="1200" b="0" i="0" kern="1200" dirty="0">
                <a:solidFill>
                  <a:schemeClr val="tx1"/>
                </a:solidFill>
                <a:effectLst/>
                <a:latin typeface="+mn-lt"/>
                <a:ea typeface="+mn-ea"/>
                <a:cs typeface="+mn-cs"/>
              </a:rPr>
              <a:t> not to be married. He is simply laying it out on the table that if you are going to go that path know the high standard God has for it.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going to be a good and faithful judge, you have to resign yourself to the fact that you're not always going to like the conclusions you reach. If you like them all the time, you're probably doing something wrong.” – Antonin Scalia. Speech at Chapman Law School (August 2005).</a:t>
            </a:r>
            <a:endParaRPr lang="en-US" dirty="0"/>
          </a:p>
        </p:txBody>
      </p:sp>
      <p:sp>
        <p:nvSpPr>
          <p:cNvPr id="4" name="Slide Number Placeholder 3"/>
          <p:cNvSpPr>
            <a:spLocks noGrp="1"/>
          </p:cNvSpPr>
          <p:nvPr>
            <p:ph type="sldNum" sz="quarter" idx="5"/>
          </p:nvPr>
        </p:nvSpPr>
        <p:spPr/>
        <p:txBody>
          <a:bodyPr/>
          <a:lstStyle/>
          <a:p>
            <a:fld id="{4A756587-F689-4ED7-95ED-C6243BD6014E}" type="slidenum">
              <a:rPr lang="en-US" smtClean="0"/>
              <a:t>9</a:t>
            </a:fld>
            <a:endParaRPr lang="en-US"/>
          </a:p>
        </p:txBody>
      </p:sp>
    </p:spTree>
    <p:extLst>
      <p:ext uri="{BB962C8B-B14F-4D97-AF65-F5344CB8AC3E}">
        <p14:creationId xmlns:p14="http://schemas.microsoft.com/office/powerpoint/2010/main" val="95499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3502999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322784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5306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571432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56077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409619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667412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333638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397090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5CAE4-6288-44E7-9B8E-CD4185457A5C}" type="datetimeFigureOut">
              <a:rPr lang="en-US" smtClean="0"/>
              <a:t>7/6/2019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330681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05CAE4-6288-44E7-9B8E-CD4185457A5C}"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651208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05CAE4-6288-44E7-9B8E-CD4185457A5C}" type="datetimeFigureOut">
              <a:rPr lang="en-US" smtClean="0"/>
              <a:t>7/6/2019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134134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05CAE4-6288-44E7-9B8E-CD4185457A5C}" type="datetimeFigureOut">
              <a:rPr lang="en-US" smtClean="0"/>
              <a:t>7/6/2019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411401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5CAE4-6288-44E7-9B8E-CD4185457A5C}" type="datetimeFigureOut">
              <a:rPr lang="en-US" smtClean="0"/>
              <a:t>7/6/2019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161559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05CAE4-6288-44E7-9B8E-CD4185457A5C}"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113886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05CAE4-6288-44E7-9B8E-CD4185457A5C}" type="datetimeFigureOut">
              <a:rPr lang="en-US" smtClean="0"/>
              <a:t>7/6/2019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943AA-5261-4B0D-AF5D-739DBAD8790B}" type="slidenum">
              <a:rPr lang="en-US" smtClean="0"/>
              <a:t>‹#›</a:t>
            </a:fld>
            <a:endParaRPr lang="en-US"/>
          </a:p>
        </p:txBody>
      </p:sp>
    </p:spTree>
    <p:extLst>
      <p:ext uri="{BB962C8B-B14F-4D97-AF65-F5344CB8AC3E}">
        <p14:creationId xmlns:p14="http://schemas.microsoft.com/office/powerpoint/2010/main" val="58507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05CAE4-6288-44E7-9B8E-CD4185457A5C}" type="datetimeFigureOut">
              <a:rPr lang="en-US" smtClean="0"/>
              <a:t>7/6/2019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FD943AA-5261-4B0D-AF5D-739DBAD8790B}" type="slidenum">
              <a:rPr lang="en-US" smtClean="0"/>
              <a:t>‹#›</a:t>
            </a:fld>
            <a:endParaRPr lang="en-US"/>
          </a:p>
        </p:txBody>
      </p:sp>
    </p:spTree>
    <p:extLst>
      <p:ext uri="{BB962C8B-B14F-4D97-AF65-F5344CB8AC3E}">
        <p14:creationId xmlns:p14="http://schemas.microsoft.com/office/powerpoint/2010/main" val="10099716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51DB19-7154-4A67-8900-83835A23B2B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15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2" name="Title 1">
            <a:extLst>
              <a:ext uri="{FF2B5EF4-FFF2-40B4-BE49-F238E27FC236}">
                <a16:creationId xmlns:a16="http://schemas.microsoft.com/office/drawing/2014/main" id="{7539F017-42D8-4B40-A130-01FCE9138666}"/>
              </a:ext>
            </a:extLst>
          </p:cNvPr>
          <p:cNvSpPr>
            <a:spLocks noGrp="1"/>
          </p:cNvSpPr>
          <p:nvPr>
            <p:ph type="ctrTitle"/>
          </p:nvPr>
        </p:nvSpPr>
        <p:spPr>
          <a:xfrm>
            <a:off x="509157" y="1340376"/>
            <a:ext cx="5536536" cy="1646302"/>
          </a:xfrm>
        </p:spPr>
        <p:txBody>
          <a:bodyPr/>
          <a:lstStyle/>
          <a:p>
            <a:pPr algn="l"/>
            <a:r>
              <a:rPr lang="en-US" b="1" dirty="0">
                <a:ln>
                  <a:solidFill>
                    <a:sysClr val="windowText" lastClr="000000"/>
                  </a:solidFill>
                </a:ln>
                <a:solidFill>
                  <a:schemeClr val="bg1"/>
                </a:solidFill>
                <a:effectLst>
                  <a:outerShdw blurRad="38100" dist="38100" dir="2700000" algn="tl">
                    <a:srgbClr val="000000">
                      <a:alpha val="43137"/>
                    </a:srgbClr>
                  </a:outerShdw>
                </a:effectLst>
                <a:latin typeface="Abadi" panose="020B0604020104020204" pitchFamily="34" charset="0"/>
              </a:rPr>
              <a:t>From The Beginning</a:t>
            </a:r>
          </a:p>
        </p:txBody>
      </p:sp>
      <p:sp>
        <p:nvSpPr>
          <p:cNvPr id="3" name="Subtitle 2">
            <a:extLst>
              <a:ext uri="{FF2B5EF4-FFF2-40B4-BE49-F238E27FC236}">
                <a16:creationId xmlns:a16="http://schemas.microsoft.com/office/drawing/2014/main" id="{ECBADC63-3157-45EF-9164-BF2F99F69D42}"/>
              </a:ext>
            </a:extLst>
          </p:cNvPr>
          <p:cNvSpPr>
            <a:spLocks noGrp="1"/>
          </p:cNvSpPr>
          <p:nvPr>
            <p:ph type="subTitle" idx="1"/>
          </p:nvPr>
        </p:nvSpPr>
        <p:spPr>
          <a:xfrm>
            <a:off x="3101438" y="6270253"/>
            <a:ext cx="5826719" cy="467900"/>
          </a:xfrm>
        </p:spPr>
        <p:txBody>
          <a:bodyPr>
            <a:normAutofit/>
          </a:bodyPr>
          <a:lstStyle/>
          <a:p>
            <a:r>
              <a:rPr lang="en-US" sz="2000" b="1" i="1" dirty="0">
                <a:ln>
                  <a:solidFill>
                    <a:sysClr val="windowText" lastClr="000000"/>
                  </a:solidFill>
                </a:ln>
                <a:solidFill>
                  <a:srgbClr val="FFFF00"/>
                </a:solidFill>
                <a:effectLst>
                  <a:outerShdw blurRad="38100" dist="38100" dir="2700000" algn="tl">
                    <a:srgbClr val="000000">
                      <a:alpha val="43137"/>
                    </a:srgbClr>
                  </a:outerShdw>
                </a:effectLst>
              </a:rPr>
              <a:t>Churchofchristtucson.org</a:t>
            </a:r>
          </a:p>
        </p:txBody>
      </p:sp>
    </p:spTree>
    <p:extLst>
      <p:ext uri="{BB962C8B-B14F-4D97-AF65-F5344CB8AC3E}">
        <p14:creationId xmlns:p14="http://schemas.microsoft.com/office/powerpoint/2010/main" val="360951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0" y="436563"/>
            <a:ext cx="9144000" cy="630237"/>
          </a:xfrm>
          <a:prstGeom prst="rect">
            <a:avLst/>
          </a:prstGeom>
          <a:noFill/>
          <a:ln w="9525">
            <a:noFill/>
            <a:miter lim="800000"/>
            <a:headEnd/>
            <a:tailEnd/>
          </a:ln>
        </p:spPr>
        <p:txBody>
          <a:bodyPr>
            <a:spAutoFit/>
          </a:bodyPr>
          <a:lstStyle/>
          <a:p>
            <a:pPr algn="ctr"/>
            <a:r>
              <a:rPr lang="en-US" sz="3500" b="1" dirty="0">
                <a:solidFill>
                  <a:srgbClr val="00FFFF"/>
                </a:solidFill>
                <a:latin typeface="Calibri" pitchFamily="34" charset="0"/>
              </a:rPr>
              <a:t>What must I do to be saved? </a:t>
            </a:r>
            <a:r>
              <a:rPr lang="en-US" sz="3500" b="1" i="1" dirty="0">
                <a:solidFill>
                  <a:srgbClr val="FFFFFF"/>
                </a:solidFill>
                <a:latin typeface="Calibri" pitchFamily="34" charset="0"/>
              </a:rPr>
              <a:t>Acts 16:30</a:t>
            </a:r>
          </a:p>
        </p:txBody>
      </p:sp>
      <p:sp>
        <p:nvSpPr>
          <p:cNvPr id="6" name="TextBox 5"/>
          <p:cNvSpPr txBox="1">
            <a:spLocks noChangeArrowheads="1"/>
          </p:cNvSpPr>
          <p:nvPr/>
        </p:nvSpPr>
        <p:spPr bwMode="auto">
          <a:xfrm>
            <a:off x="685800" y="1751820"/>
            <a:ext cx="8297426" cy="4448013"/>
          </a:xfrm>
          <a:prstGeom prst="rect">
            <a:avLst/>
          </a:prstGeom>
          <a:noFill/>
          <a:ln w="9525">
            <a:noFill/>
            <a:miter lim="800000"/>
            <a:headEnd/>
            <a:tailEnd/>
          </a:ln>
        </p:spPr>
        <p:txBody>
          <a:bodyPr wrap="square">
            <a:spAutoFit/>
          </a:bodyPr>
          <a:lstStyle/>
          <a:p>
            <a:pPr>
              <a:lnSpc>
                <a:spcPct val="150000"/>
              </a:lnSpc>
              <a:buFont typeface="Wingdings" pitchFamily="2" charset="2"/>
              <a:buChar char="Ø"/>
            </a:pPr>
            <a:r>
              <a:rPr lang="en-US" sz="3200" b="1" dirty="0">
                <a:solidFill>
                  <a:srgbClr val="FFFF00"/>
                </a:solidFill>
                <a:latin typeface="Calibri" pitchFamily="34" charset="0"/>
              </a:rPr>
              <a:t> Believe in Jesus; </a:t>
            </a:r>
            <a:r>
              <a:rPr lang="en-US" sz="3200" b="1" i="1" dirty="0">
                <a:solidFill>
                  <a:srgbClr val="FFFFFF"/>
                </a:solidFill>
                <a:latin typeface="Calibri" pitchFamily="34" charset="0"/>
              </a:rPr>
              <a:t>John 8:24</a:t>
            </a:r>
          </a:p>
          <a:p>
            <a:pPr lvl="1">
              <a:lnSpc>
                <a:spcPct val="150000"/>
              </a:lnSpc>
              <a:buFont typeface="Wingdings" pitchFamily="2" charset="2"/>
              <a:buChar char="Ø"/>
            </a:pPr>
            <a:r>
              <a:rPr lang="en-US" sz="3200" b="1" dirty="0">
                <a:solidFill>
                  <a:srgbClr val="FFFF00"/>
                </a:solidFill>
                <a:latin typeface="Calibri" pitchFamily="34" charset="0"/>
              </a:rPr>
              <a:t>Repent of Sins; </a:t>
            </a:r>
            <a:r>
              <a:rPr lang="en-US" sz="3200" b="1" i="1" dirty="0">
                <a:solidFill>
                  <a:srgbClr val="FFFFFF"/>
                </a:solidFill>
                <a:latin typeface="Calibri" pitchFamily="34" charset="0"/>
              </a:rPr>
              <a:t>Luke 13:3; 5</a:t>
            </a:r>
          </a:p>
          <a:p>
            <a:pPr lvl="2">
              <a:lnSpc>
                <a:spcPct val="150000"/>
              </a:lnSpc>
              <a:buFont typeface="Wingdings" pitchFamily="2" charset="2"/>
              <a:buChar char="Ø"/>
            </a:pPr>
            <a:r>
              <a:rPr lang="en-US" sz="3200" b="1" dirty="0">
                <a:solidFill>
                  <a:srgbClr val="FFFF00"/>
                </a:solidFill>
                <a:latin typeface="Calibri" pitchFamily="34" charset="0"/>
              </a:rPr>
              <a:t>Confess our Faith in Christ;                              	</a:t>
            </a:r>
            <a:r>
              <a:rPr lang="en-US" sz="3200" b="1" i="1" dirty="0">
                <a:solidFill>
                  <a:srgbClr val="FFFFFF"/>
                </a:solidFill>
                <a:latin typeface="Calibri" pitchFamily="34" charset="0"/>
              </a:rPr>
              <a:t>Matt. 10:32-33</a:t>
            </a:r>
          </a:p>
          <a:p>
            <a:pPr lvl="3">
              <a:lnSpc>
                <a:spcPct val="150000"/>
              </a:lnSpc>
              <a:buFont typeface="Wingdings" pitchFamily="2" charset="2"/>
              <a:buChar char="Ø"/>
            </a:pPr>
            <a:r>
              <a:rPr lang="en-US" sz="3200" b="1" dirty="0">
                <a:solidFill>
                  <a:srgbClr val="FFFF00"/>
                </a:solidFill>
                <a:latin typeface="Calibri" pitchFamily="34" charset="0"/>
              </a:rPr>
              <a:t>Be Baptized for the Remission Of Sins </a:t>
            </a:r>
            <a:r>
              <a:rPr lang="en-US" sz="3200" b="1" i="1" dirty="0">
                <a:solidFill>
                  <a:srgbClr val="FFFFFF"/>
                </a:solidFill>
                <a:latin typeface="Calibri" pitchFamily="34" charset="0"/>
              </a:rPr>
              <a:t>Mark 16:16; Acts 2:38</a:t>
            </a:r>
          </a:p>
        </p:txBody>
      </p:sp>
      <p:pic>
        <p:nvPicPr>
          <p:cNvPr id="7" name="Picture 19" descr="C:\Documents and Settings\Owner\Local Settings\Temporary Internet Files\Content.IE5\NRH1HLDI\MCj03269080000[1].wmf"/>
          <p:cNvPicPr>
            <a:picLocks noChangeAspect="1" noChangeArrowheads="1"/>
          </p:cNvPicPr>
          <p:nvPr/>
        </p:nvPicPr>
        <p:blipFill>
          <a:blip r:embed="rId2" cstate="print"/>
          <a:srcRect/>
          <a:stretch>
            <a:fillRect/>
          </a:stretch>
        </p:blipFill>
        <p:spPr bwMode="auto">
          <a:xfrm>
            <a:off x="304800" y="4572000"/>
            <a:ext cx="1676400" cy="1676400"/>
          </a:xfrm>
          <a:prstGeom prst="rect">
            <a:avLst/>
          </a:prstGeom>
          <a:noFill/>
          <a:ln w="9525">
            <a:noFill/>
            <a:miter lim="800000"/>
            <a:headEnd/>
            <a:tailEnd/>
          </a:ln>
        </p:spPr>
      </p:pic>
      <p:pic>
        <p:nvPicPr>
          <p:cNvPr id="8" name="Picture 19" descr="C:\Documents and Settings\Owner\Local Settings\Temporary Internet Files\Content.IE5\NRH1HLDI\MCj03269080000[1].wmf"/>
          <p:cNvPicPr>
            <a:picLocks noChangeAspect="1" noChangeArrowheads="1"/>
          </p:cNvPicPr>
          <p:nvPr/>
        </p:nvPicPr>
        <p:blipFill>
          <a:blip r:embed="rId2" cstate="print"/>
          <a:srcRect/>
          <a:stretch>
            <a:fillRect/>
          </a:stretch>
        </p:blipFill>
        <p:spPr bwMode="auto">
          <a:xfrm>
            <a:off x="7086600" y="1371600"/>
            <a:ext cx="1676400" cy="1676400"/>
          </a:xfrm>
          <a:prstGeom prst="rect">
            <a:avLst/>
          </a:prstGeom>
          <a:noFill/>
          <a:ln w="9525">
            <a:noFill/>
            <a:miter lim="800000"/>
            <a:headEnd/>
            <a:tailEnd/>
          </a:ln>
        </p:spPr>
      </p:pic>
    </p:spTree>
    <p:extLst>
      <p:ext uri="{BB962C8B-B14F-4D97-AF65-F5344CB8AC3E}">
        <p14:creationId xmlns:p14="http://schemas.microsoft.com/office/powerpoint/2010/main" val="415726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17EEE-AA7E-4F2F-ADFB-04F86486F1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0" contrast="20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3" name="Content Placeholder 2">
            <a:extLst>
              <a:ext uri="{FF2B5EF4-FFF2-40B4-BE49-F238E27FC236}">
                <a16:creationId xmlns:a16="http://schemas.microsoft.com/office/drawing/2014/main" id="{5FB38C5B-C2A9-4FDF-9437-F73290E2DE21}"/>
              </a:ext>
            </a:extLst>
          </p:cNvPr>
          <p:cNvSpPr>
            <a:spLocks noGrp="1"/>
          </p:cNvSpPr>
          <p:nvPr>
            <p:ph idx="1"/>
          </p:nvPr>
        </p:nvSpPr>
        <p:spPr>
          <a:xfrm>
            <a:off x="887767" y="1136342"/>
            <a:ext cx="7581530" cy="4740675"/>
          </a:xfrm>
          <a:solidFill>
            <a:schemeClr val="tx1">
              <a:alpha val="30000"/>
            </a:schemeClr>
          </a:solidFill>
        </p:spPr>
        <p:txBody>
          <a:bodyPr anchor="ctr">
            <a:normAutofit/>
          </a:bodyPr>
          <a:lstStyle/>
          <a:p>
            <a:pPr marL="0" indent="0" algn="just">
              <a:buNone/>
            </a:pP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“Some Pharisees came to Jesus, </a:t>
            </a:r>
            <a:r>
              <a:rPr lang="en-US" sz="3200" b="1" u="sng" dirty="0">
                <a:solidFill>
                  <a:schemeClr val="bg1"/>
                </a:solidFill>
                <a:effectLst>
                  <a:outerShdw blurRad="38100" dist="38100" dir="2700000" algn="tl">
                    <a:srgbClr val="000000">
                      <a:alpha val="43137"/>
                    </a:srgbClr>
                  </a:outerShdw>
                </a:effectLst>
                <a:latin typeface="Abadi" panose="020B0604020104020204" pitchFamily="34" charset="0"/>
              </a:rPr>
              <a:t>testing</a:t>
            </a: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 Him and asking, “Is it lawful for a man to divorce his wife for any reason at all?”</a:t>
            </a:r>
          </a:p>
          <a:p>
            <a:pPr marL="0" indent="0" algn="r">
              <a:buNone/>
            </a:pPr>
            <a:r>
              <a:rPr lang="en-US" sz="3200" dirty="0">
                <a:solidFill>
                  <a:schemeClr val="bg1"/>
                </a:solidFill>
                <a:effectLst>
                  <a:outerShdw blurRad="38100" dist="38100" dir="2700000" algn="tl">
                    <a:srgbClr val="000000">
                      <a:alpha val="43137"/>
                    </a:srgbClr>
                  </a:outerShdw>
                </a:effectLst>
                <a:latin typeface="Abadi" panose="020B0604020104020204" pitchFamily="34" charset="0"/>
              </a:rPr>
              <a:t> Matthew 19:3</a:t>
            </a:r>
          </a:p>
        </p:txBody>
      </p:sp>
    </p:spTree>
    <p:extLst>
      <p:ext uri="{BB962C8B-B14F-4D97-AF65-F5344CB8AC3E}">
        <p14:creationId xmlns:p14="http://schemas.microsoft.com/office/powerpoint/2010/main" val="37278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17EEE-AA7E-4F2F-ADFB-04F86486F1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0" contrast="20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3" name="Content Placeholder 2">
            <a:extLst>
              <a:ext uri="{FF2B5EF4-FFF2-40B4-BE49-F238E27FC236}">
                <a16:creationId xmlns:a16="http://schemas.microsoft.com/office/drawing/2014/main" id="{5FB38C5B-C2A9-4FDF-9437-F73290E2DE21}"/>
              </a:ext>
            </a:extLst>
          </p:cNvPr>
          <p:cNvSpPr>
            <a:spLocks noGrp="1"/>
          </p:cNvSpPr>
          <p:nvPr>
            <p:ph idx="1"/>
          </p:nvPr>
        </p:nvSpPr>
        <p:spPr>
          <a:xfrm>
            <a:off x="887767" y="1136342"/>
            <a:ext cx="7581530" cy="4740675"/>
          </a:xfrm>
          <a:solidFill>
            <a:schemeClr val="tx1">
              <a:alpha val="30000"/>
            </a:schemeClr>
          </a:solidFill>
        </p:spPr>
        <p:txBody>
          <a:bodyPr anchor="ctr">
            <a:normAutofit/>
          </a:bodyPr>
          <a:lstStyle/>
          <a:p>
            <a:pPr marL="0" indent="0" algn="just">
              <a:buNone/>
            </a:pP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“Have you not read that He who ‘made them from the beginning made them male and female’, and said, ‘For this reason a man shall leave his father and mother and be joined to his wife, and the two shall become one flesh’?</a:t>
            </a:r>
          </a:p>
          <a:p>
            <a:pPr marL="0" indent="0" algn="r">
              <a:buNone/>
            </a:pPr>
            <a:r>
              <a:rPr lang="en-US" sz="3200" dirty="0">
                <a:solidFill>
                  <a:schemeClr val="bg1"/>
                </a:solidFill>
                <a:effectLst>
                  <a:outerShdw blurRad="38100" dist="38100" dir="2700000" algn="tl">
                    <a:srgbClr val="000000">
                      <a:alpha val="43137"/>
                    </a:srgbClr>
                  </a:outerShdw>
                </a:effectLst>
                <a:latin typeface="Abadi" panose="020B0604020104020204" pitchFamily="34" charset="0"/>
              </a:rPr>
              <a:t> Matthew 19:4-5</a:t>
            </a:r>
          </a:p>
        </p:txBody>
      </p:sp>
    </p:spTree>
    <p:extLst>
      <p:ext uri="{BB962C8B-B14F-4D97-AF65-F5344CB8AC3E}">
        <p14:creationId xmlns:p14="http://schemas.microsoft.com/office/powerpoint/2010/main" val="142317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7D76-ECB5-4906-BD72-FFF5E695C1AF}"/>
              </a:ext>
            </a:extLst>
          </p:cNvPr>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a:t>
            </a:r>
            <a:b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19:1-12</a:t>
            </a:r>
            <a:endPar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03903C8-E584-41F0-AD68-C6BBD5895723}"/>
              </a:ext>
            </a:extLst>
          </p:cNvPr>
          <p:cNvSpPr>
            <a:spLocks noGrp="1"/>
          </p:cNvSpPr>
          <p:nvPr>
            <p:ph idx="1"/>
          </p:nvPr>
        </p:nvSpPr>
        <p:spPr>
          <a:xfrm>
            <a:off x="609599" y="2160590"/>
            <a:ext cx="6896520" cy="4330645"/>
          </a:xfrm>
        </p:spPr>
        <p:txBody>
          <a:bodyPr>
            <a:normAutofit/>
          </a:bodyPr>
          <a:lstStyle/>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goes back to </a:t>
            </a:r>
            <a:r>
              <a:rPr lang="en-US" sz="3200" b="1"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beginning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vs. 4-5</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design for marriage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Genesis 2:24</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Marriage is a covenant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Malachi 2:14</a:t>
            </a:r>
          </a:p>
          <a:p>
            <a:pPr lvl="1"/>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1"/>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59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17EEE-AA7E-4F2F-ADFB-04F86486F1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0" contrast="20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3" name="Content Placeholder 2">
            <a:extLst>
              <a:ext uri="{FF2B5EF4-FFF2-40B4-BE49-F238E27FC236}">
                <a16:creationId xmlns:a16="http://schemas.microsoft.com/office/drawing/2014/main" id="{5FB38C5B-C2A9-4FDF-9437-F73290E2DE21}"/>
              </a:ext>
            </a:extLst>
          </p:cNvPr>
          <p:cNvSpPr>
            <a:spLocks noGrp="1"/>
          </p:cNvSpPr>
          <p:nvPr>
            <p:ph idx="1"/>
          </p:nvPr>
        </p:nvSpPr>
        <p:spPr>
          <a:xfrm>
            <a:off x="887766" y="1136342"/>
            <a:ext cx="7673429" cy="4740675"/>
          </a:xfrm>
          <a:solidFill>
            <a:schemeClr val="tx1">
              <a:alpha val="30000"/>
            </a:schemeClr>
          </a:solidFill>
        </p:spPr>
        <p:txBody>
          <a:bodyPr anchor="ctr">
            <a:normAutofit/>
          </a:bodyPr>
          <a:lstStyle/>
          <a:p>
            <a:pPr marL="0" indent="0" algn="just">
              <a:buNone/>
            </a:pP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“They said to Him, “Why then did Moses command to give her a certificate of divorce and send her away?” He said to them, “because of your </a:t>
            </a:r>
            <a:r>
              <a:rPr lang="en-US" sz="3600" b="1" u="sng" dirty="0">
                <a:solidFill>
                  <a:schemeClr val="bg1"/>
                </a:solidFill>
                <a:effectLst>
                  <a:outerShdw blurRad="38100" dist="38100" dir="2700000" algn="tl">
                    <a:srgbClr val="000000">
                      <a:alpha val="43137"/>
                    </a:srgbClr>
                  </a:outerShdw>
                </a:effectLst>
                <a:latin typeface="Abadi" panose="020B0604020104020204" pitchFamily="34" charset="0"/>
              </a:rPr>
              <a:t>hardness of heart</a:t>
            </a:r>
            <a:r>
              <a:rPr lang="en-US" sz="4000" b="1"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Moses permitted you to divorce your wives; but from </a:t>
            </a:r>
            <a:r>
              <a:rPr lang="en-US" sz="3200" b="1" u="sng" dirty="0">
                <a:solidFill>
                  <a:schemeClr val="bg1"/>
                </a:solidFill>
                <a:effectLst>
                  <a:outerShdw blurRad="38100" dist="38100" dir="2700000" algn="tl">
                    <a:srgbClr val="000000">
                      <a:alpha val="43137"/>
                    </a:srgbClr>
                  </a:outerShdw>
                </a:effectLst>
                <a:latin typeface="Abadi" panose="020B0604020104020204" pitchFamily="34" charset="0"/>
              </a:rPr>
              <a:t>the beginning</a:t>
            </a: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 it has not been this way.”</a:t>
            </a:r>
          </a:p>
          <a:p>
            <a:pPr marL="0" indent="0" algn="r">
              <a:buNone/>
            </a:pPr>
            <a:r>
              <a:rPr lang="en-US" sz="3200" dirty="0">
                <a:solidFill>
                  <a:schemeClr val="bg1"/>
                </a:solidFill>
                <a:effectLst>
                  <a:outerShdw blurRad="38100" dist="38100" dir="2700000" algn="tl">
                    <a:srgbClr val="000000">
                      <a:alpha val="43137"/>
                    </a:srgbClr>
                  </a:outerShdw>
                </a:effectLst>
                <a:latin typeface="Abadi" panose="020B0604020104020204" pitchFamily="34" charset="0"/>
              </a:rPr>
              <a:t> Matthew 19:7-8</a:t>
            </a:r>
          </a:p>
        </p:txBody>
      </p:sp>
    </p:spTree>
    <p:extLst>
      <p:ext uri="{BB962C8B-B14F-4D97-AF65-F5344CB8AC3E}">
        <p14:creationId xmlns:p14="http://schemas.microsoft.com/office/powerpoint/2010/main" val="55967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17EEE-AA7E-4F2F-ADFB-04F86486F1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0" contrast="20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3" name="Content Placeholder 2">
            <a:extLst>
              <a:ext uri="{FF2B5EF4-FFF2-40B4-BE49-F238E27FC236}">
                <a16:creationId xmlns:a16="http://schemas.microsoft.com/office/drawing/2014/main" id="{5FB38C5B-C2A9-4FDF-9437-F73290E2DE21}"/>
              </a:ext>
            </a:extLst>
          </p:cNvPr>
          <p:cNvSpPr>
            <a:spLocks noGrp="1"/>
          </p:cNvSpPr>
          <p:nvPr>
            <p:ph idx="1"/>
          </p:nvPr>
        </p:nvSpPr>
        <p:spPr>
          <a:xfrm>
            <a:off x="887767" y="1136342"/>
            <a:ext cx="7581530" cy="4740675"/>
          </a:xfrm>
          <a:solidFill>
            <a:schemeClr val="tx1">
              <a:alpha val="30000"/>
            </a:schemeClr>
          </a:solidFill>
        </p:spPr>
        <p:txBody>
          <a:bodyPr anchor="ctr">
            <a:normAutofit/>
          </a:bodyPr>
          <a:lstStyle/>
          <a:p>
            <a:pPr marL="0" indent="0" algn="just">
              <a:buNone/>
            </a:pP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“And I say to you, whoever divorces his wife, </a:t>
            </a:r>
            <a:r>
              <a:rPr lang="en-US" sz="3200" b="1" u="sng" dirty="0">
                <a:solidFill>
                  <a:schemeClr val="bg1"/>
                </a:solidFill>
                <a:effectLst>
                  <a:outerShdw blurRad="38100" dist="38100" dir="2700000" algn="tl">
                    <a:srgbClr val="000000">
                      <a:alpha val="43137"/>
                    </a:srgbClr>
                  </a:outerShdw>
                </a:effectLst>
                <a:latin typeface="Abadi" panose="020B0604020104020204" pitchFamily="34" charset="0"/>
              </a:rPr>
              <a:t>except for immorality</a:t>
            </a:r>
            <a:r>
              <a:rPr lang="en-US" sz="3200" b="1" dirty="0">
                <a:solidFill>
                  <a:schemeClr val="bg1"/>
                </a:solidFill>
                <a:effectLst>
                  <a:outerShdw blurRad="38100" dist="38100" dir="2700000" algn="tl">
                    <a:srgbClr val="000000">
                      <a:alpha val="43137"/>
                    </a:srgbClr>
                  </a:outerShdw>
                </a:effectLst>
                <a:latin typeface="Abadi" panose="020B0604020104020204" pitchFamily="34" charset="0"/>
              </a:rPr>
              <a:t>, and marries another woman commits adultery; and he who marries a divorced woman commits adultery.”</a:t>
            </a:r>
          </a:p>
          <a:p>
            <a:pPr marL="0" indent="0" algn="r">
              <a:buNone/>
            </a:pPr>
            <a:r>
              <a:rPr lang="en-US" sz="3200" dirty="0">
                <a:solidFill>
                  <a:schemeClr val="bg1"/>
                </a:solidFill>
                <a:effectLst>
                  <a:outerShdw blurRad="38100" dist="38100" dir="2700000" algn="tl">
                    <a:srgbClr val="000000">
                      <a:alpha val="43137"/>
                    </a:srgbClr>
                  </a:outerShdw>
                </a:effectLst>
                <a:latin typeface="Abadi" panose="020B0604020104020204" pitchFamily="34" charset="0"/>
              </a:rPr>
              <a:t> Matthew 19:7-8</a:t>
            </a:r>
          </a:p>
        </p:txBody>
      </p:sp>
    </p:spTree>
    <p:extLst>
      <p:ext uri="{BB962C8B-B14F-4D97-AF65-F5344CB8AC3E}">
        <p14:creationId xmlns:p14="http://schemas.microsoft.com/office/powerpoint/2010/main" val="55351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7D76-ECB5-4906-BD72-FFF5E695C1AF}"/>
              </a:ext>
            </a:extLst>
          </p:cNvPr>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a:t>
            </a:r>
            <a:b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19:1-12</a:t>
            </a:r>
            <a:endPar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03903C8-E584-41F0-AD68-C6BBD5895723}"/>
              </a:ext>
            </a:extLst>
          </p:cNvPr>
          <p:cNvSpPr>
            <a:spLocks noGrp="1"/>
          </p:cNvSpPr>
          <p:nvPr>
            <p:ph idx="1"/>
          </p:nvPr>
        </p:nvSpPr>
        <p:spPr>
          <a:xfrm>
            <a:off x="609599" y="2160589"/>
            <a:ext cx="6347714" cy="4541661"/>
          </a:xfrm>
        </p:spPr>
        <p:txBody>
          <a:bodyPr>
            <a:normAutofit/>
          </a:bodyPr>
          <a:lstStyle/>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Except:</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Divorce was and is not God’s intent for marriage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v.8</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has provided only one reason why a divorce would be permitted; adultery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v.9a </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Consequences of adultery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v.9b </a:t>
            </a:r>
            <a:r>
              <a:rPr lang="en-US" sz="3200" b="1"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cf. Malachi 2:14</a:t>
            </a:r>
            <a:r>
              <a:rPr lang="en-US" sz="3200" b="1"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lvl="1"/>
            <a:endParaRPr lang="en-US" sz="3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1"/>
            <a:endParaRPr lang="en-US" sz="3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61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17EEE-AA7E-4F2F-ADFB-04F86486F1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0" contrast="20000"/>
                    </a14:imgEffect>
                  </a14:imgLayer>
                </a14:imgProps>
              </a:ext>
              <a:ext uri="{28A0092B-C50C-407E-A947-70E740481C1C}">
                <a14:useLocalDpi xmlns:a14="http://schemas.microsoft.com/office/drawing/2010/main" val="0"/>
              </a:ext>
            </a:extLst>
          </a:blip>
          <a:srcRect l="10132" r="20732" b="21693"/>
          <a:stretch/>
        </p:blipFill>
        <p:spPr>
          <a:xfrm>
            <a:off x="-1" y="1"/>
            <a:ext cx="9215021" cy="6857999"/>
          </a:xfrm>
          <a:prstGeom prst="rect">
            <a:avLst/>
          </a:prstGeom>
        </p:spPr>
      </p:pic>
      <p:sp>
        <p:nvSpPr>
          <p:cNvPr id="3" name="Content Placeholder 2">
            <a:extLst>
              <a:ext uri="{FF2B5EF4-FFF2-40B4-BE49-F238E27FC236}">
                <a16:creationId xmlns:a16="http://schemas.microsoft.com/office/drawing/2014/main" id="{5FB38C5B-C2A9-4FDF-9437-F73290E2DE21}"/>
              </a:ext>
            </a:extLst>
          </p:cNvPr>
          <p:cNvSpPr>
            <a:spLocks noGrp="1"/>
          </p:cNvSpPr>
          <p:nvPr>
            <p:ph idx="1"/>
          </p:nvPr>
        </p:nvSpPr>
        <p:spPr>
          <a:xfrm>
            <a:off x="887767" y="1136342"/>
            <a:ext cx="7581530" cy="4740675"/>
          </a:xfrm>
          <a:solidFill>
            <a:schemeClr val="tx1">
              <a:alpha val="30000"/>
            </a:schemeClr>
          </a:solidFill>
        </p:spPr>
        <p:txBody>
          <a:bodyPr anchor="ctr">
            <a:normAutofit/>
          </a:bodyPr>
          <a:lstStyle/>
          <a:p>
            <a:pPr marL="0" indent="0" algn="ctr">
              <a:buNone/>
            </a:pPr>
            <a:r>
              <a:rPr lang="en-US" sz="3200" dirty="0">
                <a:solidFill>
                  <a:schemeClr val="bg1"/>
                </a:solidFill>
                <a:effectLst>
                  <a:outerShdw blurRad="38100" dist="38100" dir="2700000" algn="tl">
                    <a:srgbClr val="000000">
                      <a:alpha val="43137"/>
                    </a:srgbClr>
                  </a:outerShdw>
                </a:effectLst>
                <a:latin typeface="Abadi" panose="020B0604020104020204" pitchFamily="34" charset="0"/>
              </a:rPr>
              <a:t>One man, one woman, until death, except for the cause of adultery. </a:t>
            </a:r>
          </a:p>
        </p:txBody>
      </p:sp>
    </p:spTree>
    <p:extLst>
      <p:ext uri="{BB962C8B-B14F-4D97-AF65-F5344CB8AC3E}">
        <p14:creationId xmlns:p14="http://schemas.microsoft.com/office/powerpoint/2010/main" val="689856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7D76-ECB5-4906-BD72-FFF5E695C1AF}"/>
              </a:ext>
            </a:extLst>
          </p:cNvPr>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a:t>
            </a:r>
            <a:br>
              <a:rPr lang="en-US"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19:1-12</a:t>
            </a:r>
            <a:endPar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03903C8-E584-41F0-AD68-C6BBD5895723}"/>
              </a:ext>
            </a:extLst>
          </p:cNvPr>
          <p:cNvSpPr>
            <a:spLocks noGrp="1"/>
          </p:cNvSpPr>
          <p:nvPr>
            <p:ph idx="1"/>
          </p:nvPr>
        </p:nvSpPr>
        <p:spPr/>
        <p:txBody>
          <a:bodyPr>
            <a:normAutofit/>
          </a:bodyPr>
          <a:lstStyle/>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God’s Standard:</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disciples shock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v.10</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change the standard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vs.11-12</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the only standard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13:4 </a:t>
            </a:r>
          </a:p>
        </p:txBody>
      </p:sp>
    </p:spTree>
    <p:extLst>
      <p:ext uri="{BB962C8B-B14F-4D97-AF65-F5344CB8AC3E}">
        <p14:creationId xmlns:p14="http://schemas.microsoft.com/office/powerpoint/2010/main" val="38032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432</TotalTime>
  <Words>604</Words>
  <Application>Microsoft Office PowerPoint</Application>
  <PresentationFormat>On-screen Show (4:3)</PresentationFormat>
  <Paragraphs>55</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Abadi</vt:lpstr>
      <vt:lpstr>Arial</vt:lpstr>
      <vt:lpstr>Calibri</vt:lpstr>
      <vt:lpstr>Trebuchet MS</vt:lpstr>
      <vt:lpstr>Wingdings</vt:lpstr>
      <vt:lpstr>Wingdings 3</vt:lpstr>
      <vt:lpstr>Facet</vt:lpstr>
      <vt:lpstr>From The Beginning</vt:lpstr>
      <vt:lpstr>PowerPoint Presentation</vt:lpstr>
      <vt:lpstr>PowerPoint Presentation</vt:lpstr>
      <vt:lpstr>From the Beginning: Matthew 19:1-12</vt:lpstr>
      <vt:lpstr>PowerPoint Presentation</vt:lpstr>
      <vt:lpstr>PowerPoint Presentation</vt:lpstr>
      <vt:lpstr>From the Beginning: Matthew 19:1-12</vt:lpstr>
      <vt:lpstr>PowerPoint Presentation</vt:lpstr>
      <vt:lpstr>From the Beginning: Matthew 19:1-12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Beginning</dc:title>
  <dc:creator>Brenden Ashby</dc:creator>
  <cp:lastModifiedBy>Brenden Ashby</cp:lastModifiedBy>
  <cp:revision>29</cp:revision>
  <dcterms:created xsi:type="dcterms:W3CDTF">2019-07-03T21:26:52Z</dcterms:created>
  <dcterms:modified xsi:type="dcterms:W3CDTF">2019-07-07T06:25:33Z</dcterms:modified>
</cp:coreProperties>
</file>