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11"/>
  </p:notesMasterIdLst>
  <p:handoutMasterIdLst>
    <p:handoutMasterId r:id="rId12"/>
  </p:handoutMasterIdLst>
  <p:sldIdLst>
    <p:sldId id="267" r:id="rId5"/>
    <p:sldId id="269" r:id="rId6"/>
    <p:sldId id="268" r:id="rId7"/>
    <p:sldId id="270" r:id="rId8"/>
    <p:sldId id="271" r:id="rId9"/>
    <p:sldId id="27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49" autoAdjust="0"/>
    <p:restoredTop sz="94599" autoAdjust="0"/>
  </p:normalViewPr>
  <p:slideViewPr>
    <p:cSldViewPr>
      <p:cViewPr varScale="1">
        <p:scale>
          <a:sx n="81" d="100"/>
          <a:sy n="81" d="100"/>
        </p:scale>
        <p:origin x="1579" y="58"/>
      </p:cViewPr>
      <p:guideLst>
        <p:guide pos="288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6E22E-288A-414B-A8DE-E4DBD03D5FC0}" type="datetimeFigureOut">
              <a:rPr lang="en-US"/>
              <a:t>11/16/2019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14579-D02A-4B51-B5DF-8EC449F77AC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9AE7E-E0F9-4C51-AD9A-F4C3A6E23BBF}" type="datetimeFigureOut">
              <a:rPr lang="en-US"/>
              <a:t>11/16/2019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74690-7256-4BB9-AC0F-97AEAE8CDEC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2863" y="1905004"/>
            <a:ext cx="7078274" cy="1625599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360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6847" y="3657124"/>
            <a:ext cx="7074291" cy="99107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500" cap="all" baseline="0">
                <a:solidFill>
                  <a:schemeClr val="tx2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11/16/2019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914400" y="1600200"/>
            <a:ext cx="7306712" cy="73152"/>
            <a:chOff x="914400" y="1200150"/>
            <a:chExt cx="7306712" cy="54864"/>
          </a:xfrm>
        </p:grpSpPr>
        <p:sp>
          <p:nvSpPr>
            <p:cNvPr id="8" name="Oval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9" name="Oval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12"/>
          <p:cNvGrpSpPr/>
          <p:nvPr/>
        </p:nvGrpSpPr>
        <p:grpSpPr>
          <a:xfrm>
            <a:off x="914400" y="4851400"/>
            <a:ext cx="7306712" cy="73152"/>
            <a:chOff x="914400" y="3638550"/>
            <a:chExt cx="7306712" cy="54864"/>
          </a:xfrm>
        </p:grpSpPr>
        <p:sp>
          <p:nvSpPr>
            <p:cNvPr id="14" name="Oval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15" name="Oval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11/16/2019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77844" y="434976"/>
            <a:ext cx="876528" cy="56610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448" y="434976"/>
            <a:ext cx="6311956" cy="566102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11/16/2019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11/16/2019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1" y="990600"/>
            <a:ext cx="7010399" cy="2235203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3601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1" y="3733800"/>
            <a:ext cx="7010399" cy="12192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1500" cap="all" baseline="0">
                <a:solidFill>
                  <a:schemeClr val="tx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11/16/2019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13" name="Group 12"/>
          <p:cNvGrpSpPr/>
          <p:nvPr/>
        </p:nvGrpSpPr>
        <p:grpSpPr>
          <a:xfrm>
            <a:off x="2455976" y="3475736"/>
            <a:ext cx="4232051" cy="54864"/>
            <a:chOff x="2455975" y="2588441"/>
            <a:chExt cx="4232051" cy="41148"/>
          </a:xfrm>
        </p:grpSpPr>
        <p:sp>
          <p:nvSpPr>
            <p:cNvPr id="14" name="Oval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9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9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803400"/>
            <a:ext cx="3581400" cy="4267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03400"/>
            <a:ext cx="3581400" cy="4267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 baseline="0"/>
            </a:lvl8pPr>
            <a:lvl9pPr>
              <a:defRPr sz="135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11/16/2019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7448" y="1803400"/>
            <a:ext cx="357828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514600"/>
            <a:ext cx="3581400" cy="3556000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1248" y="1803400"/>
            <a:ext cx="357828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514600"/>
            <a:ext cx="3581400" cy="3556000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11/16/2019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11/16/2019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11/16/2019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2401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803401"/>
            <a:ext cx="4953001" cy="4267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 baseline="0"/>
            </a:lvl8pPr>
            <a:lvl9pPr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0" y="1803401"/>
            <a:ext cx="2133601" cy="4267201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50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11/16/2019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2401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1803400"/>
            <a:ext cx="495300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endParaRPr sz="1350"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004316" y="1925320"/>
            <a:ext cx="4773168" cy="402336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0" y="1803401"/>
            <a:ext cx="2133601" cy="4165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50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11/16/2019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8" name="Rounded Rectangle 7"/>
          <p:cNvSpPr/>
          <p:nvPr/>
        </p:nvSpPr>
        <p:spPr>
          <a:xfrm>
            <a:off x="228600" y="301752"/>
            <a:ext cx="8686800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endParaRPr sz="13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431800"/>
            <a:ext cx="731520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803400"/>
            <a:ext cx="73152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5562601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9400" y="6172200"/>
            <a:ext cx="9144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11/16/2019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96201" y="6172200"/>
            <a:ext cx="5334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685983" rtl="0" eaLnBrk="1" latinLnBrk="0" hangingPunct="1">
        <a:spcBef>
          <a:spcPct val="0"/>
        </a:spcBef>
        <a:buNone/>
        <a:defRPr sz="2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215" indent="-185215" algn="l" defTabSz="685983" rtl="0" eaLnBrk="1" latinLnBrk="0" hangingPunct="1">
        <a:lnSpc>
          <a:spcPct val="90000"/>
        </a:lnSpc>
        <a:spcBef>
          <a:spcPts val="135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1590" indent="-185215" algn="l" defTabSz="685983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37964" indent="-185215" algn="l" defTabSz="685983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864338" indent="-185215" algn="l" defTabSz="685983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90713" indent="-185215" algn="l" defTabSz="685983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17087" indent="-185215" algn="l" defTabSz="685983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43461" indent="-185215" algn="l" defTabSz="685983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69836" indent="-185215" algn="l" defTabSz="685983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96210" indent="-185215" algn="l" defTabSz="685983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ook, indoor, text, table&#10;&#10;Description automatically generated">
            <a:extLst>
              <a:ext uri="{FF2B5EF4-FFF2-40B4-BE49-F238E27FC236}">
                <a16:creationId xmlns:a16="http://schemas.microsoft.com/office/drawing/2014/main" id="{9852D468-13B0-4A20-BFB9-FE90DA3F51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" y="0"/>
            <a:ext cx="913339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5143" y="2209800"/>
            <a:ext cx="7078274" cy="1625599"/>
          </a:xfrm>
          <a:solidFill>
            <a:schemeClr val="accent1">
              <a:lumMod val="50000"/>
              <a:alpha val="30000"/>
            </a:schemeClr>
          </a:solidFill>
        </p:spPr>
        <p:txBody>
          <a:bodyPr anchor="ctr">
            <a:normAutofit/>
          </a:bodyPr>
          <a:lstStyle/>
          <a:p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How To Study Your Bible</a:t>
            </a:r>
            <a:b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</a:b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2 Timothy 2:15</a:t>
            </a:r>
            <a:endParaRPr lang="en-US" sz="44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0830" y="6248400"/>
            <a:ext cx="7074291" cy="457676"/>
          </a:xfrm>
        </p:spPr>
        <p:txBody>
          <a:bodyPr>
            <a:normAutofit/>
          </a:bodyPr>
          <a:lstStyle/>
          <a:p>
            <a:r>
              <a:rPr lang="en-US" sz="2000" b="1" i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Churchofchristtucson.org</a:t>
            </a:r>
          </a:p>
        </p:txBody>
      </p:sp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2471B-080A-4786-977B-288B26F3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31800"/>
            <a:ext cx="7315200" cy="12446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How To Study Your Bible:</a:t>
            </a:r>
            <a:br>
              <a:rPr lang="en-US" sz="3200" b="1" dirty="0"/>
            </a:br>
            <a:r>
              <a:rPr lang="en-US" sz="3000" b="1" dirty="0">
                <a:solidFill>
                  <a:srgbClr val="C00000"/>
                </a:solidFill>
              </a:rPr>
              <a:t>2 Timothy 2:15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BB104-C1ED-4085-A626-E0CB62A40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03400"/>
            <a:ext cx="7315200" cy="45212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Needed Attitudes: </a:t>
            </a:r>
          </a:p>
          <a:p>
            <a:pPr lvl="1"/>
            <a:r>
              <a:rPr lang="en-US" sz="29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Recognize the Bible for what it is.                     </a:t>
            </a:r>
            <a:r>
              <a:rPr lang="en-US" sz="2900" b="1" dirty="0">
                <a:solidFill>
                  <a:srgbClr val="C00000"/>
                </a:solidFill>
              </a:rPr>
              <a:t>2 Timothy 3:16</a:t>
            </a:r>
          </a:p>
          <a:p>
            <a:pPr lvl="1"/>
            <a:r>
              <a:rPr lang="en-US" sz="29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An earnest desire.                                                  </a:t>
            </a:r>
            <a:r>
              <a:rPr lang="en-US" sz="2900" b="1" dirty="0">
                <a:solidFill>
                  <a:srgbClr val="C00000"/>
                </a:solidFill>
              </a:rPr>
              <a:t>Psalm 1:1-3; 119:97</a:t>
            </a:r>
          </a:p>
          <a:p>
            <a:pPr lvl="1"/>
            <a:r>
              <a:rPr lang="en-US" sz="29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The Bible </a:t>
            </a:r>
            <a:r>
              <a:rPr lang="en-US" sz="2900" b="1" u="sng" dirty="0">
                <a:solidFill>
                  <a:schemeClr val="tx2">
                    <a:lumMod val="95000"/>
                    <a:lumOff val="5000"/>
                  </a:schemeClr>
                </a:solidFill>
              </a:rPr>
              <a:t>CAN</a:t>
            </a:r>
            <a:r>
              <a:rPr lang="en-US" sz="29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 be understood. </a:t>
            </a:r>
            <a:r>
              <a:rPr lang="en-US" sz="2900" b="1" dirty="0">
                <a:solidFill>
                  <a:srgbClr val="C00000"/>
                </a:solidFill>
              </a:rPr>
              <a:t>Ephesians 3:4</a:t>
            </a:r>
          </a:p>
          <a:p>
            <a:pPr lvl="1"/>
            <a:r>
              <a:rPr lang="en-US" sz="29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It takes time and patience.                                  </a:t>
            </a:r>
            <a:r>
              <a:rPr lang="en-US" sz="2900" b="1" dirty="0">
                <a:solidFill>
                  <a:srgbClr val="C00000"/>
                </a:solidFill>
              </a:rPr>
              <a:t>2 Timothy 2:15; 2 Peter 3:16; Acts 17:11</a:t>
            </a:r>
          </a:p>
        </p:txBody>
      </p:sp>
    </p:spTree>
    <p:extLst>
      <p:ext uri="{BB962C8B-B14F-4D97-AF65-F5344CB8AC3E}">
        <p14:creationId xmlns:p14="http://schemas.microsoft.com/office/powerpoint/2010/main" val="3655804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2471B-080A-4786-977B-288B26F3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31800"/>
            <a:ext cx="7315200" cy="12446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How To Study Your Bible:</a:t>
            </a:r>
            <a:br>
              <a:rPr lang="en-US" sz="3200" b="1" dirty="0"/>
            </a:br>
            <a:r>
              <a:rPr lang="en-US" sz="3000" b="1" dirty="0">
                <a:solidFill>
                  <a:srgbClr val="C00000"/>
                </a:solidFill>
              </a:rPr>
              <a:t>2 Timothy 2:15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BB104-C1ED-4085-A626-E0CB62A40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03400"/>
            <a:ext cx="7772400" cy="4622800"/>
          </a:xfrm>
        </p:spPr>
        <p:txBody>
          <a:bodyPr>
            <a:normAutofit fontScale="92500"/>
          </a:bodyPr>
          <a:lstStyle/>
          <a:p>
            <a:r>
              <a:rPr lang="en-US" sz="3000" b="1" dirty="0">
                <a:solidFill>
                  <a:schemeClr val="tx2">
                    <a:lumMod val="95000"/>
                    <a:lumOff val="5000"/>
                  </a:schemeClr>
                </a:solidFill>
                <a:cs typeface="Calibri" panose="020F0502020204030204" pitchFamily="34" charset="0"/>
              </a:rPr>
              <a:t>How To Understand the Text:</a:t>
            </a:r>
          </a:p>
          <a:p>
            <a:pPr lvl="1"/>
            <a:r>
              <a:rPr lang="en-US" sz="3000" b="1" dirty="0">
                <a:solidFill>
                  <a:schemeClr val="tx2">
                    <a:lumMod val="95000"/>
                    <a:lumOff val="5000"/>
                  </a:schemeClr>
                </a:solidFill>
                <a:cs typeface="Calibri" panose="020F0502020204030204" pitchFamily="34" charset="0"/>
              </a:rPr>
              <a:t>Need the right approach.                                                 </a:t>
            </a:r>
            <a:r>
              <a:rPr lang="en-US" sz="3000" b="1" dirty="0">
                <a:solidFill>
                  <a:srgbClr val="C00000"/>
                </a:solidFill>
                <a:cs typeface="Calibri" panose="020F0502020204030204" pitchFamily="34" charset="0"/>
              </a:rPr>
              <a:t>[2 Timothy 3:16] Hebrews 4:12-13</a:t>
            </a:r>
          </a:p>
          <a:p>
            <a:pPr lvl="1"/>
            <a:r>
              <a:rPr lang="en-US" sz="3000" b="1" dirty="0">
                <a:solidFill>
                  <a:schemeClr val="tx2">
                    <a:lumMod val="95000"/>
                    <a:lumOff val="5000"/>
                  </a:schemeClr>
                </a:solidFill>
                <a:cs typeface="Calibri" panose="020F0502020204030204" pitchFamily="34" charset="0"/>
              </a:rPr>
              <a:t>Asking and looking:</a:t>
            </a:r>
          </a:p>
          <a:p>
            <a:pPr lvl="2"/>
            <a:r>
              <a:rPr lang="en-US" sz="3000" b="1" dirty="0">
                <a:solidFill>
                  <a:schemeClr val="tx2">
                    <a:lumMod val="95000"/>
                    <a:lumOff val="5000"/>
                  </a:schemeClr>
                </a:solidFill>
                <a:cs typeface="Calibri" panose="020F0502020204030204" pitchFamily="34" charset="0"/>
              </a:rPr>
              <a:t>What </a:t>
            </a:r>
            <a:r>
              <a:rPr lang="en-US" sz="3000" b="1" u="sng" dirty="0">
                <a:solidFill>
                  <a:schemeClr val="tx2">
                    <a:lumMod val="95000"/>
                    <a:lumOff val="5000"/>
                  </a:schemeClr>
                </a:solidFill>
                <a:cs typeface="Calibri" panose="020F0502020204030204" pitchFamily="34" charset="0"/>
              </a:rPr>
              <a:t>do</a:t>
            </a:r>
            <a:r>
              <a:rPr lang="en-US" sz="3000" b="1" dirty="0">
                <a:solidFill>
                  <a:schemeClr val="tx2">
                    <a:lumMod val="95000"/>
                    <a:lumOff val="5000"/>
                  </a:schemeClr>
                </a:solidFill>
                <a:cs typeface="Calibri" panose="020F0502020204030204" pitchFamily="34" charset="0"/>
              </a:rPr>
              <a:t> I and what </a:t>
            </a:r>
            <a:r>
              <a:rPr lang="en-US" sz="3000" b="1" u="sng" dirty="0">
                <a:solidFill>
                  <a:schemeClr val="tx2">
                    <a:lumMod val="95000"/>
                    <a:lumOff val="5000"/>
                  </a:schemeClr>
                </a:solidFill>
                <a:cs typeface="Calibri" panose="020F0502020204030204" pitchFamily="34" charset="0"/>
              </a:rPr>
              <a:t>don’t</a:t>
            </a:r>
            <a:r>
              <a:rPr lang="en-US" sz="3000" b="1" dirty="0">
                <a:solidFill>
                  <a:schemeClr val="tx2">
                    <a:lumMod val="95000"/>
                    <a:lumOff val="5000"/>
                  </a:schemeClr>
                </a:solidFill>
                <a:cs typeface="Calibri" panose="020F0502020204030204" pitchFamily="34" charset="0"/>
              </a:rPr>
              <a:t> I understand?</a:t>
            </a:r>
          </a:p>
          <a:p>
            <a:pPr lvl="2"/>
            <a:r>
              <a:rPr lang="en-US" sz="3000" b="1" dirty="0">
                <a:solidFill>
                  <a:schemeClr val="tx2">
                    <a:lumMod val="95000"/>
                    <a:lumOff val="5000"/>
                  </a:schemeClr>
                </a:solidFill>
                <a:cs typeface="Calibri" panose="020F0502020204030204" pitchFamily="34" charset="0"/>
              </a:rPr>
              <a:t>Ask while I’m reading:</a:t>
            </a:r>
          </a:p>
          <a:p>
            <a:pPr lvl="3"/>
            <a:r>
              <a:rPr lang="en-US" sz="3000" b="1" dirty="0">
                <a:solidFill>
                  <a:schemeClr val="tx2">
                    <a:lumMod val="95000"/>
                    <a:lumOff val="5000"/>
                  </a:schemeClr>
                </a:solidFill>
                <a:cs typeface="Calibri" panose="020F0502020204030204" pitchFamily="34" charset="0"/>
              </a:rPr>
              <a:t>Who is speaking?	</a:t>
            </a:r>
          </a:p>
          <a:p>
            <a:pPr lvl="3"/>
            <a:r>
              <a:rPr lang="en-US" sz="3000" b="1" dirty="0">
                <a:solidFill>
                  <a:schemeClr val="tx2">
                    <a:lumMod val="95000"/>
                    <a:lumOff val="5000"/>
                  </a:schemeClr>
                </a:solidFill>
                <a:cs typeface="Calibri" panose="020F0502020204030204" pitchFamily="34" charset="0"/>
              </a:rPr>
              <a:t>To whom are they speaking?</a:t>
            </a:r>
          </a:p>
          <a:p>
            <a:pPr lvl="3"/>
            <a:r>
              <a:rPr lang="en-US" sz="3000" b="1" dirty="0">
                <a:solidFill>
                  <a:schemeClr val="tx2">
                    <a:lumMod val="95000"/>
                    <a:lumOff val="5000"/>
                  </a:schemeClr>
                </a:solidFill>
                <a:cs typeface="Calibri" panose="020F0502020204030204" pitchFamily="34" charset="0"/>
              </a:rPr>
              <a:t>What is being said?	</a:t>
            </a:r>
          </a:p>
          <a:p>
            <a:pPr lvl="3"/>
            <a:r>
              <a:rPr lang="en-US" sz="3000" b="1" dirty="0">
                <a:solidFill>
                  <a:schemeClr val="tx2">
                    <a:lumMod val="95000"/>
                    <a:lumOff val="5000"/>
                  </a:schemeClr>
                </a:solidFill>
                <a:cs typeface="Calibri" panose="020F0502020204030204" pitchFamily="34" charset="0"/>
              </a:rPr>
              <a:t>Why is it being said?</a:t>
            </a:r>
          </a:p>
        </p:txBody>
      </p:sp>
    </p:spTree>
    <p:extLst>
      <p:ext uri="{BB962C8B-B14F-4D97-AF65-F5344CB8AC3E}">
        <p14:creationId xmlns:p14="http://schemas.microsoft.com/office/powerpoint/2010/main" val="2749760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2471B-080A-4786-977B-288B26F3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31800"/>
            <a:ext cx="7315200" cy="12446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How To Study Your Bible:</a:t>
            </a:r>
            <a:br>
              <a:rPr lang="en-US" sz="3200" b="1" dirty="0"/>
            </a:br>
            <a:r>
              <a:rPr lang="en-US" sz="3000" b="1" dirty="0">
                <a:solidFill>
                  <a:srgbClr val="C00000"/>
                </a:solidFill>
              </a:rPr>
              <a:t>2 Timothy 2:15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BB104-C1ED-4085-A626-E0CB62A40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03400"/>
            <a:ext cx="7772400" cy="4267200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chemeClr val="tx2">
                    <a:lumMod val="95000"/>
                    <a:lumOff val="5000"/>
                  </a:schemeClr>
                </a:solidFill>
                <a:cs typeface="Calibri" panose="020F0502020204030204" pitchFamily="34" charset="0"/>
              </a:rPr>
              <a:t>How To Understand the Text:</a:t>
            </a:r>
          </a:p>
          <a:p>
            <a:pPr lvl="1"/>
            <a:r>
              <a:rPr lang="en-US" sz="3000" b="1" dirty="0">
                <a:solidFill>
                  <a:schemeClr val="tx2">
                    <a:lumMod val="95000"/>
                    <a:lumOff val="5000"/>
                  </a:schemeClr>
                </a:solidFill>
                <a:cs typeface="Calibri" panose="020F0502020204030204" pitchFamily="34" charset="0"/>
              </a:rPr>
              <a:t>On </a:t>
            </a:r>
            <a:r>
              <a:rPr lang="en-US" sz="3000" b="1" u="sng" dirty="0">
                <a:solidFill>
                  <a:schemeClr val="tx2">
                    <a:lumMod val="95000"/>
                    <a:lumOff val="5000"/>
                  </a:schemeClr>
                </a:solidFill>
                <a:cs typeface="Calibri" panose="020F0502020204030204" pitchFamily="34" charset="0"/>
              </a:rPr>
              <a:t>what</a:t>
            </a:r>
            <a:r>
              <a:rPr lang="en-US" sz="3000" b="1" dirty="0">
                <a:solidFill>
                  <a:schemeClr val="tx2">
                    <a:lumMod val="95000"/>
                    <a:lumOff val="5000"/>
                  </a:schemeClr>
                </a:solidFill>
                <a:cs typeface="Calibri" panose="020F0502020204030204" pitchFamily="34" charset="0"/>
              </a:rPr>
              <a:t> is being said, look for:</a:t>
            </a:r>
          </a:p>
          <a:p>
            <a:pPr lvl="2"/>
            <a:r>
              <a:rPr lang="en-US" sz="3000" b="1" dirty="0">
                <a:solidFill>
                  <a:schemeClr val="tx2">
                    <a:lumMod val="95000"/>
                    <a:lumOff val="5000"/>
                  </a:schemeClr>
                </a:solidFill>
                <a:cs typeface="Calibri" panose="020F0502020204030204" pitchFamily="34" charset="0"/>
              </a:rPr>
              <a:t>God Telling me something directly </a:t>
            </a:r>
            <a:r>
              <a:rPr lang="en-US" sz="3000" b="1" dirty="0">
                <a:solidFill>
                  <a:srgbClr val="C00000"/>
                </a:solidFill>
                <a:cs typeface="Calibri" panose="020F0502020204030204" pitchFamily="34" charset="0"/>
              </a:rPr>
              <a:t>Mark 16:16</a:t>
            </a:r>
          </a:p>
          <a:p>
            <a:pPr lvl="2"/>
            <a:r>
              <a:rPr lang="en-US" sz="3000" b="1" dirty="0">
                <a:solidFill>
                  <a:schemeClr val="tx2">
                    <a:lumMod val="95000"/>
                    <a:lumOff val="5000"/>
                  </a:schemeClr>
                </a:solidFill>
                <a:cs typeface="Calibri" panose="020F0502020204030204" pitchFamily="34" charset="0"/>
              </a:rPr>
              <a:t>God showing me something He approves of </a:t>
            </a:r>
            <a:r>
              <a:rPr lang="en-US" sz="3000" b="1" dirty="0">
                <a:solidFill>
                  <a:srgbClr val="C00000"/>
                </a:solidFill>
                <a:cs typeface="Calibri" panose="020F0502020204030204" pitchFamily="34" charset="0"/>
              </a:rPr>
              <a:t>Acts 20:7</a:t>
            </a:r>
          </a:p>
          <a:p>
            <a:pPr lvl="2"/>
            <a:r>
              <a:rPr lang="en-US" sz="3000" b="1" dirty="0">
                <a:solidFill>
                  <a:schemeClr val="tx2">
                    <a:lumMod val="95000"/>
                    <a:lumOff val="5000"/>
                  </a:schemeClr>
                </a:solidFill>
                <a:cs typeface="Calibri" panose="020F0502020204030204" pitchFamily="34" charset="0"/>
              </a:rPr>
              <a:t>And for when God is telling me to take the hint </a:t>
            </a:r>
            <a:r>
              <a:rPr lang="en-US" sz="3000" b="1" dirty="0">
                <a:solidFill>
                  <a:srgbClr val="C00000"/>
                </a:solidFill>
                <a:cs typeface="Calibri" panose="020F0502020204030204" pitchFamily="34" charset="0"/>
              </a:rPr>
              <a:t>Hebrews 10:25</a:t>
            </a:r>
          </a:p>
          <a:p>
            <a:pPr lvl="1"/>
            <a:r>
              <a:rPr lang="en-US" sz="3000" b="1" dirty="0">
                <a:solidFill>
                  <a:schemeClr val="tx2">
                    <a:lumMod val="95000"/>
                    <a:lumOff val="5000"/>
                  </a:schemeClr>
                </a:solidFill>
                <a:cs typeface="Calibri" panose="020F0502020204030204" pitchFamily="34" charset="0"/>
              </a:rPr>
              <a:t>An example </a:t>
            </a:r>
            <a:r>
              <a:rPr lang="en-US" sz="3000" b="1" dirty="0">
                <a:solidFill>
                  <a:srgbClr val="C00000"/>
                </a:solidFill>
                <a:cs typeface="Calibri" panose="020F0502020204030204" pitchFamily="34" charset="0"/>
              </a:rPr>
              <a:t>Acts 8:27-35</a:t>
            </a:r>
          </a:p>
        </p:txBody>
      </p:sp>
    </p:spTree>
    <p:extLst>
      <p:ext uri="{BB962C8B-B14F-4D97-AF65-F5344CB8AC3E}">
        <p14:creationId xmlns:p14="http://schemas.microsoft.com/office/powerpoint/2010/main" val="3380180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2471B-080A-4786-977B-288B26F3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31800"/>
            <a:ext cx="7315200" cy="12446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How To Study Your Bible:</a:t>
            </a:r>
            <a:br>
              <a:rPr lang="en-US" sz="3200" b="1" dirty="0"/>
            </a:br>
            <a:r>
              <a:rPr lang="en-US" sz="3000" b="1" dirty="0">
                <a:solidFill>
                  <a:srgbClr val="C00000"/>
                </a:solidFill>
              </a:rPr>
              <a:t>2 Timothy 2:15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BB104-C1ED-4085-A626-E0CB62A40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03400"/>
            <a:ext cx="7772400" cy="4267200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chemeClr val="tx2">
                    <a:lumMod val="95000"/>
                    <a:lumOff val="5000"/>
                  </a:schemeClr>
                </a:solidFill>
                <a:cs typeface="Calibri" panose="020F0502020204030204" pitchFamily="34" charset="0"/>
              </a:rPr>
              <a:t>Some Practical Tips:</a:t>
            </a:r>
          </a:p>
          <a:p>
            <a:pPr lvl="1"/>
            <a:r>
              <a:rPr lang="en-US" sz="3000" b="1" dirty="0">
                <a:solidFill>
                  <a:schemeClr val="tx2">
                    <a:lumMod val="95000"/>
                    <a:lumOff val="5000"/>
                  </a:schemeClr>
                </a:solidFill>
                <a:cs typeface="Calibri" panose="020F0502020204030204" pitchFamily="34" charset="0"/>
              </a:rPr>
              <a:t>Get you a Bible you </a:t>
            </a:r>
            <a:r>
              <a:rPr lang="en-US" sz="3000" b="1" u="sng" dirty="0">
                <a:solidFill>
                  <a:schemeClr val="tx2">
                    <a:lumMod val="95000"/>
                    <a:lumOff val="5000"/>
                  </a:schemeClr>
                </a:solidFill>
                <a:cs typeface="Calibri" panose="020F0502020204030204" pitchFamily="34" charset="0"/>
              </a:rPr>
              <a:t>can</a:t>
            </a:r>
            <a:r>
              <a:rPr lang="en-US" sz="3000" b="1" dirty="0">
                <a:solidFill>
                  <a:schemeClr val="tx2">
                    <a:lumMod val="95000"/>
                    <a:lumOff val="5000"/>
                  </a:schemeClr>
                </a:solidFill>
                <a:cs typeface="Calibri" panose="020F0502020204030204" pitchFamily="34" charset="0"/>
              </a:rPr>
              <a:t> read!</a:t>
            </a:r>
          </a:p>
          <a:p>
            <a:pPr lvl="1"/>
            <a:r>
              <a:rPr lang="en-US" sz="3000" b="1" dirty="0">
                <a:solidFill>
                  <a:schemeClr val="tx2">
                    <a:lumMod val="95000"/>
                    <a:lumOff val="5000"/>
                  </a:schemeClr>
                </a:solidFill>
                <a:cs typeface="Calibri" panose="020F0502020204030204" pitchFamily="34" charset="0"/>
              </a:rPr>
              <a:t>Take notes.                                                           </a:t>
            </a:r>
            <a:r>
              <a:rPr lang="en-US" sz="3000" b="1" dirty="0">
                <a:solidFill>
                  <a:srgbClr val="C00000"/>
                </a:solidFill>
                <a:cs typeface="Calibri" panose="020F0502020204030204" pitchFamily="34" charset="0"/>
              </a:rPr>
              <a:t>Deuteronomy 17:18-20</a:t>
            </a:r>
          </a:p>
          <a:p>
            <a:pPr lvl="1"/>
            <a:r>
              <a:rPr lang="en-US" sz="3000" b="1" dirty="0">
                <a:solidFill>
                  <a:schemeClr val="tx2">
                    <a:lumMod val="95000"/>
                    <a:lumOff val="5000"/>
                  </a:schemeClr>
                </a:solidFill>
                <a:cs typeface="Calibri" panose="020F0502020204030204" pitchFamily="34" charset="0"/>
              </a:rPr>
              <a:t>Make the time.                                                                 </a:t>
            </a:r>
            <a:r>
              <a:rPr lang="en-US" sz="3000" b="1" dirty="0">
                <a:solidFill>
                  <a:srgbClr val="C00000"/>
                </a:solidFill>
                <a:cs typeface="Calibri" panose="020F0502020204030204" pitchFamily="34" charset="0"/>
              </a:rPr>
              <a:t>Psalm 63:6</a:t>
            </a:r>
          </a:p>
          <a:p>
            <a:pPr lvl="1"/>
            <a:r>
              <a:rPr lang="en-US" sz="3000" b="1" dirty="0">
                <a:solidFill>
                  <a:schemeClr val="tx2">
                    <a:lumMod val="95000"/>
                    <a:lumOff val="5000"/>
                  </a:schemeClr>
                </a:solidFill>
                <a:cs typeface="Calibri" panose="020F0502020204030204" pitchFamily="34" charset="0"/>
              </a:rPr>
              <a:t>Think on these things                                        </a:t>
            </a:r>
            <a:r>
              <a:rPr lang="en-US" sz="3000" b="1" dirty="0">
                <a:solidFill>
                  <a:srgbClr val="C00000"/>
                </a:solidFill>
                <a:cs typeface="Calibri" panose="020F0502020204030204" pitchFamily="34" charset="0"/>
              </a:rPr>
              <a:t>Philippians 4:8</a:t>
            </a:r>
          </a:p>
        </p:txBody>
      </p:sp>
    </p:spTree>
    <p:extLst>
      <p:ext uri="{BB962C8B-B14F-4D97-AF65-F5344CB8AC3E}">
        <p14:creationId xmlns:p14="http://schemas.microsoft.com/office/powerpoint/2010/main" val="2315650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87162B90-E9D1-4F57-8907-6EB96F8D7F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217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oks Classic 16x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01059.potx" id="{C5FD5170-17AC-4815-968A-FDC1AAB6E99D}" vid="{74C691A5-1550-4555-B870-169F3443F41D}"/>
    </a:ext>
  </a:extLst>
</a:theme>
</file>

<file path=ppt/theme/theme2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1360476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TP102801058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706496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D80E12-3BE9-4746-820E-FFB249F467F2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3ED4759-CFDD-43F0-817C-11D9197192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TF02801059</Template>
  <TotalTime>435</TotalTime>
  <Words>234</Words>
  <Application>Microsoft Office PowerPoint</Application>
  <PresentationFormat>On-screen Show (4:3)</PresentationFormat>
  <Paragraphs>31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Constantia</vt:lpstr>
      <vt:lpstr>Books Classic 16x9</vt:lpstr>
      <vt:lpstr>How To Study Your Bible 2 Timothy 2:15</vt:lpstr>
      <vt:lpstr>How To Study Your Bible: 2 Timothy 2:15</vt:lpstr>
      <vt:lpstr>How To Study Your Bible: 2 Timothy 2:15</vt:lpstr>
      <vt:lpstr>How To Study Your Bible: 2 Timothy 2:15</vt:lpstr>
      <vt:lpstr>How To Study Your Bible: 2 Timothy 2:15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Discipline of Study 2 Timothy 2:15</dc:title>
  <dc:creator>Brenden Ashby</dc:creator>
  <cp:lastModifiedBy>Brenden Ashby</cp:lastModifiedBy>
  <cp:revision>7</cp:revision>
  <dcterms:created xsi:type="dcterms:W3CDTF">2019-09-07T22:30:53Z</dcterms:created>
  <dcterms:modified xsi:type="dcterms:W3CDTF">2019-11-17T07:14:43Z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