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7"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4660"/>
  </p:normalViewPr>
  <p:slideViewPr>
    <p:cSldViewPr snapToGrid="0">
      <p:cViewPr varScale="1">
        <p:scale>
          <a:sx n="114" d="100"/>
          <a:sy n="114"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25488681-4E2B-46A6-A1BA-2B3A521D2F02}" type="datetimeFigureOut">
              <a:rPr lang="en-US" smtClean="0"/>
              <a:t>9/10/2020</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8C46E2F4-46C7-4A3D-9F02-32AA2B8F37E5}"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6985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88681-4E2B-46A6-A1BA-2B3A521D2F0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2F4-46C7-4A3D-9F02-32AA2B8F37E5}" type="slidenum">
              <a:rPr lang="en-US" smtClean="0"/>
              <a:t>‹#›</a:t>
            </a:fld>
            <a:endParaRPr lang="en-US"/>
          </a:p>
        </p:txBody>
      </p:sp>
    </p:spTree>
    <p:extLst>
      <p:ext uri="{BB962C8B-B14F-4D97-AF65-F5344CB8AC3E}">
        <p14:creationId xmlns:p14="http://schemas.microsoft.com/office/powerpoint/2010/main" val="33189026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88681-4E2B-46A6-A1BA-2B3A521D2F0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2F4-46C7-4A3D-9F02-32AA2B8F37E5}" type="slidenum">
              <a:rPr lang="en-US" smtClean="0"/>
              <a:t>‹#›</a:t>
            </a:fld>
            <a:endParaRPr lang="en-US"/>
          </a:p>
        </p:txBody>
      </p:sp>
    </p:spTree>
    <p:extLst>
      <p:ext uri="{BB962C8B-B14F-4D97-AF65-F5344CB8AC3E}">
        <p14:creationId xmlns:p14="http://schemas.microsoft.com/office/powerpoint/2010/main" val="858027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488681-4E2B-46A6-A1BA-2B3A521D2F02}"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6E2F4-46C7-4A3D-9F02-32AA2B8F37E5}" type="slidenum">
              <a:rPr lang="en-US" smtClean="0"/>
              <a:t>‹#›</a:t>
            </a:fld>
            <a:endParaRPr lang="en-US"/>
          </a:p>
        </p:txBody>
      </p:sp>
    </p:spTree>
    <p:extLst>
      <p:ext uri="{BB962C8B-B14F-4D97-AF65-F5344CB8AC3E}">
        <p14:creationId xmlns:p14="http://schemas.microsoft.com/office/powerpoint/2010/main" val="727682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25488681-4E2B-46A6-A1BA-2B3A521D2F02}" type="datetimeFigureOut">
              <a:rPr lang="en-US" smtClean="0"/>
              <a:t>9/10/2020</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8C46E2F4-46C7-4A3D-9F02-32AA2B8F37E5}"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105959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488681-4E2B-46A6-A1BA-2B3A521D2F02}"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6E2F4-46C7-4A3D-9F02-32AA2B8F37E5}" type="slidenum">
              <a:rPr lang="en-US" smtClean="0"/>
              <a:t>‹#›</a:t>
            </a:fld>
            <a:endParaRPr lang="en-US"/>
          </a:p>
        </p:txBody>
      </p:sp>
    </p:spTree>
    <p:extLst>
      <p:ext uri="{BB962C8B-B14F-4D97-AF65-F5344CB8AC3E}">
        <p14:creationId xmlns:p14="http://schemas.microsoft.com/office/powerpoint/2010/main" val="500384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488681-4E2B-46A6-A1BA-2B3A521D2F02}"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6E2F4-46C7-4A3D-9F02-32AA2B8F37E5}" type="slidenum">
              <a:rPr lang="en-US" smtClean="0"/>
              <a:t>‹#›</a:t>
            </a:fld>
            <a:endParaRPr lang="en-US"/>
          </a:p>
        </p:txBody>
      </p:sp>
    </p:spTree>
    <p:extLst>
      <p:ext uri="{BB962C8B-B14F-4D97-AF65-F5344CB8AC3E}">
        <p14:creationId xmlns:p14="http://schemas.microsoft.com/office/powerpoint/2010/main" val="316466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488681-4E2B-46A6-A1BA-2B3A521D2F02}"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6E2F4-46C7-4A3D-9F02-32AA2B8F37E5}" type="slidenum">
              <a:rPr lang="en-US" smtClean="0"/>
              <a:t>‹#›</a:t>
            </a:fld>
            <a:endParaRPr lang="en-US"/>
          </a:p>
        </p:txBody>
      </p:sp>
    </p:spTree>
    <p:extLst>
      <p:ext uri="{BB962C8B-B14F-4D97-AF65-F5344CB8AC3E}">
        <p14:creationId xmlns:p14="http://schemas.microsoft.com/office/powerpoint/2010/main" val="1169232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88681-4E2B-46A6-A1BA-2B3A521D2F02}" type="datetimeFigureOut">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6E2F4-46C7-4A3D-9F02-32AA2B8F37E5}" type="slidenum">
              <a:rPr lang="en-US" smtClean="0"/>
              <a:t>‹#›</a:t>
            </a:fld>
            <a:endParaRPr lang="en-US"/>
          </a:p>
        </p:txBody>
      </p:sp>
    </p:spTree>
    <p:extLst>
      <p:ext uri="{BB962C8B-B14F-4D97-AF65-F5344CB8AC3E}">
        <p14:creationId xmlns:p14="http://schemas.microsoft.com/office/powerpoint/2010/main" val="333794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3789" y="6375679"/>
            <a:ext cx="925016" cy="348462"/>
          </a:xfrm>
        </p:spPr>
        <p:txBody>
          <a:bodyPr/>
          <a:lstStyle/>
          <a:p>
            <a:fld id="{25488681-4E2B-46A6-A1BA-2B3A521D2F02}" type="datetimeFigureOut">
              <a:rPr lang="en-US" smtClean="0"/>
              <a:t>9/10/2020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8C46E2F4-46C7-4A3D-9F02-32AA2B8F37E5}"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9595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74463" y="6375679"/>
            <a:ext cx="924342" cy="348462"/>
          </a:xfrm>
        </p:spPr>
        <p:txBody>
          <a:bodyPr/>
          <a:lstStyle/>
          <a:p>
            <a:fld id="{25488681-4E2B-46A6-A1BA-2B3A521D2F02}" type="datetimeFigureOut">
              <a:rPr lang="en-US" smtClean="0"/>
              <a:t>9/10/2020</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8C46E2F4-46C7-4A3D-9F02-32AA2B8F37E5}"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8617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25488681-4E2B-46A6-A1BA-2B3A521D2F02}" type="datetimeFigureOut">
              <a:rPr lang="en-US" smtClean="0"/>
              <a:t>9/10/2020</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C46E2F4-46C7-4A3D-9F02-32AA2B8F37E5}"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452978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sunset in the background&#10;&#10;Description automatically generated">
            <a:extLst>
              <a:ext uri="{FF2B5EF4-FFF2-40B4-BE49-F238E27FC236}">
                <a16:creationId xmlns:a16="http://schemas.microsoft.com/office/drawing/2014/main" id="{2BA1B589-7E9E-4F91-B3A3-DE1826E6FA1F}"/>
              </a:ext>
            </a:extLst>
          </p:cNvPr>
          <p:cNvPicPr>
            <a:picLocks noChangeAspect="1"/>
          </p:cNvPicPr>
          <p:nvPr/>
        </p:nvPicPr>
        <p:blipFill rotWithShape="1">
          <a:blip r:embed="rId2">
            <a:extLst>
              <a:ext uri="{28A0092B-C50C-407E-A947-70E740481C1C}">
                <a14:useLocalDpi xmlns:a14="http://schemas.microsoft.com/office/drawing/2010/main" val="0"/>
              </a:ext>
            </a:extLst>
          </a:blip>
          <a:srcRect t="12106" r="21864"/>
          <a:stretch/>
        </p:blipFill>
        <p:spPr>
          <a:xfrm>
            <a:off x="0" y="-324"/>
            <a:ext cx="9144000" cy="6858000"/>
          </a:xfrm>
          <a:prstGeom prst="rect">
            <a:avLst/>
          </a:prstGeom>
        </p:spPr>
      </p:pic>
      <p:sp>
        <p:nvSpPr>
          <p:cNvPr id="2" name="Title 1">
            <a:extLst>
              <a:ext uri="{FF2B5EF4-FFF2-40B4-BE49-F238E27FC236}">
                <a16:creationId xmlns:a16="http://schemas.microsoft.com/office/drawing/2014/main" id="{AA92410F-61A5-4CDC-8A4B-3D3663F7D3AC}"/>
              </a:ext>
            </a:extLst>
          </p:cNvPr>
          <p:cNvSpPr>
            <a:spLocks noGrp="1"/>
          </p:cNvSpPr>
          <p:nvPr>
            <p:ph type="ctrTitle"/>
          </p:nvPr>
        </p:nvSpPr>
        <p:spPr>
          <a:xfrm>
            <a:off x="702593" y="791943"/>
            <a:ext cx="7738814" cy="4394988"/>
          </a:xfrm>
        </p:spPr>
        <p:txBody>
          <a:bodyPr/>
          <a:lstStyle/>
          <a:p>
            <a:pPr algn="l"/>
            <a:r>
              <a:rPr lang="en-US" dirty="0">
                <a:solidFill>
                  <a:schemeClr val="tx1"/>
                </a:solidFill>
              </a:rPr>
              <a:t>Overcoming adversity</a:t>
            </a:r>
          </a:p>
        </p:txBody>
      </p:sp>
      <p:sp>
        <p:nvSpPr>
          <p:cNvPr id="3" name="Subtitle 2">
            <a:extLst>
              <a:ext uri="{FF2B5EF4-FFF2-40B4-BE49-F238E27FC236}">
                <a16:creationId xmlns:a16="http://schemas.microsoft.com/office/drawing/2014/main" id="{C467882C-EDD3-4A8F-872D-D86F2EED6100}"/>
              </a:ext>
            </a:extLst>
          </p:cNvPr>
          <p:cNvSpPr>
            <a:spLocks noGrp="1"/>
          </p:cNvSpPr>
          <p:nvPr>
            <p:ph type="subTitle" idx="1"/>
          </p:nvPr>
        </p:nvSpPr>
        <p:spPr>
          <a:xfrm>
            <a:off x="702593" y="5861752"/>
            <a:ext cx="6034030" cy="742279"/>
          </a:xfrm>
        </p:spPr>
        <p:txBody>
          <a:bodyPr anchor="b">
            <a:normAutofit/>
          </a:bodyPr>
          <a:lstStyle/>
          <a:p>
            <a:pPr algn="l"/>
            <a:r>
              <a:rPr lang="en-US" sz="2000" dirty="0">
                <a:solidFill>
                  <a:schemeClr val="tx1"/>
                </a:solidFill>
              </a:rPr>
              <a:t>Churchofchristtucson.org</a:t>
            </a:r>
          </a:p>
        </p:txBody>
      </p:sp>
    </p:spTree>
    <p:extLst>
      <p:ext uri="{BB962C8B-B14F-4D97-AF65-F5344CB8AC3E}">
        <p14:creationId xmlns:p14="http://schemas.microsoft.com/office/powerpoint/2010/main" val="1225591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4C2-8EA0-4623-A1C5-F3DF078AFFFB}"/>
              </a:ext>
            </a:extLst>
          </p:cNvPr>
          <p:cNvSpPr>
            <a:spLocks noGrp="1"/>
          </p:cNvSpPr>
          <p:nvPr>
            <p:ph type="title"/>
          </p:nvPr>
        </p:nvSpPr>
        <p:spPr>
          <a:xfrm>
            <a:off x="938758" y="681283"/>
            <a:ext cx="7633742" cy="884353"/>
          </a:xfrm>
        </p:spPr>
        <p:txBody>
          <a:bodyPr/>
          <a:lstStyle/>
          <a:p>
            <a:r>
              <a:rPr lang="en-US" dirty="0"/>
              <a:t>Overcoming adversity</a:t>
            </a:r>
          </a:p>
        </p:txBody>
      </p:sp>
      <p:sp>
        <p:nvSpPr>
          <p:cNvPr id="3" name="Content Placeholder 2">
            <a:extLst>
              <a:ext uri="{FF2B5EF4-FFF2-40B4-BE49-F238E27FC236}">
                <a16:creationId xmlns:a16="http://schemas.microsoft.com/office/drawing/2014/main" id="{641EE4B7-27A9-4900-92FB-06BA0DF1C1B8}"/>
              </a:ext>
            </a:extLst>
          </p:cNvPr>
          <p:cNvSpPr>
            <a:spLocks noGrp="1"/>
          </p:cNvSpPr>
          <p:nvPr>
            <p:ph idx="1"/>
          </p:nvPr>
        </p:nvSpPr>
        <p:spPr>
          <a:xfrm>
            <a:off x="938758" y="1929468"/>
            <a:ext cx="7633742" cy="4731390"/>
          </a:xfrm>
        </p:spPr>
        <p:txBody>
          <a:bodyPr>
            <a:normAutofit/>
          </a:bodyPr>
          <a:lstStyle/>
          <a:p>
            <a:r>
              <a:rPr lang="en-US" sz="3200" b="1" dirty="0">
                <a:solidFill>
                  <a:schemeClr val="tx1"/>
                </a:solidFill>
              </a:rPr>
              <a:t>Adversity Happens:</a:t>
            </a:r>
          </a:p>
          <a:p>
            <a:pPr lvl="1"/>
            <a:r>
              <a:rPr lang="en-US" sz="3200" b="1" dirty="0">
                <a:solidFill>
                  <a:schemeClr val="tx1"/>
                </a:solidFill>
              </a:rPr>
              <a:t>Not an </a:t>
            </a:r>
            <a:r>
              <a:rPr lang="en-US" sz="3200" b="1" i="1" dirty="0">
                <a:solidFill>
                  <a:schemeClr val="tx1"/>
                </a:solidFill>
              </a:rPr>
              <a:t>if</a:t>
            </a:r>
            <a:r>
              <a:rPr lang="en-US" sz="3200" b="1" dirty="0">
                <a:solidFill>
                  <a:schemeClr val="tx1"/>
                </a:solidFill>
              </a:rPr>
              <a:t> but a </a:t>
            </a:r>
            <a:r>
              <a:rPr lang="en-US" sz="3200" b="1" i="1" dirty="0">
                <a:solidFill>
                  <a:schemeClr val="tx1"/>
                </a:solidFill>
              </a:rPr>
              <a:t>when</a:t>
            </a:r>
            <a:r>
              <a:rPr lang="en-US" sz="3200" b="1" dirty="0">
                <a:solidFill>
                  <a:schemeClr val="tx1"/>
                </a:solidFill>
              </a:rPr>
              <a:t>. </a:t>
            </a:r>
            <a:r>
              <a:rPr lang="en-US" sz="3200" b="1" dirty="0">
                <a:solidFill>
                  <a:srgbClr val="FF0000"/>
                </a:solidFill>
              </a:rPr>
              <a:t>James 1:2-4</a:t>
            </a:r>
          </a:p>
          <a:p>
            <a:pPr lvl="1"/>
            <a:r>
              <a:rPr lang="en-US" sz="3200" b="1" dirty="0">
                <a:solidFill>
                  <a:schemeClr val="tx1"/>
                </a:solidFill>
              </a:rPr>
              <a:t>Abraham.                                           </a:t>
            </a:r>
            <a:r>
              <a:rPr lang="en-US" sz="3200" b="1" dirty="0">
                <a:solidFill>
                  <a:srgbClr val="FF0000"/>
                </a:solidFill>
              </a:rPr>
              <a:t>Genesis 12:1-3; 15:1-3</a:t>
            </a:r>
          </a:p>
          <a:p>
            <a:pPr lvl="1"/>
            <a:r>
              <a:rPr lang="en-US" sz="3200" b="1" dirty="0">
                <a:solidFill>
                  <a:schemeClr val="tx1"/>
                </a:solidFill>
              </a:rPr>
              <a:t>Nehemiah.                                        </a:t>
            </a:r>
            <a:r>
              <a:rPr lang="en-US" sz="3200" b="1" dirty="0">
                <a:solidFill>
                  <a:srgbClr val="FF0000"/>
                </a:solidFill>
              </a:rPr>
              <a:t>Nehemiah 4:1-4</a:t>
            </a:r>
          </a:p>
          <a:p>
            <a:pPr lvl="1"/>
            <a:r>
              <a:rPr lang="en-US" sz="3200" b="1" dirty="0">
                <a:solidFill>
                  <a:schemeClr val="tx1"/>
                </a:solidFill>
              </a:rPr>
              <a:t>Paul.                                                          </a:t>
            </a:r>
            <a:r>
              <a:rPr lang="en-US" sz="3200" b="1" dirty="0">
                <a:solidFill>
                  <a:srgbClr val="FF0000"/>
                </a:solidFill>
              </a:rPr>
              <a:t>Acts 25:1-12, 21, 25</a:t>
            </a:r>
          </a:p>
        </p:txBody>
      </p:sp>
    </p:spTree>
    <p:extLst>
      <p:ext uri="{BB962C8B-B14F-4D97-AF65-F5344CB8AC3E}">
        <p14:creationId xmlns:p14="http://schemas.microsoft.com/office/powerpoint/2010/main" val="2738768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4C2-8EA0-4623-A1C5-F3DF078AFFFB}"/>
              </a:ext>
            </a:extLst>
          </p:cNvPr>
          <p:cNvSpPr>
            <a:spLocks noGrp="1"/>
          </p:cNvSpPr>
          <p:nvPr>
            <p:ph type="title"/>
          </p:nvPr>
        </p:nvSpPr>
        <p:spPr>
          <a:xfrm>
            <a:off x="938758" y="681283"/>
            <a:ext cx="7633742" cy="884353"/>
          </a:xfrm>
        </p:spPr>
        <p:txBody>
          <a:bodyPr/>
          <a:lstStyle/>
          <a:p>
            <a:r>
              <a:rPr lang="en-US" dirty="0"/>
              <a:t>Overcoming adversity</a:t>
            </a:r>
          </a:p>
        </p:txBody>
      </p:sp>
      <p:sp>
        <p:nvSpPr>
          <p:cNvPr id="3" name="Content Placeholder 2">
            <a:extLst>
              <a:ext uri="{FF2B5EF4-FFF2-40B4-BE49-F238E27FC236}">
                <a16:creationId xmlns:a16="http://schemas.microsoft.com/office/drawing/2014/main" id="{641EE4B7-27A9-4900-92FB-06BA0DF1C1B8}"/>
              </a:ext>
            </a:extLst>
          </p:cNvPr>
          <p:cNvSpPr>
            <a:spLocks noGrp="1"/>
          </p:cNvSpPr>
          <p:nvPr>
            <p:ph idx="1"/>
          </p:nvPr>
        </p:nvSpPr>
        <p:spPr>
          <a:xfrm>
            <a:off x="938758" y="1929468"/>
            <a:ext cx="7633742" cy="4731390"/>
          </a:xfrm>
        </p:spPr>
        <p:txBody>
          <a:bodyPr>
            <a:normAutofit/>
          </a:bodyPr>
          <a:lstStyle/>
          <a:p>
            <a:r>
              <a:rPr lang="en-US" sz="3200" b="1" dirty="0">
                <a:solidFill>
                  <a:schemeClr val="tx1"/>
                </a:solidFill>
              </a:rPr>
              <a:t>What Are We Going to Do About It?</a:t>
            </a:r>
          </a:p>
          <a:p>
            <a:pPr lvl="1"/>
            <a:r>
              <a:rPr lang="en-US" sz="3200" b="1" dirty="0">
                <a:solidFill>
                  <a:schemeClr val="tx1"/>
                </a:solidFill>
              </a:rPr>
              <a:t>What did Abraham do?                      </a:t>
            </a:r>
            <a:r>
              <a:rPr lang="en-US" sz="3200" b="1" dirty="0">
                <a:solidFill>
                  <a:srgbClr val="FF0000"/>
                </a:solidFill>
              </a:rPr>
              <a:t>Genesis 15:2-3, 4-11</a:t>
            </a:r>
          </a:p>
          <a:p>
            <a:pPr lvl="1"/>
            <a:r>
              <a:rPr lang="en-US" sz="3200" b="1" dirty="0">
                <a:solidFill>
                  <a:schemeClr val="tx1"/>
                </a:solidFill>
              </a:rPr>
              <a:t>What did Nehemiah do?                               </a:t>
            </a:r>
            <a:r>
              <a:rPr lang="en-US" sz="3200" b="1" dirty="0">
                <a:solidFill>
                  <a:srgbClr val="FF0000"/>
                </a:solidFill>
              </a:rPr>
              <a:t>Nehemiah 4:6-9 (vv.9, 13, 16-20)</a:t>
            </a:r>
          </a:p>
          <a:p>
            <a:pPr lvl="1"/>
            <a:r>
              <a:rPr lang="en-US" sz="3200" b="1" dirty="0">
                <a:solidFill>
                  <a:schemeClr val="tx1"/>
                </a:solidFill>
              </a:rPr>
              <a:t>What did Paul Do?                                  </a:t>
            </a:r>
            <a:r>
              <a:rPr lang="en-US" sz="3200" b="1" dirty="0">
                <a:solidFill>
                  <a:srgbClr val="FF0000"/>
                </a:solidFill>
              </a:rPr>
              <a:t>Acts 28:23-24, 30-31</a:t>
            </a:r>
          </a:p>
        </p:txBody>
      </p:sp>
    </p:spTree>
    <p:extLst>
      <p:ext uri="{BB962C8B-B14F-4D97-AF65-F5344CB8AC3E}">
        <p14:creationId xmlns:p14="http://schemas.microsoft.com/office/powerpoint/2010/main" val="1369262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34C2-8EA0-4623-A1C5-F3DF078AFFFB}"/>
              </a:ext>
            </a:extLst>
          </p:cNvPr>
          <p:cNvSpPr>
            <a:spLocks noGrp="1"/>
          </p:cNvSpPr>
          <p:nvPr>
            <p:ph type="title"/>
          </p:nvPr>
        </p:nvSpPr>
        <p:spPr>
          <a:xfrm>
            <a:off x="938758" y="681283"/>
            <a:ext cx="7633742" cy="884353"/>
          </a:xfrm>
        </p:spPr>
        <p:txBody>
          <a:bodyPr/>
          <a:lstStyle/>
          <a:p>
            <a:r>
              <a:rPr lang="en-US" dirty="0"/>
              <a:t>Overcoming adversity</a:t>
            </a:r>
          </a:p>
        </p:txBody>
      </p:sp>
      <p:sp>
        <p:nvSpPr>
          <p:cNvPr id="3" name="Content Placeholder 2">
            <a:extLst>
              <a:ext uri="{FF2B5EF4-FFF2-40B4-BE49-F238E27FC236}">
                <a16:creationId xmlns:a16="http://schemas.microsoft.com/office/drawing/2014/main" id="{641EE4B7-27A9-4900-92FB-06BA0DF1C1B8}"/>
              </a:ext>
            </a:extLst>
          </p:cNvPr>
          <p:cNvSpPr>
            <a:spLocks noGrp="1"/>
          </p:cNvSpPr>
          <p:nvPr>
            <p:ph idx="1"/>
          </p:nvPr>
        </p:nvSpPr>
        <p:spPr>
          <a:xfrm>
            <a:off x="938758" y="1929468"/>
            <a:ext cx="7633742" cy="4731390"/>
          </a:xfrm>
        </p:spPr>
        <p:txBody>
          <a:bodyPr>
            <a:normAutofit/>
          </a:bodyPr>
          <a:lstStyle/>
          <a:p>
            <a:r>
              <a:rPr lang="en-US" sz="3200" b="1" dirty="0">
                <a:solidFill>
                  <a:schemeClr val="tx1"/>
                </a:solidFill>
              </a:rPr>
              <a:t>Principles for Overcoming Adversity:</a:t>
            </a:r>
          </a:p>
          <a:p>
            <a:pPr lvl="1"/>
            <a:r>
              <a:rPr lang="en-US" sz="3200" b="1" dirty="0">
                <a:solidFill>
                  <a:schemeClr val="tx1"/>
                </a:solidFill>
              </a:rPr>
              <a:t>When adversity strikes:</a:t>
            </a:r>
          </a:p>
          <a:p>
            <a:pPr marL="1428750" lvl="2" indent="-514350">
              <a:buFont typeface="+mj-lt"/>
              <a:buAutoNum type="arabicPeriod"/>
            </a:pPr>
            <a:r>
              <a:rPr lang="en-US" sz="3200" b="1" dirty="0">
                <a:solidFill>
                  <a:schemeClr val="tx1"/>
                </a:solidFill>
              </a:rPr>
              <a:t>You run to God. </a:t>
            </a:r>
            <a:r>
              <a:rPr lang="en-US" sz="3200" b="1" dirty="0">
                <a:solidFill>
                  <a:srgbClr val="FF0000"/>
                </a:solidFill>
              </a:rPr>
              <a:t>Psalm 73:1, 28</a:t>
            </a:r>
          </a:p>
          <a:p>
            <a:pPr marL="1428750" lvl="2" indent="-514350">
              <a:buFont typeface="+mj-lt"/>
              <a:buAutoNum type="arabicPeriod"/>
            </a:pPr>
            <a:r>
              <a:rPr lang="en-US" sz="3200" b="1" dirty="0">
                <a:solidFill>
                  <a:schemeClr val="tx1"/>
                </a:solidFill>
              </a:rPr>
              <a:t>Dig in and lean hard.                       </a:t>
            </a:r>
            <a:r>
              <a:rPr lang="en-US" sz="3200" b="1" dirty="0">
                <a:solidFill>
                  <a:srgbClr val="FF0000"/>
                </a:solidFill>
              </a:rPr>
              <a:t>James 1:2-4; Galatians 6:2</a:t>
            </a:r>
          </a:p>
          <a:p>
            <a:pPr marL="1428750" lvl="2" indent="-514350">
              <a:buFont typeface="+mj-lt"/>
              <a:buAutoNum type="arabicPeriod"/>
            </a:pPr>
            <a:r>
              <a:rPr lang="en-US" sz="3200" b="1" dirty="0">
                <a:solidFill>
                  <a:schemeClr val="tx1"/>
                </a:solidFill>
              </a:rPr>
              <a:t>Make the most of the opportunity. (like Paul)</a:t>
            </a:r>
          </a:p>
        </p:txBody>
      </p:sp>
    </p:spTree>
    <p:extLst>
      <p:ext uri="{BB962C8B-B14F-4D97-AF65-F5344CB8AC3E}">
        <p14:creationId xmlns:p14="http://schemas.microsoft.com/office/powerpoint/2010/main" val="1783637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person riding a wave on top of a body of water&#10;&#10;Description automatically generated">
            <a:extLst>
              <a:ext uri="{FF2B5EF4-FFF2-40B4-BE49-F238E27FC236}">
                <a16:creationId xmlns:a16="http://schemas.microsoft.com/office/drawing/2014/main" id="{AE613764-56B8-48E4-B1CC-ECCD5BE93DD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bright="-10000"/>
                    </a14:imgEffect>
                  </a14:imgLayer>
                </a14:imgProps>
              </a:ext>
              <a:ext uri="{28A0092B-C50C-407E-A947-70E740481C1C}">
                <a14:useLocalDpi xmlns:a14="http://schemas.microsoft.com/office/drawing/2010/main" val="0"/>
              </a:ext>
            </a:extLst>
          </a:blip>
          <a:srcRect t="46654" b="3283"/>
          <a:stretch/>
        </p:blipFill>
        <p:spPr>
          <a:xfrm>
            <a:off x="20" y="10"/>
            <a:ext cx="9143980" cy="6857990"/>
          </a:xfrm>
          <a:prstGeom prst="rect">
            <a:avLst/>
          </a:prstGeom>
        </p:spPr>
      </p:pic>
      <p:sp>
        <p:nvSpPr>
          <p:cNvPr id="4" name="TextBox 3">
            <a:extLst>
              <a:ext uri="{FF2B5EF4-FFF2-40B4-BE49-F238E27FC236}">
                <a16:creationId xmlns:a16="http://schemas.microsoft.com/office/drawing/2014/main" id="{94FF9717-A2E0-4F57-BFE5-717E1B3A44FE}"/>
              </a:ext>
            </a:extLst>
          </p:cNvPr>
          <p:cNvSpPr txBox="1"/>
          <p:nvPr/>
        </p:nvSpPr>
        <p:spPr>
          <a:xfrm>
            <a:off x="234891" y="550279"/>
            <a:ext cx="6551802" cy="2062103"/>
          </a:xfrm>
          <a:prstGeom prst="rect">
            <a:avLst/>
          </a:prstGeom>
          <a:noFill/>
        </p:spPr>
        <p:txBody>
          <a:bodyPr wrap="square" rtlCol="0">
            <a:spAutoFit/>
          </a:bodyPr>
          <a:lstStyle/>
          <a:p>
            <a:r>
              <a:rPr lang="en-US" sz="3200" b="1" dirty="0">
                <a:ln>
                  <a:solidFill>
                    <a:sysClr val="windowText" lastClr="000000"/>
                  </a:solidFill>
                </a:ln>
                <a:solidFill>
                  <a:schemeClr val="bg1"/>
                </a:solidFill>
              </a:rPr>
              <a:t>“In this you greatly rejoice, even though for a little while, if necessary, you have been distressed by various trials, </a:t>
            </a:r>
          </a:p>
        </p:txBody>
      </p:sp>
      <p:sp>
        <p:nvSpPr>
          <p:cNvPr id="5" name="TextBox 4">
            <a:extLst>
              <a:ext uri="{FF2B5EF4-FFF2-40B4-BE49-F238E27FC236}">
                <a16:creationId xmlns:a16="http://schemas.microsoft.com/office/drawing/2014/main" id="{8927EE23-47AC-4095-9239-CDE70E8AFBE7}"/>
              </a:ext>
            </a:extLst>
          </p:cNvPr>
          <p:cNvSpPr txBox="1"/>
          <p:nvPr/>
        </p:nvSpPr>
        <p:spPr>
          <a:xfrm>
            <a:off x="1451294" y="3211697"/>
            <a:ext cx="7558481" cy="3046988"/>
          </a:xfrm>
          <a:prstGeom prst="rect">
            <a:avLst/>
          </a:prstGeom>
          <a:noFill/>
        </p:spPr>
        <p:txBody>
          <a:bodyPr wrap="square" rtlCol="0">
            <a:spAutoFit/>
          </a:bodyPr>
          <a:lstStyle/>
          <a:p>
            <a:pPr algn="r"/>
            <a:r>
              <a:rPr lang="en-US" sz="3200" b="1" dirty="0">
                <a:ln>
                  <a:solidFill>
                    <a:sysClr val="windowText" lastClr="000000"/>
                  </a:solidFill>
                </a:ln>
                <a:solidFill>
                  <a:schemeClr val="bg1"/>
                </a:solidFill>
              </a:rPr>
              <a:t>so that the proof of your faith, being more precious than gold which is perishable, even though test by fire, may be found to result in praise and glory and honor at the revelation of Jesus Christ.”</a:t>
            </a:r>
            <a:endParaRPr lang="en-US" sz="3200" dirty="0"/>
          </a:p>
        </p:txBody>
      </p:sp>
      <p:sp>
        <p:nvSpPr>
          <p:cNvPr id="6" name="TextBox 5">
            <a:extLst>
              <a:ext uri="{FF2B5EF4-FFF2-40B4-BE49-F238E27FC236}">
                <a16:creationId xmlns:a16="http://schemas.microsoft.com/office/drawing/2014/main" id="{51EE2E7E-D64F-464E-901F-C89B0E0E8EAB}"/>
              </a:ext>
            </a:extLst>
          </p:cNvPr>
          <p:cNvSpPr txBox="1"/>
          <p:nvPr/>
        </p:nvSpPr>
        <p:spPr>
          <a:xfrm>
            <a:off x="-58724" y="6307721"/>
            <a:ext cx="2885813" cy="584775"/>
          </a:xfrm>
          <a:prstGeom prst="rect">
            <a:avLst/>
          </a:prstGeom>
          <a:noFill/>
        </p:spPr>
        <p:txBody>
          <a:bodyPr wrap="square" rtlCol="0">
            <a:spAutoFit/>
          </a:bodyPr>
          <a:lstStyle/>
          <a:p>
            <a:r>
              <a:rPr lang="en-US" sz="3200" b="1" dirty="0">
                <a:ln>
                  <a:solidFill>
                    <a:sysClr val="windowText" lastClr="000000"/>
                  </a:solidFill>
                </a:ln>
                <a:solidFill>
                  <a:schemeClr val="bg1"/>
                </a:solidFill>
              </a:rPr>
              <a:t>1 Peter 1:6-7</a:t>
            </a:r>
          </a:p>
        </p:txBody>
      </p:sp>
    </p:spTree>
    <p:extLst>
      <p:ext uri="{BB962C8B-B14F-4D97-AF65-F5344CB8AC3E}">
        <p14:creationId xmlns:p14="http://schemas.microsoft.com/office/powerpoint/2010/main" val="24691278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5</TotalTime>
  <Words>193</Words>
  <Application>Microsoft Office PowerPoint</Application>
  <PresentationFormat>On-screen Show (4:3)</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Gill Sans MT</vt:lpstr>
      <vt:lpstr>Impact</vt:lpstr>
      <vt:lpstr>Badge</vt:lpstr>
      <vt:lpstr>Overcoming adversity</vt:lpstr>
      <vt:lpstr>Overcoming adversity</vt:lpstr>
      <vt:lpstr>Overcoming adversity</vt:lpstr>
      <vt:lpstr>Overcoming adversity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adversity</dc:title>
  <dc:creator>Brenden Ashby</dc:creator>
  <cp:lastModifiedBy>Brenden Ashby</cp:lastModifiedBy>
  <cp:revision>2</cp:revision>
  <dcterms:created xsi:type="dcterms:W3CDTF">2020-09-10T22:07:13Z</dcterms:created>
  <dcterms:modified xsi:type="dcterms:W3CDTF">2020-09-10T22:12:14Z</dcterms:modified>
</cp:coreProperties>
</file>