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ACEF794-765E-4D2B-A915-DDB3B5F6780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BA09B0-9515-42B4-A7BC-E6550893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0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F794-765E-4D2B-A915-DDB3B5F6780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9B0-9515-42B4-A7BC-E6550893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ACEF794-765E-4D2B-A915-DDB3B5F6780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BA09B0-9515-42B4-A7BC-E6550893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2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F794-765E-4D2B-A915-DDB3B5F6780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9B0-9515-42B4-A7BC-E6550893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ACEF794-765E-4D2B-A915-DDB3B5F6780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BA09B0-9515-42B4-A7BC-E6550893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F794-765E-4D2B-A915-DDB3B5F6780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9B0-9515-42B4-A7BC-E6550893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8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F794-765E-4D2B-A915-DDB3B5F6780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9B0-9515-42B4-A7BC-E6550893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F794-765E-4D2B-A915-DDB3B5F6780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9B0-9515-42B4-A7BC-E6550893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F794-765E-4D2B-A915-DDB3B5F6780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9B0-9515-42B4-A7BC-E6550893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ACEF794-765E-4D2B-A915-DDB3B5F6780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BA09B0-9515-42B4-A7BC-E6550893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9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F794-765E-4D2B-A915-DDB3B5F6780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9B0-9515-42B4-A7BC-E6550893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ACEF794-765E-4D2B-A915-DDB3B5F6780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ABA09B0-9515-42B4-A7BC-E6550893CB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983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BF830C-B6C7-423C-9614-57C08C3237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green plant&#10;&#10;Description automatically generated">
            <a:extLst>
              <a:ext uri="{FF2B5EF4-FFF2-40B4-BE49-F238E27FC236}">
                <a16:creationId xmlns:a16="http://schemas.microsoft.com/office/drawing/2014/main" id="{A4F59A2C-8356-4288-B50F-2593BD0FB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9091" r="1650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E4A73AE-0788-4542-B4A8-13285C7CE6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900" y="453643"/>
            <a:ext cx="8474200" cy="98554"/>
            <a:chOff x="446534" y="453643"/>
            <a:chExt cx="11298933" cy="9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A18362-7604-4149-A365-69E1BC2E1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rgbClr val="81A5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A281C-3AAD-4F35-A822-1436E3CB96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rgbClr val="81A5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214004-C725-45BC-8E6A-78262D1F5D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rgbClr val="81A5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285D255-F70B-4F6F-9D26-BF6E9B6E2D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549" y="4428067"/>
            <a:ext cx="8445500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116EB-D01D-403E-BCA3-7CFD57DB2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" y="4572000"/>
            <a:ext cx="8245162" cy="895244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Cursing a fig tree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D413F-F3DD-4646-90AF-4E61C114A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95" y="5467246"/>
            <a:ext cx="8245160" cy="484822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18988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68330-F965-444A-9F65-574805ED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Cursing a fig tree</a:t>
            </a:r>
            <a:r>
              <a:rPr lang="en-US" dirty="0"/>
              <a:t/>
            </a:r>
            <a:br>
              <a:rPr lang="en-US" dirty="0"/>
            </a:br>
            <a:r>
              <a:rPr lang="en-US" sz="3300" dirty="0">
                <a:solidFill>
                  <a:srgbClr val="FFFF00"/>
                </a:solidFill>
              </a:rPr>
              <a:t>Mark 11:11-21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6BE69-6611-40B1-87A6-513998138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62999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Take a Look Around (</a:t>
            </a:r>
            <a:r>
              <a:rPr lang="en-US" sz="3200" b="1" dirty="0">
                <a:solidFill>
                  <a:srgbClr val="FF0000"/>
                </a:solidFill>
              </a:rPr>
              <a:t>Mark 11:11</a:t>
            </a:r>
            <a:r>
              <a:rPr lang="en-US" sz="3200" b="1" dirty="0">
                <a:solidFill>
                  <a:schemeClr val="tx1"/>
                </a:solidFill>
              </a:rPr>
              <a:t>):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No Fruit (</a:t>
            </a:r>
            <a:r>
              <a:rPr lang="en-US" sz="3200" b="1" dirty="0">
                <a:solidFill>
                  <a:srgbClr val="FF0000"/>
                </a:solidFill>
              </a:rPr>
              <a:t>Mark 11:12-14</a:t>
            </a:r>
            <a:r>
              <a:rPr lang="en-US" sz="3200" b="1" dirty="0">
                <a:solidFill>
                  <a:schemeClr val="tx1"/>
                </a:solidFill>
              </a:rPr>
              <a:t>):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</a:rPr>
              <a:t>The fig tree was used representatively of Israel in the Old Testament by God through the Prophets. </a:t>
            </a:r>
            <a:r>
              <a:rPr lang="en-US" sz="3000" b="1" dirty="0">
                <a:solidFill>
                  <a:srgbClr val="FF0000"/>
                </a:solidFill>
              </a:rPr>
              <a:t>Hosea 9:10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</a:rPr>
              <a:t>We are to connect the fig tree to the event that is to follow.</a:t>
            </a:r>
          </a:p>
        </p:txBody>
      </p:sp>
    </p:spTree>
    <p:extLst>
      <p:ext uri="{BB962C8B-B14F-4D97-AF65-F5344CB8AC3E}">
        <p14:creationId xmlns:p14="http://schemas.microsoft.com/office/powerpoint/2010/main" val="9041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68330-F965-444A-9F65-574805ED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Cursing a fig tree</a:t>
            </a:r>
            <a:r>
              <a:rPr lang="en-US" dirty="0"/>
              <a:t/>
            </a:r>
            <a:br>
              <a:rPr lang="en-US" dirty="0"/>
            </a:br>
            <a:r>
              <a:rPr lang="en-US" sz="3300" dirty="0">
                <a:solidFill>
                  <a:srgbClr val="FFFF00"/>
                </a:solidFill>
              </a:rPr>
              <a:t>Mark 11:11-21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6BE69-6611-40B1-87A6-513998138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629997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Fruitless Religion (</a:t>
            </a:r>
            <a:r>
              <a:rPr lang="en-US" sz="3000" b="1" dirty="0">
                <a:solidFill>
                  <a:srgbClr val="FF0000"/>
                </a:solidFill>
              </a:rPr>
              <a:t>Mark 11:15-18</a:t>
            </a:r>
            <a:r>
              <a:rPr lang="en-US" sz="3000" b="1" dirty="0">
                <a:solidFill>
                  <a:schemeClr val="tx1"/>
                </a:solidFill>
              </a:rPr>
              <a:t>):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</a:rPr>
              <a:t>This cleansing of the temple was a judgement from God and a foreshadow of further judgment (</a:t>
            </a:r>
            <a:r>
              <a:rPr lang="en-US" sz="3000" b="1" dirty="0">
                <a:solidFill>
                  <a:srgbClr val="FF0000"/>
                </a:solidFill>
              </a:rPr>
              <a:t>Mark 13</a:t>
            </a:r>
            <a:r>
              <a:rPr lang="en-US" sz="3000" b="1" dirty="0">
                <a:solidFill>
                  <a:schemeClr val="tx1"/>
                </a:solidFill>
              </a:rPr>
              <a:t>). 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</a:rPr>
              <a:t>What made their religion fruitless?</a:t>
            </a:r>
          </a:p>
          <a:p>
            <a:pPr lvl="2"/>
            <a:r>
              <a:rPr lang="en-US" sz="3000" b="1" dirty="0">
                <a:solidFill>
                  <a:schemeClr val="tx1"/>
                </a:solidFill>
              </a:rPr>
              <a:t>It was fruitless. </a:t>
            </a:r>
            <a:r>
              <a:rPr lang="en-US" sz="3000" b="1" dirty="0">
                <a:solidFill>
                  <a:srgbClr val="FF0000"/>
                </a:solidFill>
              </a:rPr>
              <a:t>Isaiah 5:1-7</a:t>
            </a:r>
            <a:endParaRPr lang="en-US" sz="3000" b="1" dirty="0">
              <a:solidFill>
                <a:schemeClr val="tx1"/>
              </a:solidFill>
            </a:endParaRPr>
          </a:p>
          <a:p>
            <a:pPr lvl="2"/>
            <a:r>
              <a:rPr lang="en-US" sz="3000" b="1" dirty="0">
                <a:solidFill>
                  <a:schemeClr val="tx1"/>
                </a:solidFill>
              </a:rPr>
              <a:t>It was irreverent. </a:t>
            </a:r>
            <a:r>
              <a:rPr lang="en-US" sz="3000" b="1" dirty="0">
                <a:solidFill>
                  <a:srgbClr val="FF0000"/>
                </a:solidFill>
              </a:rPr>
              <a:t>v.16</a:t>
            </a:r>
            <a:endParaRPr lang="en-US" sz="3000" b="1" dirty="0">
              <a:solidFill>
                <a:schemeClr val="tx1"/>
              </a:solidFill>
            </a:endParaRPr>
          </a:p>
          <a:p>
            <a:pPr lvl="2"/>
            <a:r>
              <a:rPr lang="en-US" sz="3000" b="1" dirty="0">
                <a:solidFill>
                  <a:schemeClr val="tx1"/>
                </a:solidFill>
              </a:rPr>
              <a:t>It was selfish. </a:t>
            </a:r>
            <a:r>
              <a:rPr lang="en-US" sz="3000" b="1" dirty="0">
                <a:solidFill>
                  <a:srgbClr val="FF0000"/>
                </a:solidFill>
              </a:rPr>
              <a:t>vv.17-18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3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68330-F965-444A-9F65-574805ED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Cursing a fig tree</a:t>
            </a:r>
            <a:r>
              <a:rPr lang="en-US" dirty="0"/>
              <a:t/>
            </a:r>
            <a:br>
              <a:rPr lang="en-US" dirty="0"/>
            </a:br>
            <a:r>
              <a:rPr lang="en-US" sz="3300" dirty="0">
                <a:solidFill>
                  <a:srgbClr val="FFFF00"/>
                </a:solidFill>
              </a:rPr>
              <a:t>Mark 11:11-21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6BE69-6611-40B1-87A6-513998138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62999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 Lessons of the Fig Tree: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I can be the “good-looking” fig tree.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If I have boiled down my relationship with Christ to a list of do’s and don’ts, then I am that fig tree with no fruit. </a:t>
            </a:r>
            <a:r>
              <a:rPr lang="en-US" sz="3200" b="1" dirty="0">
                <a:solidFill>
                  <a:srgbClr val="FF0000"/>
                </a:solidFill>
              </a:rPr>
              <a:t>Malachi 1:6-10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Bear fruit. </a:t>
            </a:r>
            <a:r>
              <a:rPr lang="en-US" sz="3200" b="1" dirty="0">
                <a:solidFill>
                  <a:srgbClr val="FF0000"/>
                </a:solidFill>
              </a:rPr>
              <a:t>John 15:8-10</a:t>
            </a:r>
          </a:p>
        </p:txBody>
      </p:sp>
    </p:spTree>
    <p:extLst>
      <p:ext uri="{BB962C8B-B14F-4D97-AF65-F5344CB8AC3E}">
        <p14:creationId xmlns:p14="http://schemas.microsoft.com/office/powerpoint/2010/main" val="22988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174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Gill Sans MT</vt:lpstr>
      <vt:lpstr>Wingdings 2</vt:lpstr>
      <vt:lpstr>Dividend</vt:lpstr>
      <vt:lpstr>Cursing a fig tree</vt:lpstr>
      <vt:lpstr>Cursing a fig tree Mark 11:11-21</vt:lpstr>
      <vt:lpstr>Cursing a fig tree Mark 11:11-21</vt:lpstr>
      <vt:lpstr>Cursing a fig tree Mark 11:11-21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Cursing a fig tree</dc:title>
  <dc:creator>Brenden Ashby</dc:creator>
  <cp:lastModifiedBy>Video</cp:lastModifiedBy>
  <cp:revision>3</cp:revision>
  <dcterms:created xsi:type="dcterms:W3CDTF">2020-10-10T19:31:20Z</dcterms:created>
  <dcterms:modified xsi:type="dcterms:W3CDTF">2020-10-11T16:41:17Z</dcterms:modified>
</cp:coreProperties>
</file>