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62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16BE10-B4A6-47B9-B2B4-B85E00A35EDF}"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27603008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16BE10-B4A6-47B9-B2B4-B85E00A35EDF}"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8377570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16BE10-B4A6-47B9-B2B4-B85E00A35EDF}"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34824725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16BE10-B4A6-47B9-B2B4-B85E00A35EDF}"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5B881-696B-4A1D-8C7C-BAC89498F243}" type="slidenum">
              <a:rPr lang="en-US" smtClean="0"/>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961515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16BE10-B4A6-47B9-B2B4-B85E00A35EDF}"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31511516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C16BE10-B4A6-47B9-B2B4-B85E00A35EDF}"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36580596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C16BE10-B4A6-47B9-B2B4-B85E00A35EDF}"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26066746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16BE10-B4A6-47B9-B2B4-B85E00A35EDF}"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13428188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16BE10-B4A6-47B9-B2B4-B85E00A35EDF}"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1127144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16BE10-B4A6-47B9-B2B4-B85E00A35EDF}"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2959773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6BE10-B4A6-47B9-B2B4-B85E00A35EDF}"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15068636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16BE10-B4A6-47B9-B2B4-B85E00A35EDF}"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24483097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16BE10-B4A6-47B9-B2B4-B85E00A35EDF}"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26866922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16BE10-B4A6-47B9-B2B4-B85E00A35EDF}"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40722120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16BE10-B4A6-47B9-B2B4-B85E00A35EDF}"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37314869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16BE10-B4A6-47B9-B2B4-B85E00A35EDF}"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3440830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16BE10-B4A6-47B9-B2B4-B85E00A35EDF}"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5B881-696B-4A1D-8C7C-BAC89498F243}" type="slidenum">
              <a:rPr lang="en-US" smtClean="0"/>
              <a:t>‹#›</a:t>
            </a:fld>
            <a:endParaRPr lang="en-US"/>
          </a:p>
        </p:txBody>
      </p:sp>
    </p:spTree>
    <p:extLst>
      <p:ext uri="{BB962C8B-B14F-4D97-AF65-F5344CB8AC3E}">
        <p14:creationId xmlns:p14="http://schemas.microsoft.com/office/powerpoint/2010/main" val="277431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C16BE10-B4A6-47B9-B2B4-B85E00A35EDF}" type="datetimeFigureOut">
              <a:rPr lang="en-US" smtClean="0"/>
              <a:t>1/21/2021</a:t>
            </a:fld>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E65B881-696B-4A1D-8C7C-BAC89498F243}" type="slidenum">
              <a:rPr lang="en-US" smtClean="0"/>
              <a:t>‹#›</a:t>
            </a:fld>
            <a:endParaRPr lang="en-US"/>
          </a:p>
        </p:txBody>
      </p:sp>
    </p:spTree>
    <p:extLst>
      <p:ext uri="{BB962C8B-B14F-4D97-AF65-F5344CB8AC3E}">
        <p14:creationId xmlns:p14="http://schemas.microsoft.com/office/powerpoint/2010/main" val="154442659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7C9CD-8C07-40C8-B8DB-AED85D06DC40}"/>
              </a:ext>
            </a:extLst>
          </p:cNvPr>
          <p:cNvSpPr>
            <a:spLocks noGrp="1"/>
          </p:cNvSpPr>
          <p:nvPr>
            <p:ph type="ctrTitle"/>
          </p:nvPr>
        </p:nvSpPr>
        <p:spPr>
          <a:xfrm>
            <a:off x="377505" y="2235200"/>
            <a:ext cx="8388990" cy="2387600"/>
          </a:xfrm>
        </p:spPr>
        <p:txBody>
          <a:bodyPr anchor="ctr"/>
          <a:lstStyle/>
          <a:p>
            <a:r>
              <a:rPr lang="en-US" dirty="0"/>
              <a:t>What is faithfulness?</a:t>
            </a:r>
          </a:p>
        </p:txBody>
      </p:sp>
      <p:sp>
        <p:nvSpPr>
          <p:cNvPr id="3" name="Subtitle 2">
            <a:extLst>
              <a:ext uri="{FF2B5EF4-FFF2-40B4-BE49-F238E27FC236}">
                <a16:creationId xmlns:a16="http://schemas.microsoft.com/office/drawing/2014/main" id="{7C9E2126-BCC6-44CB-893D-D085CF8BACB3}"/>
              </a:ext>
            </a:extLst>
          </p:cNvPr>
          <p:cNvSpPr>
            <a:spLocks noGrp="1"/>
          </p:cNvSpPr>
          <p:nvPr>
            <p:ph type="subTitle" idx="1"/>
          </p:nvPr>
        </p:nvSpPr>
        <p:spPr>
          <a:xfrm>
            <a:off x="685346" y="6093568"/>
            <a:ext cx="7773308" cy="667958"/>
          </a:xfrm>
        </p:spPr>
        <p:txBody>
          <a:bodyPr/>
          <a:lstStyle/>
          <a:p>
            <a:r>
              <a:rPr lang="en-US" b="1" i="1" dirty="0">
                <a:ln>
                  <a:solidFill>
                    <a:sysClr val="windowText" lastClr="000000"/>
                  </a:solidFill>
                </a:ln>
                <a:solidFill>
                  <a:srgbClr val="FFFF00"/>
                </a:solidFill>
              </a:rPr>
              <a:t>Churchofchristtucson.org</a:t>
            </a:r>
          </a:p>
        </p:txBody>
      </p:sp>
    </p:spTree>
    <p:extLst>
      <p:ext uri="{BB962C8B-B14F-4D97-AF65-F5344CB8AC3E}">
        <p14:creationId xmlns:p14="http://schemas.microsoft.com/office/powerpoint/2010/main" val="17611834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B895-4CCA-4126-844B-49FF92F92683}"/>
              </a:ext>
            </a:extLst>
          </p:cNvPr>
          <p:cNvSpPr>
            <a:spLocks noGrp="1"/>
          </p:cNvSpPr>
          <p:nvPr>
            <p:ph type="title"/>
          </p:nvPr>
        </p:nvSpPr>
        <p:spPr>
          <a:xfrm>
            <a:off x="685347" y="327172"/>
            <a:ext cx="7765321" cy="1493240"/>
          </a:xfrm>
        </p:spPr>
        <p:txBody>
          <a:bodyPr/>
          <a:lstStyle/>
          <a:p>
            <a:pPr algn="l"/>
            <a:r>
              <a:rPr lang="en-US" sz="3600" dirty="0"/>
              <a:t>What is faithfulness?</a:t>
            </a:r>
            <a:br>
              <a:rPr lang="en-US" dirty="0"/>
            </a:br>
            <a:r>
              <a:rPr lang="en-US" sz="3200" dirty="0">
                <a:solidFill>
                  <a:srgbClr val="FFFF00"/>
                </a:solidFill>
              </a:rPr>
              <a:t>Galatians 5:22-23</a:t>
            </a:r>
            <a:endParaRPr lang="en-US" dirty="0">
              <a:solidFill>
                <a:srgbClr val="FFFF00"/>
              </a:solidFill>
            </a:endParaRPr>
          </a:p>
        </p:txBody>
      </p:sp>
      <p:sp>
        <p:nvSpPr>
          <p:cNvPr id="3" name="Content Placeholder 2">
            <a:extLst>
              <a:ext uri="{FF2B5EF4-FFF2-40B4-BE49-F238E27FC236}">
                <a16:creationId xmlns:a16="http://schemas.microsoft.com/office/drawing/2014/main" id="{D0797513-653D-46B8-ADFD-2D53EF9C5E0F}"/>
              </a:ext>
            </a:extLst>
          </p:cNvPr>
          <p:cNvSpPr>
            <a:spLocks noGrp="1"/>
          </p:cNvSpPr>
          <p:nvPr>
            <p:ph idx="1"/>
          </p:nvPr>
        </p:nvSpPr>
        <p:spPr>
          <a:xfrm>
            <a:off x="685346" y="1820413"/>
            <a:ext cx="7765322" cy="4907558"/>
          </a:xfrm>
        </p:spPr>
        <p:txBody>
          <a:bodyPr>
            <a:normAutofit/>
          </a:bodyPr>
          <a:lstStyle/>
          <a:p>
            <a:r>
              <a:rPr lang="en-US" sz="3200" b="1" dirty="0"/>
              <a:t>What does faithfulness mean?</a:t>
            </a:r>
          </a:p>
          <a:p>
            <a:pPr lvl="1"/>
            <a:r>
              <a:rPr lang="en-US" sz="3000" b="1" dirty="0"/>
              <a:t>Faithfulness  - same family of words as faith, faithful, faithless, etc.</a:t>
            </a:r>
          </a:p>
          <a:p>
            <a:pPr lvl="1"/>
            <a:r>
              <a:rPr lang="en-US" sz="3000" b="1" dirty="0"/>
              <a:t>That which is dependable, trustworthy, can be counted on.</a:t>
            </a:r>
          </a:p>
          <a:p>
            <a:pPr lvl="1"/>
            <a:r>
              <a:rPr lang="en-US" sz="3000" b="1" dirty="0"/>
              <a:t>Used repeatably of God.                                     </a:t>
            </a:r>
            <a:r>
              <a:rPr lang="en-US" sz="3000" b="1" dirty="0">
                <a:solidFill>
                  <a:srgbClr val="FFFF00"/>
                </a:solidFill>
              </a:rPr>
              <a:t>1 John 1:9; Heb. 10:23; 1 Cor. 10:13</a:t>
            </a:r>
          </a:p>
        </p:txBody>
      </p:sp>
    </p:spTree>
    <p:extLst>
      <p:ext uri="{BB962C8B-B14F-4D97-AF65-F5344CB8AC3E}">
        <p14:creationId xmlns:p14="http://schemas.microsoft.com/office/powerpoint/2010/main" val="41973368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B895-4CCA-4126-844B-49FF92F92683}"/>
              </a:ext>
            </a:extLst>
          </p:cNvPr>
          <p:cNvSpPr>
            <a:spLocks noGrp="1"/>
          </p:cNvSpPr>
          <p:nvPr>
            <p:ph type="title"/>
          </p:nvPr>
        </p:nvSpPr>
        <p:spPr>
          <a:xfrm>
            <a:off x="685347" y="327172"/>
            <a:ext cx="7765321" cy="1493240"/>
          </a:xfrm>
        </p:spPr>
        <p:txBody>
          <a:bodyPr/>
          <a:lstStyle/>
          <a:p>
            <a:pPr algn="l"/>
            <a:r>
              <a:rPr lang="en-US" sz="3600" dirty="0"/>
              <a:t>What is faithfulness?</a:t>
            </a:r>
            <a:br>
              <a:rPr lang="en-US" dirty="0"/>
            </a:br>
            <a:r>
              <a:rPr lang="en-US" sz="3200" dirty="0">
                <a:solidFill>
                  <a:srgbClr val="FFFF00"/>
                </a:solidFill>
              </a:rPr>
              <a:t>Galatians 5:22-23</a:t>
            </a:r>
            <a:endParaRPr lang="en-US" dirty="0">
              <a:solidFill>
                <a:srgbClr val="FFFF00"/>
              </a:solidFill>
            </a:endParaRPr>
          </a:p>
        </p:txBody>
      </p:sp>
      <p:sp>
        <p:nvSpPr>
          <p:cNvPr id="3" name="Content Placeholder 2">
            <a:extLst>
              <a:ext uri="{FF2B5EF4-FFF2-40B4-BE49-F238E27FC236}">
                <a16:creationId xmlns:a16="http://schemas.microsoft.com/office/drawing/2014/main" id="{D0797513-653D-46B8-ADFD-2D53EF9C5E0F}"/>
              </a:ext>
            </a:extLst>
          </p:cNvPr>
          <p:cNvSpPr>
            <a:spLocks noGrp="1"/>
          </p:cNvSpPr>
          <p:nvPr>
            <p:ph idx="1"/>
          </p:nvPr>
        </p:nvSpPr>
        <p:spPr>
          <a:xfrm>
            <a:off x="685346" y="1820413"/>
            <a:ext cx="7765322" cy="4907558"/>
          </a:xfrm>
        </p:spPr>
        <p:txBody>
          <a:bodyPr>
            <a:normAutofit/>
          </a:bodyPr>
          <a:lstStyle/>
          <a:p>
            <a:r>
              <a:rPr lang="en-US" sz="3200" b="1" dirty="0"/>
              <a:t>What does faithfulness mean?</a:t>
            </a:r>
          </a:p>
          <a:p>
            <a:pPr marL="457200" lvl="1" indent="0" algn="just">
              <a:buNone/>
            </a:pPr>
            <a:r>
              <a:rPr lang="en-US" sz="3000" b="1" dirty="0"/>
              <a:t>“The faithful person is one who is dependable, trustworthy, and loyal, who can be depended upon in all of his relationships and who is absolutely honest and ethical in all of his affairs” </a:t>
            </a:r>
          </a:p>
          <a:p>
            <a:pPr marL="457200" lvl="1" indent="0" algn="just">
              <a:buNone/>
            </a:pPr>
            <a:r>
              <a:rPr lang="en-US" sz="2400" b="1" dirty="0"/>
              <a:t>– </a:t>
            </a:r>
            <a:r>
              <a:rPr lang="en-US" sz="2400" b="1" i="1" dirty="0"/>
              <a:t>Jerry Bridges, “The Practice of Godliness”</a:t>
            </a:r>
          </a:p>
        </p:txBody>
      </p:sp>
    </p:spTree>
    <p:extLst>
      <p:ext uri="{BB962C8B-B14F-4D97-AF65-F5344CB8AC3E}">
        <p14:creationId xmlns:p14="http://schemas.microsoft.com/office/powerpoint/2010/main" val="1086211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B895-4CCA-4126-844B-49FF92F92683}"/>
              </a:ext>
            </a:extLst>
          </p:cNvPr>
          <p:cNvSpPr>
            <a:spLocks noGrp="1"/>
          </p:cNvSpPr>
          <p:nvPr>
            <p:ph type="title"/>
          </p:nvPr>
        </p:nvSpPr>
        <p:spPr>
          <a:xfrm>
            <a:off x="685347" y="327172"/>
            <a:ext cx="7765321" cy="1493240"/>
          </a:xfrm>
        </p:spPr>
        <p:txBody>
          <a:bodyPr/>
          <a:lstStyle/>
          <a:p>
            <a:pPr algn="l"/>
            <a:r>
              <a:rPr lang="en-US" sz="3600" dirty="0"/>
              <a:t>What is faithfulness?</a:t>
            </a:r>
            <a:br>
              <a:rPr lang="en-US" dirty="0"/>
            </a:br>
            <a:r>
              <a:rPr lang="en-US" sz="3200" dirty="0">
                <a:solidFill>
                  <a:srgbClr val="FFFF00"/>
                </a:solidFill>
              </a:rPr>
              <a:t>Galatians 5:22-23</a:t>
            </a:r>
            <a:endParaRPr lang="en-US" dirty="0">
              <a:solidFill>
                <a:srgbClr val="FFFF00"/>
              </a:solidFill>
            </a:endParaRPr>
          </a:p>
        </p:txBody>
      </p:sp>
      <p:sp>
        <p:nvSpPr>
          <p:cNvPr id="3" name="Content Placeholder 2">
            <a:extLst>
              <a:ext uri="{FF2B5EF4-FFF2-40B4-BE49-F238E27FC236}">
                <a16:creationId xmlns:a16="http://schemas.microsoft.com/office/drawing/2014/main" id="{D0797513-653D-46B8-ADFD-2D53EF9C5E0F}"/>
              </a:ext>
            </a:extLst>
          </p:cNvPr>
          <p:cNvSpPr>
            <a:spLocks noGrp="1"/>
          </p:cNvSpPr>
          <p:nvPr>
            <p:ph idx="1"/>
          </p:nvPr>
        </p:nvSpPr>
        <p:spPr>
          <a:xfrm>
            <a:off x="685346" y="1820413"/>
            <a:ext cx="7765322" cy="4907558"/>
          </a:xfrm>
        </p:spPr>
        <p:txBody>
          <a:bodyPr>
            <a:normAutofit/>
          </a:bodyPr>
          <a:lstStyle/>
          <a:p>
            <a:r>
              <a:rPr lang="en-US" sz="3200" b="1" dirty="0"/>
              <a:t>What does faithfulness mean?</a:t>
            </a:r>
          </a:p>
          <a:p>
            <a:pPr lvl="1"/>
            <a:r>
              <a:rPr lang="en-US" sz="3000" b="1" dirty="0"/>
              <a:t>Daniel as an example. </a:t>
            </a:r>
            <a:r>
              <a:rPr lang="en-US" sz="3000" b="1" dirty="0">
                <a:solidFill>
                  <a:srgbClr val="FFFF00"/>
                </a:solidFill>
              </a:rPr>
              <a:t>Daniel 6:4</a:t>
            </a:r>
          </a:p>
        </p:txBody>
      </p:sp>
    </p:spTree>
    <p:extLst>
      <p:ext uri="{BB962C8B-B14F-4D97-AF65-F5344CB8AC3E}">
        <p14:creationId xmlns:p14="http://schemas.microsoft.com/office/powerpoint/2010/main" val="41330117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B895-4CCA-4126-844B-49FF92F92683}"/>
              </a:ext>
            </a:extLst>
          </p:cNvPr>
          <p:cNvSpPr>
            <a:spLocks noGrp="1"/>
          </p:cNvSpPr>
          <p:nvPr>
            <p:ph type="title"/>
          </p:nvPr>
        </p:nvSpPr>
        <p:spPr>
          <a:xfrm>
            <a:off x="685347" y="327172"/>
            <a:ext cx="7765321" cy="1493240"/>
          </a:xfrm>
        </p:spPr>
        <p:txBody>
          <a:bodyPr/>
          <a:lstStyle/>
          <a:p>
            <a:pPr algn="l"/>
            <a:r>
              <a:rPr lang="en-US" sz="3600" dirty="0"/>
              <a:t>What is faithfulness?</a:t>
            </a:r>
            <a:br>
              <a:rPr lang="en-US" dirty="0"/>
            </a:br>
            <a:r>
              <a:rPr lang="en-US" sz="3200" dirty="0">
                <a:solidFill>
                  <a:srgbClr val="FFFF00"/>
                </a:solidFill>
              </a:rPr>
              <a:t>Galatians 5:22-23</a:t>
            </a:r>
            <a:endParaRPr lang="en-US" dirty="0">
              <a:solidFill>
                <a:srgbClr val="FFFF00"/>
              </a:solidFill>
            </a:endParaRPr>
          </a:p>
        </p:txBody>
      </p:sp>
      <p:sp>
        <p:nvSpPr>
          <p:cNvPr id="3" name="Content Placeholder 2">
            <a:extLst>
              <a:ext uri="{FF2B5EF4-FFF2-40B4-BE49-F238E27FC236}">
                <a16:creationId xmlns:a16="http://schemas.microsoft.com/office/drawing/2014/main" id="{D0797513-653D-46B8-ADFD-2D53EF9C5E0F}"/>
              </a:ext>
            </a:extLst>
          </p:cNvPr>
          <p:cNvSpPr>
            <a:spLocks noGrp="1"/>
          </p:cNvSpPr>
          <p:nvPr>
            <p:ph idx="1"/>
          </p:nvPr>
        </p:nvSpPr>
        <p:spPr>
          <a:xfrm>
            <a:off x="685346" y="1820413"/>
            <a:ext cx="7765322" cy="4907558"/>
          </a:xfrm>
        </p:spPr>
        <p:txBody>
          <a:bodyPr>
            <a:normAutofit/>
          </a:bodyPr>
          <a:lstStyle/>
          <a:p>
            <a:r>
              <a:rPr lang="en-US" sz="3200" b="1" dirty="0"/>
              <a:t>To Be Faithful is, to Be Honest:</a:t>
            </a:r>
          </a:p>
          <a:p>
            <a:pPr lvl="1"/>
            <a:r>
              <a:rPr lang="en-US" sz="3200" b="1" dirty="0"/>
              <a:t>Daniel was honest. </a:t>
            </a:r>
            <a:r>
              <a:rPr lang="en-US" sz="3200" b="1" dirty="0">
                <a:solidFill>
                  <a:srgbClr val="FFFF00"/>
                </a:solidFill>
              </a:rPr>
              <a:t>Dan. 6:4</a:t>
            </a:r>
          </a:p>
          <a:p>
            <a:pPr lvl="1"/>
            <a:r>
              <a:rPr lang="en-US" sz="3200" b="1" dirty="0"/>
              <a:t>God hates dishonesty.                                     </a:t>
            </a:r>
            <a:r>
              <a:rPr lang="en-US" sz="3200" b="1" dirty="0">
                <a:solidFill>
                  <a:srgbClr val="FFFF00"/>
                </a:solidFill>
              </a:rPr>
              <a:t>Prov. 6:16-19; John 14:6</a:t>
            </a:r>
          </a:p>
          <a:p>
            <a:pPr lvl="1"/>
            <a:r>
              <a:rPr lang="en-US" sz="3200" b="1" dirty="0"/>
              <a:t>The faithful person is to be honest in all things. </a:t>
            </a:r>
            <a:r>
              <a:rPr lang="en-US" sz="3200" b="1" dirty="0">
                <a:solidFill>
                  <a:srgbClr val="FFFF00"/>
                </a:solidFill>
              </a:rPr>
              <a:t>Eph. 4:25; Luke 16:10</a:t>
            </a:r>
          </a:p>
        </p:txBody>
      </p:sp>
    </p:spTree>
    <p:extLst>
      <p:ext uri="{BB962C8B-B14F-4D97-AF65-F5344CB8AC3E}">
        <p14:creationId xmlns:p14="http://schemas.microsoft.com/office/powerpoint/2010/main" val="41074670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B895-4CCA-4126-844B-49FF92F92683}"/>
              </a:ext>
            </a:extLst>
          </p:cNvPr>
          <p:cNvSpPr>
            <a:spLocks noGrp="1"/>
          </p:cNvSpPr>
          <p:nvPr>
            <p:ph type="title"/>
          </p:nvPr>
        </p:nvSpPr>
        <p:spPr>
          <a:xfrm>
            <a:off x="685347" y="327172"/>
            <a:ext cx="7765321" cy="1493240"/>
          </a:xfrm>
        </p:spPr>
        <p:txBody>
          <a:bodyPr/>
          <a:lstStyle/>
          <a:p>
            <a:pPr algn="l"/>
            <a:r>
              <a:rPr lang="en-US" sz="3600" dirty="0"/>
              <a:t>What is faithfulness?</a:t>
            </a:r>
            <a:br>
              <a:rPr lang="en-US" dirty="0"/>
            </a:br>
            <a:r>
              <a:rPr lang="en-US" sz="3200" dirty="0">
                <a:solidFill>
                  <a:srgbClr val="FFFF00"/>
                </a:solidFill>
              </a:rPr>
              <a:t>Galatians 5:22-23</a:t>
            </a:r>
            <a:endParaRPr lang="en-US" dirty="0">
              <a:solidFill>
                <a:srgbClr val="FFFF00"/>
              </a:solidFill>
            </a:endParaRPr>
          </a:p>
        </p:txBody>
      </p:sp>
      <p:sp>
        <p:nvSpPr>
          <p:cNvPr id="3" name="Content Placeholder 2">
            <a:extLst>
              <a:ext uri="{FF2B5EF4-FFF2-40B4-BE49-F238E27FC236}">
                <a16:creationId xmlns:a16="http://schemas.microsoft.com/office/drawing/2014/main" id="{D0797513-653D-46B8-ADFD-2D53EF9C5E0F}"/>
              </a:ext>
            </a:extLst>
          </p:cNvPr>
          <p:cNvSpPr>
            <a:spLocks noGrp="1"/>
          </p:cNvSpPr>
          <p:nvPr>
            <p:ph idx="1"/>
          </p:nvPr>
        </p:nvSpPr>
        <p:spPr>
          <a:xfrm>
            <a:off x="685346" y="1820413"/>
            <a:ext cx="7765322" cy="4907558"/>
          </a:xfrm>
        </p:spPr>
        <p:txBody>
          <a:bodyPr>
            <a:normAutofit/>
          </a:bodyPr>
          <a:lstStyle/>
          <a:p>
            <a:r>
              <a:rPr lang="en-US" sz="3200" b="1" dirty="0"/>
              <a:t>To Be Faithful is, to Be Dependable:</a:t>
            </a:r>
          </a:p>
          <a:p>
            <a:pPr lvl="1"/>
            <a:r>
              <a:rPr lang="en-US" sz="3200" b="1" dirty="0"/>
              <a:t>Again, Daniel’s example.                    </a:t>
            </a:r>
            <a:r>
              <a:rPr lang="en-US" sz="3200" b="1" dirty="0">
                <a:solidFill>
                  <a:srgbClr val="FFFF00"/>
                </a:solidFill>
              </a:rPr>
              <a:t>Dan. 6:4, 1-2.</a:t>
            </a:r>
          </a:p>
          <a:p>
            <a:pPr lvl="1"/>
            <a:r>
              <a:rPr lang="en-US" sz="3200" b="1" dirty="0"/>
              <a:t>God’s standard of dependability. </a:t>
            </a:r>
            <a:r>
              <a:rPr lang="en-US" sz="3200" b="1" dirty="0">
                <a:solidFill>
                  <a:srgbClr val="FFFF00"/>
                </a:solidFill>
              </a:rPr>
              <a:t>Ps. 15:1-2, 4</a:t>
            </a:r>
          </a:p>
        </p:txBody>
      </p:sp>
    </p:spTree>
    <p:extLst>
      <p:ext uri="{BB962C8B-B14F-4D97-AF65-F5344CB8AC3E}">
        <p14:creationId xmlns:p14="http://schemas.microsoft.com/office/powerpoint/2010/main" val="23769003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B895-4CCA-4126-844B-49FF92F92683}"/>
              </a:ext>
            </a:extLst>
          </p:cNvPr>
          <p:cNvSpPr>
            <a:spLocks noGrp="1"/>
          </p:cNvSpPr>
          <p:nvPr>
            <p:ph type="title"/>
          </p:nvPr>
        </p:nvSpPr>
        <p:spPr>
          <a:xfrm>
            <a:off x="685347" y="327172"/>
            <a:ext cx="7765321" cy="1493240"/>
          </a:xfrm>
        </p:spPr>
        <p:txBody>
          <a:bodyPr/>
          <a:lstStyle/>
          <a:p>
            <a:pPr algn="l"/>
            <a:r>
              <a:rPr lang="en-US" sz="3600" dirty="0"/>
              <a:t>What is faithfulness?</a:t>
            </a:r>
            <a:br>
              <a:rPr lang="en-US" dirty="0"/>
            </a:br>
            <a:r>
              <a:rPr lang="en-US" sz="3200" dirty="0">
                <a:solidFill>
                  <a:srgbClr val="FFFF00"/>
                </a:solidFill>
              </a:rPr>
              <a:t>Galatians 5:22-23</a:t>
            </a:r>
            <a:endParaRPr lang="en-US" dirty="0">
              <a:solidFill>
                <a:srgbClr val="FFFF00"/>
              </a:solidFill>
            </a:endParaRPr>
          </a:p>
        </p:txBody>
      </p:sp>
      <p:sp>
        <p:nvSpPr>
          <p:cNvPr id="3" name="Content Placeholder 2">
            <a:extLst>
              <a:ext uri="{FF2B5EF4-FFF2-40B4-BE49-F238E27FC236}">
                <a16:creationId xmlns:a16="http://schemas.microsoft.com/office/drawing/2014/main" id="{D0797513-653D-46B8-ADFD-2D53EF9C5E0F}"/>
              </a:ext>
            </a:extLst>
          </p:cNvPr>
          <p:cNvSpPr>
            <a:spLocks noGrp="1"/>
          </p:cNvSpPr>
          <p:nvPr>
            <p:ph idx="1"/>
          </p:nvPr>
        </p:nvSpPr>
        <p:spPr>
          <a:xfrm>
            <a:off x="685346" y="1820413"/>
            <a:ext cx="7765322" cy="4907558"/>
          </a:xfrm>
        </p:spPr>
        <p:txBody>
          <a:bodyPr>
            <a:normAutofit/>
          </a:bodyPr>
          <a:lstStyle/>
          <a:p>
            <a:r>
              <a:rPr lang="en-US" sz="3200" b="1" dirty="0"/>
              <a:t>To Be Faithful is, to Be Loyal:</a:t>
            </a:r>
          </a:p>
          <a:p>
            <a:pPr lvl="1"/>
            <a:r>
              <a:rPr lang="en-US" sz="3200" b="1" dirty="0"/>
              <a:t>Not a blind loyalty that sees no faults.</a:t>
            </a:r>
          </a:p>
          <a:p>
            <a:pPr lvl="1"/>
            <a:r>
              <a:rPr lang="en-US" sz="3200" b="1" dirty="0"/>
              <a:t>Loyalty that tells the truth.                </a:t>
            </a:r>
            <a:r>
              <a:rPr lang="en-US" sz="3200" b="1" dirty="0">
                <a:solidFill>
                  <a:srgbClr val="FFFF00"/>
                </a:solidFill>
              </a:rPr>
              <a:t>Prov. 27:6, 5</a:t>
            </a:r>
          </a:p>
        </p:txBody>
      </p:sp>
    </p:spTree>
    <p:extLst>
      <p:ext uri="{BB962C8B-B14F-4D97-AF65-F5344CB8AC3E}">
        <p14:creationId xmlns:p14="http://schemas.microsoft.com/office/powerpoint/2010/main" val="440192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B895-4CCA-4126-844B-49FF92F92683}"/>
              </a:ext>
            </a:extLst>
          </p:cNvPr>
          <p:cNvSpPr>
            <a:spLocks noGrp="1"/>
          </p:cNvSpPr>
          <p:nvPr>
            <p:ph type="title"/>
          </p:nvPr>
        </p:nvSpPr>
        <p:spPr>
          <a:xfrm>
            <a:off x="685347" y="327172"/>
            <a:ext cx="7765321" cy="1493240"/>
          </a:xfrm>
        </p:spPr>
        <p:txBody>
          <a:bodyPr/>
          <a:lstStyle/>
          <a:p>
            <a:pPr algn="l"/>
            <a:r>
              <a:rPr lang="en-US" sz="3600" dirty="0"/>
              <a:t>What is faithfulness?</a:t>
            </a:r>
            <a:br>
              <a:rPr lang="en-US" dirty="0"/>
            </a:br>
            <a:r>
              <a:rPr lang="en-US" sz="3200" dirty="0">
                <a:solidFill>
                  <a:srgbClr val="FFFF00"/>
                </a:solidFill>
              </a:rPr>
              <a:t>Galatians 5:22-23</a:t>
            </a:r>
            <a:endParaRPr lang="en-US" dirty="0">
              <a:solidFill>
                <a:srgbClr val="FFFF00"/>
              </a:solidFill>
            </a:endParaRPr>
          </a:p>
        </p:txBody>
      </p:sp>
      <p:sp>
        <p:nvSpPr>
          <p:cNvPr id="3" name="Content Placeholder 2">
            <a:extLst>
              <a:ext uri="{FF2B5EF4-FFF2-40B4-BE49-F238E27FC236}">
                <a16:creationId xmlns:a16="http://schemas.microsoft.com/office/drawing/2014/main" id="{D0797513-653D-46B8-ADFD-2D53EF9C5E0F}"/>
              </a:ext>
            </a:extLst>
          </p:cNvPr>
          <p:cNvSpPr>
            <a:spLocks noGrp="1"/>
          </p:cNvSpPr>
          <p:nvPr>
            <p:ph idx="1"/>
          </p:nvPr>
        </p:nvSpPr>
        <p:spPr>
          <a:xfrm>
            <a:off x="685346" y="1820413"/>
            <a:ext cx="7765322" cy="4907558"/>
          </a:xfrm>
        </p:spPr>
        <p:txBody>
          <a:bodyPr>
            <a:normAutofit/>
          </a:bodyPr>
          <a:lstStyle/>
          <a:p>
            <a:r>
              <a:rPr lang="en-US" sz="3000" b="1" dirty="0"/>
              <a:t>How Can I Grow in Faithfulness?</a:t>
            </a:r>
          </a:p>
          <a:p>
            <a:pPr marL="971550" lvl="1" indent="-514350">
              <a:buFont typeface="+mj-lt"/>
              <a:buAutoNum type="arabicPeriod"/>
            </a:pPr>
            <a:r>
              <a:rPr lang="en-US" sz="3000" b="1" dirty="0"/>
              <a:t>Recognized the Biblical standard.</a:t>
            </a:r>
          </a:p>
          <a:p>
            <a:pPr marL="971550" lvl="1" indent="-514350">
              <a:buFont typeface="+mj-lt"/>
              <a:buAutoNum type="arabicPeriod"/>
            </a:pPr>
            <a:r>
              <a:rPr lang="en-US" sz="3000" b="1" dirty="0"/>
              <a:t>Evaluate your life considering that standard.</a:t>
            </a:r>
          </a:p>
          <a:p>
            <a:pPr marL="971550" lvl="1" indent="-514350">
              <a:buFont typeface="+mj-lt"/>
              <a:buAutoNum type="arabicPeriod"/>
            </a:pPr>
            <a:r>
              <a:rPr lang="en-US" sz="3000" b="1" dirty="0"/>
              <a:t>Give serious thought to how you can improve. </a:t>
            </a:r>
          </a:p>
          <a:p>
            <a:r>
              <a:rPr lang="en-US" sz="3000" b="1" dirty="0"/>
              <a:t>Two scriptures to consider.                   </a:t>
            </a:r>
            <a:r>
              <a:rPr lang="en-US" sz="3000" b="1" dirty="0">
                <a:solidFill>
                  <a:srgbClr val="FFFF00"/>
                </a:solidFill>
              </a:rPr>
              <a:t>Rev. 2:10; Matt. 25:21</a:t>
            </a:r>
          </a:p>
        </p:txBody>
      </p:sp>
    </p:spTree>
    <p:extLst>
      <p:ext uri="{BB962C8B-B14F-4D97-AF65-F5344CB8AC3E}">
        <p14:creationId xmlns:p14="http://schemas.microsoft.com/office/powerpoint/2010/main" val="12675518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18</TotalTime>
  <Words>312</Words>
  <Application>Microsoft Office PowerPoint</Application>
  <PresentationFormat>On-screen Show (4:3)</PresentationFormat>
  <Paragraphs>33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Bookman Old Style</vt:lpstr>
      <vt:lpstr>Rockwell</vt:lpstr>
      <vt:lpstr>Damask</vt:lpstr>
      <vt:lpstr>What is faithfulness?</vt:lpstr>
      <vt:lpstr>What is faithfulness? Galatians 5:22-23</vt:lpstr>
      <vt:lpstr>What is faithfulness? Galatians 5:22-23</vt:lpstr>
      <vt:lpstr>What is faithfulness? Galatians 5:22-23</vt:lpstr>
      <vt:lpstr>What is faithfulness? Galatians 5:22-23</vt:lpstr>
      <vt:lpstr>What is faithfulness? Galatians 5:22-23</vt:lpstr>
      <vt:lpstr>What is faithfulness? Galatians 5:22-23</vt:lpstr>
      <vt:lpstr>What is faithfulness? Galatians 5:22-23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faithfulness?</dc:title>
  <dc:creator>Brenden Ashby</dc:creator>
  <cp:lastModifiedBy>Brenden Ashby</cp:lastModifiedBy>
  <cp:revision>4</cp:revision>
  <dcterms:created xsi:type="dcterms:W3CDTF">2021-01-21T22:08:37Z</dcterms:created>
  <dcterms:modified xsi:type="dcterms:W3CDTF">2021-01-21T22:26:38Z</dcterms:modified>
</cp:coreProperties>
</file>