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7"/>
  </p:notesMasterIdLst>
  <p:sldIdLst>
    <p:sldId id="256" r:id="rId2"/>
    <p:sldId id="258" r:id="rId3"/>
    <p:sldId id="263" r:id="rId4"/>
    <p:sldId id="264" r:id="rId5"/>
    <p:sldId id="265" r:id="rId6"/>
  </p:sldIdLst>
  <p:sldSz cx="12192000" cy="6858000"/>
  <p:notesSz cx="7004050" cy="9290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131" autoAdjust="0"/>
  </p:normalViewPr>
  <p:slideViewPr>
    <p:cSldViewPr snapToGrid="0">
      <p:cViewPr varScale="1">
        <p:scale>
          <a:sx n="93" d="100"/>
          <a:sy n="93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04BF0DB2-2DB3-468D-9355-61DA32FBF1F6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6DD7DABD-0BB5-4365-9AF4-D7A6459A6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4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7DABD-0BB5-4365-9AF4-D7A6459A6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3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7DABD-0BB5-4365-9AF4-D7A6459A6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7DABD-0BB5-4365-9AF4-D7A6459A6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23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7DABD-0BB5-4365-9AF4-D7A6459A6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7DABD-0BB5-4365-9AF4-D7A6459A6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64435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6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25536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58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4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4E85DB7-45C8-424E-8191-94B3FB15281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5561EB1-CF5E-4C35-85E8-724AEB6DF2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521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1368" userDrawn="1">
          <p15:clr>
            <a:srgbClr val="F26B43"/>
          </p15:clr>
        </p15:guide>
        <p15:guide id="13" pos="9216" userDrawn="1">
          <p15:clr>
            <a:srgbClr val="F26B43"/>
          </p15:clr>
        </p15:guide>
        <p15:guide id="14" pos="1248" userDrawn="1">
          <p15:clr>
            <a:srgbClr val="F26B43"/>
          </p15:clr>
        </p15:guide>
        <p15:guide id="15" pos="1152" userDrawn="1">
          <p15:clr>
            <a:srgbClr val="F26B43"/>
          </p15:clr>
        </p15:guide>
        <p15:guide id="16" orient="horz" pos="1440" userDrawn="1">
          <p15:clr>
            <a:srgbClr val="F26B43"/>
          </p15:clr>
        </p15:guide>
        <p15:guide id="17" orient="horz" pos="3696" userDrawn="1">
          <p15:clr>
            <a:srgbClr val="F26B43"/>
          </p15:clr>
        </p15:guide>
        <p15:guide id="18" orient="horz" pos="432" userDrawn="1">
          <p15:clr>
            <a:srgbClr val="F26B43"/>
          </p15:clr>
        </p15:guide>
        <p15:guide id="19" orient="horz" pos="1512" userDrawn="1">
          <p15:clr>
            <a:srgbClr val="F26B43"/>
          </p15:clr>
        </p15:guide>
        <p15:guide id="20" pos="6912" userDrawn="1">
          <p15:clr>
            <a:srgbClr val="F26B43"/>
          </p15:clr>
        </p15:guide>
        <p15:guide id="21" pos="936" userDrawn="1">
          <p15:clr>
            <a:srgbClr val="F26B43"/>
          </p15:clr>
        </p15:guide>
        <p15:guide id="22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water, waterfall, street&#10;&#10;Description automatically generated">
            <a:extLst>
              <a:ext uri="{FF2B5EF4-FFF2-40B4-BE49-F238E27FC236}">
                <a16:creationId xmlns:a16="http://schemas.microsoft.com/office/drawing/2014/main" id="{80617DB7-DD16-4507-B6FF-024DC436F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9" r="5576"/>
          <a:stretch/>
        </p:blipFill>
        <p:spPr>
          <a:xfrm>
            <a:off x="0" y="-1143191"/>
            <a:ext cx="12192000" cy="9145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6FC1E6-15C5-439B-82F9-ABA4A8D56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787" y="1387011"/>
            <a:ext cx="10243334" cy="3091102"/>
          </a:xfrm>
          <a:noFill/>
        </p:spPr>
        <p:txBody>
          <a:bodyPr/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ahnschrift SemiBold" panose="020B0502040204020203" pitchFamily="34" charset="0"/>
              </a:rPr>
              <a:t>Coming near to God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7E5DD-6A82-4DDB-87FE-54676882B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4123" y="6115276"/>
            <a:ext cx="5123755" cy="424482"/>
          </a:xfrm>
          <a:noFill/>
        </p:spPr>
        <p:txBody>
          <a:bodyPr>
            <a:normAutofit/>
          </a:bodyPr>
          <a:lstStyle/>
          <a:p>
            <a:r>
              <a:rPr lang="en-US" sz="20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Churchofchristtucson.org</a:t>
            </a:r>
          </a:p>
        </p:txBody>
      </p:sp>
    </p:spTree>
    <p:extLst>
      <p:ext uri="{BB962C8B-B14F-4D97-AF65-F5344CB8AC3E}">
        <p14:creationId xmlns:p14="http://schemas.microsoft.com/office/powerpoint/2010/main" val="29900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495C-8126-42BF-AF6C-CBE82ED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12" y="273424"/>
            <a:ext cx="8685087" cy="106231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Coming Near to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A6FC-E348-4C1D-9C57-F401E3B6F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512" y="1335742"/>
            <a:ext cx="9205041" cy="53967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The Roman Centurion </a:t>
            </a:r>
            <a:r>
              <a:rPr lang="en-US" sz="3200" b="1" dirty="0">
                <a:solidFill>
                  <a:srgbClr val="FF0000"/>
                </a:solidFill>
              </a:rPr>
              <a:t>Luke 7:1-10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vv.2-5</a:t>
            </a:r>
            <a:r>
              <a:rPr lang="en-US" sz="3200" b="1" i="0" dirty="0">
                <a:solidFill>
                  <a:schemeClr val="tx1"/>
                </a:solidFill>
              </a:rPr>
              <a:t>: Jewish Elders are sent to Jesus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</a:rPr>
              <a:t>He is worthy to have his servant healed!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</a:rPr>
              <a:t>He built us a synagogue. </a:t>
            </a: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vv.6-10</a:t>
            </a:r>
            <a:r>
              <a:rPr lang="en-US" sz="3200" b="1" i="0" dirty="0">
                <a:solidFill>
                  <a:schemeClr val="tx1"/>
                </a:solidFill>
              </a:rPr>
              <a:t>: Centurions Servant is sent to Jesus.</a:t>
            </a:r>
          </a:p>
          <a:p>
            <a:pPr lvl="2"/>
            <a:r>
              <a:rPr lang="en-US" sz="3200" b="1" dirty="0">
                <a:solidFill>
                  <a:schemeClr val="tx1"/>
                </a:solidFill>
              </a:rPr>
              <a:t>Centurion “I am </a:t>
            </a:r>
            <a:r>
              <a:rPr lang="en-US" sz="3200" b="1" u="sng" dirty="0">
                <a:solidFill>
                  <a:schemeClr val="tx1"/>
                </a:solidFill>
              </a:rPr>
              <a:t>not</a:t>
            </a:r>
            <a:r>
              <a:rPr lang="en-US" sz="3200" b="1" dirty="0">
                <a:solidFill>
                  <a:schemeClr val="tx1"/>
                </a:solidFill>
              </a:rPr>
              <a:t> worthy.”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Lesson: None of us are worthy to approach God (</a:t>
            </a:r>
            <a:r>
              <a:rPr lang="en-US" sz="3200" b="1" dirty="0">
                <a:solidFill>
                  <a:srgbClr val="FF0000"/>
                </a:solidFill>
              </a:rPr>
              <a:t>Matthew 5:3</a:t>
            </a:r>
            <a:r>
              <a:rPr lang="en-US" sz="3200" b="1" dirty="0">
                <a:solidFill>
                  <a:schemeClr val="tx1"/>
                </a:solidFill>
              </a:rPr>
              <a:t>). </a:t>
            </a:r>
          </a:p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495C-8126-42BF-AF6C-CBE82ED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12" y="273424"/>
            <a:ext cx="8685087" cy="106231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Coming Near to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A6FC-E348-4C1D-9C57-F401E3B6F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512" y="1335742"/>
            <a:ext cx="9205041" cy="53967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The Pharisee and the Tax Collector                            </a:t>
            </a:r>
            <a:r>
              <a:rPr lang="en-US" sz="3200" b="1" dirty="0">
                <a:solidFill>
                  <a:srgbClr val="FF0000"/>
                </a:solidFill>
              </a:rPr>
              <a:t>Luke 18:9-14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vv.11-12</a:t>
            </a:r>
            <a:r>
              <a:rPr lang="en-US" sz="3200" b="1" i="0" dirty="0">
                <a:solidFill>
                  <a:schemeClr val="tx1"/>
                </a:solidFill>
              </a:rPr>
              <a:t>: Mr. Holier-Than-Thou.</a:t>
            </a: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v.13</a:t>
            </a:r>
            <a:r>
              <a:rPr lang="en-US" sz="3200" b="1" i="0" dirty="0">
                <a:solidFill>
                  <a:schemeClr val="tx1"/>
                </a:solidFill>
              </a:rPr>
              <a:t>: Would not even raise his head.</a:t>
            </a: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v.14</a:t>
            </a:r>
            <a:r>
              <a:rPr lang="en-US" sz="3200" b="1" i="0" dirty="0">
                <a:solidFill>
                  <a:schemeClr val="tx1"/>
                </a:solidFill>
              </a:rPr>
              <a:t>: The lesson from Jesus.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Lesson: God desires a humble heart in order to approach Him. </a:t>
            </a:r>
            <a:r>
              <a:rPr lang="en-US" sz="3200" b="1" dirty="0">
                <a:solidFill>
                  <a:srgbClr val="FF0000"/>
                </a:solidFill>
              </a:rPr>
              <a:t>1 Peter 5:5-7</a:t>
            </a:r>
          </a:p>
        </p:txBody>
      </p:sp>
    </p:spTree>
    <p:extLst>
      <p:ext uri="{BB962C8B-B14F-4D97-AF65-F5344CB8AC3E}">
        <p14:creationId xmlns:p14="http://schemas.microsoft.com/office/powerpoint/2010/main" val="110609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495C-8126-42BF-AF6C-CBE82ED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12" y="273424"/>
            <a:ext cx="8685087" cy="106231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Coming Near to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A6FC-E348-4C1D-9C57-F401E3B6F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512" y="1335742"/>
            <a:ext cx="9205041" cy="53967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Blind Bartimaeus </a:t>
            </a:r>
            <a:r>
              <a:rPr lang="en-US" sz="3200" b="1" dirty="0">
                <a:solidFill>
                  <a:srgbClr val="FF0000"/>
                </a:solidFill>
              </a:rPr>
              <a:t>Luke 18:35-43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vv.35-36</a:t>
            </a:r>
            <a:r>
              <a:rPr lang="en-US" sz="3200" b="1" i="0" dirty="0">
                <a:solidFill>
                  <a:schemeClr val="tx1"/>
                </a:solidFill>
              </a:rPr>
              <a:t>: Jesus approaching and Bartimaeus wanting to know.</a:t>
            </a: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vv.37-39</a:t>
            </a:r>
            <a:r>
              <a:rPr lang="en-US" sz="3200" b="1" i="0" dirty="0">
                <a:solidFill>
                  <a:schemeClr val="tx1"/>
                </a:solidFill>
              </a:rPr>
              <a:t>: Understands his condition and stops at nothing to get to Jesus.</a:t>
            </a:r>
          </a:p>
          <a:p>
            <a:pPr lvl="1"/>
            <a:r>
              <a:rPr lang="en-US" sz="3200" b="1" i="0" dirty="0">
                <a:solidFill>
                  <a:srgbClr val="FF0000"/>
                </a:solidFill>
              </a:rPr>
              <a:t>vv.40-43</a:t>
            </a:r>
            <a:r>
              <a:rPr lang="en-US" sz="3200" b="1" i="0" dirty="0">
                <a:solidFill>
                  <a:schemeClr val="tx1"/>
                </a:solidFill>
              </a:rPr>
              <a:t>: Jesus moved with compassion heals the man.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Lesson: God desires those who will stop at nothing to come to Him.</a:t>
            </a:r>
          </a:p>
          <a:p>
            <a:endParaRPr lang="en-US" sz="3200" b="1" dirty="0">
              <a:solidFill>
                <a:schemeClr val="tx1"/>
              </a:solidFill>
            </a:endParaRPr>
          </a:p>
          <a:p>
            <a:pPr lvl="1"/>
            <a:endParaRPr lang="en-US" sz="3200" b="1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9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495C-8126-42BF-AF6C-CBE82ED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12" y="273424"/>
            <a:ext cx="8685087" cy="106231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Coming Near to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A6FC-E348-4C1D-9C57-F401E3B6F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512" y="1335742"/>
            <a:ext cx="9205041" cy="53967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It is not those who: </a:t>
            </a:r>
          </a:p>
          <a:p>
            <a:pPr lvl="1"/>
            <a:r>
              <a:rPr lang="en-US" sz="3200" b="1" i="0" dirty="0">
                <a:solidFill>
                  <a:schemeClr val="tx1"/>
                </a:solidFill>
              </a:rPr>
              <a:t>Believe themselves worthy.                                     (The elders' appraisal of the Centurion)</a:t>
            </a:r>
          </a:p>
          <a:p>
            <a:pPr lvl="1"/>
            <a:r>
              <a:rPr lang="en-US" sz="3200" b="1" i="0" dirty="0">
                <a:solidFill>
                  <a:schemeClr val="tx1"/>
                </a:solidFill>
              </a:rPr>
              <a:t>Are self righteous. (The Pharisee)</a:t>
            </a:r>
          </a:p>
          <a:p>
            <a:pPr lvl="1"/>
            <a:r>
              <a:rPr lang="en-US" sz="3200" b="1" i="0" dirty="0">
                <a:solidFill>
                  <a:schemeClr val="tx1"/>
                </a:solidFill>
              </a:rPr>
              <a:t>Would not permit another to come (The crowd).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It is those who:</a:t>
            </a:r>
          </a:p>
          <a:p>
            <a:pPr lvl="1"/>
            <a:r>
              <a:rPr lang="en-US" sz="3200" b="1" i="0" dirty="0">
                <a:solidFill>
                  <a:schemeClr val="tx1"/>
                </a:solidFill>
              </a:rPr>
              <a:t>Know their condition (Matthew 5:3).</a:t>
            </a:r>
          </a:p>
          <a:p>
            <a:pPr lvl="1"/>
            <a:r>
              <a:rPr lang="en-US" sz="3200" b="1" i="0" dirty="0">
                <a:solidFill>
                  <a:schemeClr val="tx1"/>
                </a:solidFill>
              </a:rPr>
              <a:t>Seek God in humility.</a:t>
            </a:r>
          </a:p>
          <a:p>
            <a:pPr lvl="1"/>
            <a:r>
              <a:rPr lang="en-US" sz="3200" b="1" i="0" dirty="0">
                <a:solidFill>
                  <a:schemeClr val="tx1"/>
                </a:solidFill>
              </a:rPr>
              <a:t>Will stop at nothing to come to Him.</a:t>
            </a:r>
          </a:p>
        </p:txBody>
      </p:sp>
    </p:spTree>
    <p:extLst>
      <p:ext uri="{BB962C8B-B14F-4D97-AF65-F5344CB8AC3E}">
        <p14:creationId xmlns:p14="http://schemas.microsoft.com/office/powerpoint/2010/main" val="209915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493</TotalTime>
  <Words>267</Words>
  <Application>Microsoft Office PowerPoint</Application>
  <PresentationFormat>Widescreen</PresentationFormat>
  <Paragraphs>36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Bahnschrift SemiBold</vt:lpstr>
      <vt:lpstr>Calibri</vt:lpstr>
      <vt:lpstr>Franklin Gothic Book</vt:lpstr>
      <vt:lpstr>Crop</vt:lpstr>
      <vt:lpstr>Coming near to God</vt:lpstr>
      <vt:lpstr>Coming Near to God</vt:lpstr>
      <vt:lpstr>Coming Near to God</vt:lpstr>
      <vt:lpstr>Coming Near to God</vt:lpstr>
      <vt:lpstr>Coming Near to God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near to god</dc:title>
  <dc:creator>Brenden Ashby</dc:creator>
  <cp:lastModifiedBy>Brenden Ashby</cp:lastModifiedBy>
  <cp:revision>11</cp:revision>
  <cp:lastPrinted>2022-01-20T23:46:16Z</cp:lastPrinted>
  <dcterms:created xsi:type="dcterms:W3CDTF">2019-10-17T18:47:00Z</dcterms:created>
  <dcterms:modified xsi:type="dcterms:W3CDTF">2022-01-23T23:53:01Z</dcterms:modified>
</cp:coreProperties>
</file>