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60" r:id="rId4"/>
    <p:sldId id="261" r:id="rId5"/>
    <p:sldId id="259" r:id="rId6"/>
    <p:sldId id="258" r:id="rId7"/>
    <p:sldId id="262" r:id="rId8"/>
    <p:sldId id="264" r:id="rId9"/>
    <p:sldId id="263" r:id="rId10"/>
    <p:sldId id="265" r:id="rId11"/>
    <p:sldId id="267" r:id="rId12"/>
    <p:sldId id="266" r:id="rId13"/>
    <p:sldId id="268" r:id="rId14"/>
    <p:sldId id="269" r:id="rId15"/>
    <p:sldId id="270" r:id="rId16"/>
    <p:sldId id="272" r:id="rId17"/>
    <p:sldId id="273"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109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CAFD4FF-88E0-4B0B-8593-6FE169D580CD}" type="datetimeFigureOut">
              <a:rPr lang="en-US" smtClean="0"/>
              <a:t>6/30/2022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87FF1-B254-492A-B6DC-45FE8D2D5AC2}"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6151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AFD4FF-88E0-4B0B-8593-6FE169D580CD}" type="datetimeFigureOut">
              <a:rPr lang="en-US" smtClean="0"/>
              <a:t>6/30/2022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87FF1-B254-492A-B6DC-45FE8D2D5AC2}" type="slidenum">
              <a:rPr lang="en-US" smtClean="0"/>
              <a:t>‹#›</a:t>
            </a:fld>
            <a:endParaRPr lang="en-US"/>
          </a:p>
        </p:txBody>
      </p:sp>
    </p:spTree>
    <p:extLst>
      <p:ext uri="{BB962C8B-B14F-4D97-AF65-F5344CB8AC3E}">
        <p14:creationId xmlns:p14="http://schemas.microsoft.com/office/powerpoint/2010/main" val="31197595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AFD4FF-88E0-4B0B-8593-6FE169D580CD}" type="datetimeFigureOut">
              <a:rPr lang="en-US" smtClean="0"/>
              <a:t>6/30/2022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87FF1-B254-492A-B6DC-45FE8D2D5AC2}" type="slidenum">
              <a:rPr lang="en-US" smtClean="0"/>
              <a:t>‹#›</a:t>
            </a:fld>
            <a:endParaRPr lang="en-US"/>
          </a:p>
        </p:txBody>
      </p:sp>
    </p:spTree>
    <p:extLst>
      <p:ext uri="{BB962C8B-B14F-4D97-AF65-F5344CB8AC3E}">
        <p14:creationId xmlns:p14="http://schemas.microsoft.com/office/powerpoint/2010/main" val="17618651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AFD4FF-88E0-4B0B-8593-6FE169D580CD}" type="datetimeFigureOut">
              <a:rPr lang="en-US" smtClean="0"/>
              <a:t>6/30/2022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87FF1-B254-492A-B6DC-45FE8D2D5AC2}" type="slidenum">
              <a:rPr lang="en-US" smtClean="0"/>
              <a:t>‹#›</a:t>
            </a:fld>
            <a:endParaRPr lang="en-US"/>
          </a:p>
        </p:txBody>
      </p:sp>
    </p:spTree>
    <p:extLst>
      <p:ext uri="{BB962C8B-B14F-4D97-AF65-F5344CB8AC3E}">
        <p14:creationId xmlns:p14="http://schemas.microsoft.com/office/powerpoint/2010/main" val="31204399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AFD4FF-88E0-4B0B-8593-6FE169D580CD}" type="datetimeFigureOut">
              <a:rPr lang="en-US" smtClean="0"/>
              <a:t>6/30/2022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87FF1-B254-492A-B6DC-45FE8D2D5AC2}"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27559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FD4FF-88E0-4B0B-8593-6FE169D580CD}" type="datetimeFigureOut">
              <a:rPr lang="en-US" smtClean="0"/>
              <a:t>6/30/2022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087FF1-B254-492A-B6DC-45FE8D2D5AC2}" type="slidenum">
              <a:rPr lang="en-US" smtClean="0"/>
              <a:t>‹#›</a:t>
            </a:fld>
            <a:endParaRPr lang="en-US"/>
          </a:p>
        </p:txBody>
      </p:sp>
    </p:spTree>
    <p:extLst>
      <p:ext uri="{BB962C8B-B14F-4D97-AF65-F5344CB8AC3E}">
        <p14:creationId xmlns:p14="http://schemas.microsoft.com/office/powerpoint/2010/main" val="4352488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CAFD4FF-88E0-4B0B-8593-6FE169D580CD}" type="datetimeFigureOut">
              <a:rPr lang="en-US" smtClean="0"/>
              <a:t>6/30/2022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087FF1-B254-492A-B6DC-45FE8D2D5AC2}" type="slidenum">
              <a:rPr lang="en-US" smtClean="0"/>
              <a:t>‹#›</a:t>
            </a:fld>
            <a:endParaRPr lang="en-US"/>
          </a:p>
        </p:txBody>
      </p:sp>
    </p:spTree>
    <p:extLst>
      <p:ext uri="{BB962C8B-B14F-4D97-AF65-F5344CB8AC3E}">
        <p14:creationId xmlns:p14="http://schemas.microsoft.com/office/powerpoint/2010/main" val="2615469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CAFD4FF-88E0-4B0B-8593-6FE169D580CD}" type="datetimeFigureOut">
              <a:rPr lang="en-US" smtClean="0"/>
              <a:t>6/30/2022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087FF1-B254-492A-B6DC-45FE8D2D5AC2}" type="slidenum">
              <a:rPr lang="en-US" smtClean="0"/>
              <a:t>‹#›</a:t>
            </a:fld>
            <a:endParaRPr lang="en-US"/>
          </a:p>
        </p:txBody>
      </p:sp>
    </p:spTree>
    <p:extLst>
      <p:ext uri="{BB962C8B-B14F-4D97-AF65-F5344CB8AC3E}">
        <p14:creationId xmlns:p14="http://schemas.microsoft.com/office/powerpoint/2010/main" val="34480442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CAFD4FF-88E0-4B0B-8593-6FE169D580CD}" type="datetimeFigureOut">
              <a:rPr lang="en-US" smtClean="0"/>
              <a:t>6/30/2022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9D087FF1-B254-492A-B6DC-45FE8D2D5AC2}" type="slidenum">
              <a:rPr lang="en-US" smtClean="0"/>
              <a:t>‹#›</a:t>
            </a:fld>
            <a:endParaRPr lang="en-US"/>
          </a:p>
        </p:txBody>
      </p:sp>
    </p:spTree>
    <p:extLst>
      <p:ext uri="{BB962C8B-B14F-4D97-AF65-F5344CB8AC3E}">
        <p14:creationId xmlns:p14="http://schemas.microsoft.com/office/powerpoint/2010/main" val="8374425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8CAFD4FF-88E0-4B0B-8593-6FE169D580CD}" type="datetimeFigureOut">
              <a:rPr lang="en-US" smtClean="0"/>
              <a:t>6/30/2022</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D087FF1-B254-492A-B6DC-45FE8D2D5AC2}" type="slidenum">
              <a:rPr lang="en-US" smtClean="0"/>
              <a:t>‹#›</a:t>
            </a:fld>
            <a:endParaRPr lang="en-US"/>
          </a:p>
        </p:txBody>
      </p:sp>
    </p:spTree>
    <p:extLst>
      <p:ext uri="{BB962C8B-B14F-4D97-AF65-F5344CB8AC3E}">
        <p14:creationId xmlns:p14="http://schemas.microsoft.com/office/powerpoint/2010/main" val="35985120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AFD4FF-88E0-4B0B-8593-6FE169D580CD}" type="datetimeFigureOut">
              <a:rPr lang="en-US" smtClean="0"/>
              <a:t>6/30/2022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087FF1-B254-492A-B6DC-45FE8D2D5AC2}" type="slidenum">
              <a:rPr lang="en-US" smtClean="0"/>
              <a:t>‹#›</a:t>
            </a:fld>
            <a:endParaRPr lang="en-US"/>
          </a:p>
        </p:txBody>
      </p:sp>
    </p:spTree>
    <p:extLst>
      <p:ext uri="{BB962C8B-B14F-4D97-AF65-F5344CB8AC3E}">
        <p14:creationId xmlns:p14="http://schemas.microsoft.com/office/powerpoint/2010/main" val="2462270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8CAFD4FF-88E0-4B0B-8593-6FE169D580CD}" type="datetimeFigureOut">
              <a:rPr lang="en-US" smtClean="0"/>
              <a:t>6/30/2022</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9D087FF1-B254-492A-B6DC-45FE8D2D5AC2}"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791315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F8337-AB66-3BE7-A3DC-A8926CE0EF3F}"/>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08A065A3-7C10-8D4D-F4B7-7327BF0ACB8D}"/>
              </a:ext>
            </a:extLst>
          </p:cNvPr>
          <p:cNvSpPr>
            <a:spLocks noGrp="1"/>
          </p:cNvSpPr>
          <p:nvPr>
            <p:ph type="subTitle" idx="1"/>
          </p:nvPr>
        </p:nvSpPr>
        <p:spPr/>
        <p:txBody>
          <a:bodyPr/>
          <a:lstStyle/>
          <a:p>
            <a:endParaRPr lang="en-US"/>
          </a:p>
        </p:txBody>
      </p:sp>
      <p:pic>
        <p:nvPicPr>
          <p:cNvPr id="5" name="Picture 4" descr="Text, letter&#10;&#10;Description automatically generated">
            <a:extLst>
              <a:ext uri="{FF2B5EF4-FFF2-40B4-BE49-F238E27FC236}">
                <a16:creationId xmlns:a16="http://schemas.microsoft.com/office/drawing/2014/main" id="{48D51B68-1CE6-80C0-0327-B3B989BD5D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131264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33162-B17F-2BE0-8B45-007A7C9F8DB2}"/>
              </a:ext>
            </a:extLst>
          </p:cNvPr>
          <p:cNvSpPr>
            <a:spLocks noGrp="1"/>
          </p:cNvSpPr>
          <p:nvPr>
            <p:ph type="title"/>
          </p:nvPr>
        </p:nvSpPr>
        <p:spPr/>
        <p:txBody>
          <a:bodyPr/>
          <a:lstStyle/>
          <a:p>
            <a:r>
              <a:rPr lang="en-US" b="1" dirty="0">
                <a:solidFill>
                  <a:schemeClr val="tx1"/>
                </a:solidFill>
              </a:rPr>
              <a:t>Baptism: Zwingli or the Bible?</a:t>
            </a:r>
            <a:endParaRPr lang="en-US" dirty="0"/>
          </a:p>
        </p:txBody>
      </p:sp>
      <p:sp>
        <p:nvSpPr>
          <p:cNvPr id="3" name="Content Placeholder 2">
            <a:extLst>
              <a:ext uri="{FF2B5EF4-FFF2-40B4-BE49-F238E27FC236}">
                <a16:creationId xmlns:a16="http://schemas.microsoft.com/office/drawing/2014/main" id="{849AE33E-58C0-937A-DB96-EE2ADEF08E98}"/>
              </a:ext>
            </a:extLst>
          </p:cNvPr>
          <p:cNvSpPr>
            <a:spLocks noGrp="1"/>
          </p:cNvSpPr>
          <p:nvPr>
            <p:ph idx="1"/>
          </p:nvPr>
        </p:nvSpPr>
        <p:spPr/>
        <p:txBody>
          <a:bodyPr>
            <a:normAutofit/>
          </a:bodyPr>
          <a:lstStyle/>
          <a:p>
            <a:pPr>
              <a:buFont typeface="Wingdings" panose="05000000000000000000" pitchFamily="2" charset="2"/>
              <a:buChar char="§"/>
            </a:pPr>
            <a:r>
              <a:rPr lang="en-US" sz="3200" b="1" dirty="0">
                <a:solidFill>
                  <a:schemeClr val="tx1"/>
                </a:solidFill>
              </a:rPr>
              <a:t> The “new” view of Baptism:</a:t>
            </a:r>
          </a:p>
          <a:p>
            <a:pPr lvl="1">
              <a:buFont typeface="Wingdings" panose="05000000000000000000" pitchFamily="2" charset="2"/>
              <a:buChar char="§"/>
            </a:pPr>
            <a:r>
              <a:rPr lang="en-US" sz="3200" b="1" dirty="0">
                <a:solidFill>
                  <a:schemeClr val="tx1"/>
                </a:solidFill>
              </a:rPr>
              <a:t>Baptism has nothing to do with salvation.</a:t>
            </a:r>
          </a:p>
          <a:p>
            <a:pPr lvl="1">
              <a:buFont typeface="Wingdings" panose="05000000000000000000" pitchFamily="2" charset="2"/>
              <a:buChar char="§"/>
            </a:pPr>
            <a:r>
              <a:rPr lang="en-US" sz="3200" b="1" dirty="0">
                <a:solidFill>
                  <a:schemeClr val="tx1"/>
                </a:solidFill>
              </a:rPr>
              <a:t>It is something one does to show to others that they are saved.</a:t>
            </a:r>
          </a:p>
          <a:p>
            <a:pPr lvl="1">
              <a:buFont typeface="Wingdings" panose="05000000000000000000" pitchFamily="2" charset="2"/>
              <a:buChar char="§"/>
            </a:pPr>
            <a:r>
              <a:rPr lang="en-US" sz="3200" b="1" dirty="0">
                <a:solidFill>
                  <a:schemeClr val="tx1"/>
                </a:solidFill>
              </a:rPr>
              <a:t>Equated O.T. circumcision to N.T. baptism. It was a sign of the covenant not something did to get into covenant.</a:t>
            </a:r>
          </a:p>
        </p:txBody>
      </p:sp>
    </p:spTree>
    <p:extLst>
      <p:ext uri="{BB962C8B-B14F-4D97-AF65-F5344CB8AC3E}">
        <p14:creationId xmlns:p14="http://schemas.microsoft.com/office/powerpoint/2010/main" val="28490295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F7A9BC64-532F-2650-EB4B-B8795036AA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833990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33162-B17F-2BE0-8B45-007A7C9F8DB2}"/>
              </a:ext>
            </a:extLst>
          </p:cNvPr>
          <p:cNvSpPr>
            <a:spLocks noGrp="1"/>
          </p:cNvSpPr>
          <p:nvPr>
            <p:ph type="title"/>
          </p:nvPr>
        </p:nvSpPr>
        <p:spPr/>
        <p:txBody>
          <a:bodyPr/>
          <a:lstStyle/>
          <a:p>
            <a:r>
              <a:rPr lang="en-US" b="1" dirty="0">
                <a:solidFill>
                  <a:schemeClr val="tx1"/>
                </a:solidFill>
              </a:rPr>
              <a:t>Baptism: Zwingli or the Bible?</a:t>
            </a:r>
            <a:endParaRPr lang="en-US" dirty="0"/>
          </a:p>
        </p:txBody>
      </p:sp>
      <p:sp>
        <p:nvSpPr>
          <p:cNvPr id="3" name="Content Placeholder 2">
            <a:extLst>
              <a:ext uri="{FF2B5EF4-FFF2-40B4-BE49-F238E27FC236}">
                <a16:creationId xmlns:a16="http://schemas.microsoft.com/office/drawing/2014/main" id="{849AE33E-58C0-937A-DB96-EE2ADEF08E98}"/>
              </a:ext>
            </a:extLst>
          </p:cNvPr>
          <p:cNvSpPr>
            <a:spLocks noGrp="1"/>
          </p:cNvSpPr>
          <p:nvPr>
            <p:ph idx="1"/>
          </p:nvPr>
        </p:nvSpPr>
        <p:spPr/>
        <p:txBody>
          <a:bodyPr>
            <a:normAutofit/>
          </a:bodyPr>
          <a:lstStyle/>
          <a:p>
            <a:pPr>
              <a:buFont typeface="Wingdings" panose="05000000000000000000" pitchFamily="2" charset="2"/>
              <a:buChar char="§"/>
            </a:pPr>
            <a:r>
              <a:rPr lang="en-US" sz="3200" b="1" dirty="0">
                <a:solidFill>
                  <a:schemeClr val="tx1"/>
                </a:solidFill>
              </a:rPr>
              <a:t> The “new” argument on Baptism:</a:t>
            </a:r>
          </a:p>
          <a:p>
            <a:pPr lvl="1">
              <a:buFont typeface="Wingdings" panose="05000000000000000000" pitchFamily="2" charset="2"/>
              <a:buChar char="§"/>
            </a:pPr>
            <a:r>
              <a:rPr lang="en-US" sz="3200" b="1" dirty="0">
                <a:solidFill>
                  <a:schemeClr val="tx1"/>
                </a:solidFill>
              </a:rPr>
              <a:t>The common argument: </a:t>
            </a:r>
            <a:r>
              <a:rPr lang="en-US" sz="3200" b="1" dirty="0">
                <a:solidFill>
                  <a:srgbClr val="FF0000"/>
                </a:solidFill>
              </a:rPr>
              <a:t>Ephesians 2:8-9 </a:t>
            </a:r>
            <a:r>
              <a:rPr lang="en-US" sz="3200" b="1" dirty="0">
                <a:solidFill>
                  <a:schemeClr val="tx1"/>
                </a:solidFill>
              </a:rPr>
              <a:t>says we’re not saved by works.</a:t>
            </a:r>
          </a:p>
          <a:p>
            <a:pPr lvl="1">
              <a:buFont typeface="Wingdings" panose="05000000000000000000" pitchFamily="2" charset="2"/>
              <a:buChar char="§"/>
            </a:pPr>
            <a:r>
              <a:rPr lang="en-US" sz="3200" b="1" dirty="0">
                <a:solidFill>
                  <a:schemeClr val="tx1"/>
                </a:solidFill>
              </a:rPr>
              <a:t>Baptism is a work.</a:t>
            </a:r>
          </a:p>
          <a:p>
            <a:pPr lvl="1">
              <a:buFont typeface="Wingdings" panose="05000000000000000000" pitchFamily="2" charset="2"/>
              <a:buChar char="§"/>
            </a:pPr>
            <a:r>
              <a:rPr lang="en-US" sz="3200" b="1" dirty="0">
                <a:solidFill>
                  <a:schemeClr val="tx1"/>
                </a:solidFill>
              </a:rPr>
              <a:t>Therefore, baptism has nothing to do with salvation.</a:t>
            </a:r>
          </a:p>
        </p:txBody>
      </p:sp>
    </p:spTree>
    <p:extLst>
      <p:ext uri="{BB962C8B-B14F-4D97-AF65-F5344CB8AC3E}">
        <p14:creationId xmlns:p14="http://schemas.microsoft.com/office/powerpoint/2010/main" val="35987127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33162-B17F-2BE0-8B45-007A7C9F8DB2}"/>
              </a:ext>
            </a:extLst>
          </p:cNvPr>
          <p:cNvSpPr>
            <a:spLocks noGrp="1"/>
          </p:cNvSpPr>
          <p:nvPr>
            <p:ph type="title"/>
          </p:nvPr>
        </p:nvSpPr>
        <p:spPr/>
        <p:txBody>
          <a:bodyPr/>
          <a:lstStyle/>
          <a:p>
            <a:r>
              <a:rPr lang="en-US" b="1" dirty="0">
                <a:solidFill>
                  <a:schemeClr val="tx1"/>
                </a:solidFill>
              </a:rPr>
              <a:t>Baptism: Zwingli or the Bible?</a:t>
            </a:r>
            <a:endParaRPr lang="en-US" dirty="0"/>
          </a:p>
        </p:txBody>
      </p:sp>
      <p:sp>
        <p:nvSpPr>
          <p:cNvPr id="3" name="Content Placeholder 2">
            <a:extLst>
              <a:ext uri="{FF2B5EF4-FFF2-40B4-BE49-F238E27FC236}">
                <a16:creationId xmlns:a16="http://schemas.microsoft.com/office/drawing/2014/main" id="{849AE33E-58C0-937A-DB96-EE2ADEF08E98}"/>
              </a:ext>
            </a:extLst>
          </p:cNvPr>
          <p:cNvSpPr>
            <a:spLocks noGrp="1"/>
          </p:cNvSpPr>
          <p:nvPr>
            <p:ph idx="1"/>
          </p:nvPr>
        </p:nvSpPr>
        <p:spPr>
          <a:xfrm>
            <a:off x="822959" y="1845733"/>
            <a:ext cx="8088128" cy="4442923"/>
          </a:xfrm>
        </p:spPr>
        <p:txBody>
          <a:bodyPr>
            <a:normAutofit lnSpcReduction="10000"/>
          </a:bodyPr>
          <a:lstStyle/>
          <a:p>
            <a:pPr>
              <a:buFont typeface="Wingdings" panose="05000000000000000000" pitchFamily="2" charset="2"/>
              <a:buChar char="§"/>
            </a:pPr>
            <a:r>
              <a:rPr lang="en-US" sz="3200" b="1" dirty="0">
                <a:solidFill>
                  <a:schemeClr val="tx1"/>
                </a:solidFill>
              </a:rPr>
              <a:t>Is Baptism a work?</a:t>
            </a:r>
          </a:p>
          <a:p>
            <a:pPr lvl="1">
              <a:buFont typeface="Wingdings" panose="05000000000000000000" pitchFamily="2" charset="2"/>
              <a:buChar char="§"/>
            </a:pPr>
            <a:r>
              <a:rPr lang="en-US" sz="3200" b="1" dirty="0">
                <a:solidFill>
                  <a:schemeClr val="tx1"/>
                </a:solidFill>
              </a:rPr>
              <a:t>Work(s) is used in a few different ways in the Bible.</a:t>
            </a:r>
          </a:p>
          <a:p>
            <a:pPr lvl="2">
              <a:buFont typeface="Wingdings" panose="05000000000000000000" pitchFamily="2" charset="2"/>
              <a:buChar char="§"/>
            </a:pPr>
            <a:r>
              <a:rPr lang="en-US" sz="3200" b="1" dirty="0">
                <a:solidFill>
                  <a:schemeClr val="tx1"/>
                </a:solidFill>
              </a:rPr>
              <a:t> Sometimes used to describe faith.                        </a:t>
            </a:r>
            <a:r>
              <a:rPr lang="en-US" sz="3200" b="1" dirty="0">
                <a:solidFill>
                  <a:srgbClr val="FF0000"/>
                </a:solidFill>
              </a:rPr>
              <a:t>Jn. 6:26-29</a:t>
            </a:r>
          </a:p>
          <a:p>
            <a:pPr lvl="2">
              <a:buFont typeface="Wingdings" panose="05000000000000000000" pitchFamily="2" charset="2"/>
              <a:buChar char="§"/>
            </a:pPr>
            <a:r>
              <a:rPr lang="en-US" sz="3200" b="1" dirty="0">
                <a:solidFill>
                  <a:schemeClr val="tx1"/>
                </a:solidFill>
              </a:rPr>
              <a:t> Sometimes used to describe something we do that God commanded (</a:t>
            </a:r>
            <a:r>
              <a:rPr lang="en-US" sz="3200" b="1" dirty="0">
                <a:solidFill>
                  <a:srgbClr val="FF0000"/>
                </a:solidFill>
              </a:rPr>
              <a:t>Jas. 2:26</a:t>
            </a:r>
            <a:r>
              <a:rPr lang="en-US" sz="3200" b="1" dirty="0">
                <a:solidFill>
                  <a:schemeClr val="tx1"/>
                </a:solidFill>
              </a:rPr>
              <a:t>).</a:t>
            </a:r>
          </a:p>
          <a:p>
            <a:pPr lvl="2">
              <a:buFont typeface="Wingdings" panose="05000000000000000000" pitchFamily="2" charset="2"/>
              <a:buChar char="§"/>
            </a:pPr>
            <a:r>
              <a:rPr lang="en-US" sz="3200" b="1" dirty="0">
                <a:solidFill>
                  <a:schemeClr val="tx1"/>
                </a:solidFill>
              </a:rPr>
              <a:t>Also, sometimes used to describe meritorious works (things done to </a:t>
            </a:r>
            <a:r>
              <a:rPr lang="en-US" sz="3200" b="1" i="1" dirty="0">
                <a:solidFill>
                  <a:schemeClr val="tx1"/>
                </a:solidFill>
              </a:rPr>
              <a:t>earn </a:t>
            </a:r>
            <a:r>
              <a:rPr lang="en-US" sz="3200" b="1" dirty="0">
                <a:solidFill>
                  <a:schemeClr val="tx1"/>
                </a:solidFill>
              </a:rPr>
              <a:t>something like salvation). </a:t>
            </a:r>
            <a:r>
              <a:rPr lang="en-US" sz="3200" b="1" dirty="0">
                <a:solidFill>
                  <a:srgbClr val="FF0000"/>
                </a:solidFill>
              </a:rPr>
              <a:t>Rom. 3:27-28</a:t>
            </a:r>
          </a:p>
        </p:txBody>
      </p:sp>
    </p:spTree>
    <p:extLst>
      <p:ext uri="{BB962C8B-B14F-4D97-AF65-F5344CB8AC3E}">
        <p14:creationId xmlns:p14="http://schemas.microsoft.com/office/powerpoint/2010/main" val="22362880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33162-B17F-2BE0-8B45-007A7C9F8DB2}"/>
              </a:ext>
            </a:extLst>
          </p:cNvPr>
          <p:cNvSpPr>
            <a:spLocks noGrp="1"/>
          </p:cNvSpPr>
          <p:nvPr>
            <p:ph type="title"/>
          </p:nvPr>
        </p:nvSpPr>
        <p:spPr/>
        <p:txBody>
          <a:bodyPr/>
          <a:lstStyle/>
          <a:p>
            <a:r>
              <a:rPr lang="en-US" b="1" dirty="0">
                <a:solidFill>
                  <a:schemeClr val="tx1"/>
                </a:solidFill>
              </a:rPr>
              <a:t>Baptism: Zwingli or the Bible?</a:t>
            </a:r>
            <a:endParaRPr lang="en-US" dirty="0"/>
          </a:p>
        </p:txBody>
      </p:sp>
      <p:sp>
        <p:nvSpPr>
          <p:cNvPr id="3" name="Content Placeholder 2">
            <a:extLst>
              <a:ext uri="{FF2B5EF4-FFF2-40B4-BE49-F238E27FC236}">
                <a16:creationId xmlns:a16="http://schemas.microsoft.com/office/drawing/2014/main" id="{849AE33E-58C0-937A-DB96-EE2ADEF08E98}"/>
              </a:ext>
            </a:extLst>
          </p:cNvPr>
          <p:cNvSpPr>
            <a:spLocks noGrp="1"/>
          </p:cNvSpPr>
          <p:nvPr>
            <p:ph idx="1"/>
          </p:nvPr>
        </p:nvSpPr>
        <p:spPr>
          <a:xfrm>
            <a:off x="822959" y="1845733"/>
            <a:ext cx="8088128" cy="4442923"/>
          </a:xfrm>
        </p:spPr>
        <p:txBody>
          <a:bodyPr>
            <a:normAutofit/>
          </a:bodyPr>
          <a:lstStyle/>
          <a:p>
            <a:pPr>
              <a:buFont typeface="Wingdings" panose="05000000000000000000" pitchFamily="2" charset="2"/>
              <a:buChar char="§"/>
            </a:pPr>
            <a:r>
              <a:rPr lang="en-US" sz="3200" b="1" dirty="0">
                <a:solidFill>
                  <a:schemeClr val="tx1"/>
                </a:solidFill>
              </a:rPr>
              <a:t>Is Baptism a Work?</a:t>
            </a:r>
          </a:p>
          <a:p>
            <a:pPr lvl="1">
              <a:buFont typeface="Wingdings" panose="05000000000000000000" pitchFamily="2" charset="2"/>
              <a:buChar char="§"/>
            </a:pPr>
            <a:r>
              <a:rPr lang="en-US" sz="3200" b="1" dirty="0">
                <a:solidFill>
                  <a:schemeClr val="tx1"/>
                </a:solidFill>
              </a:rPr>
              <a:t>Paul’s use of works:</a:t>
            </a:r>
          </a:p>
          <a:p>
            <a:pPr lvl="2">
              <a:buFont typeface="Wingdings" panose="05000000000000000000" pitchFamily="2" charset="2"/>
              <a:buChar char="§"/>
            </a:pPr>
            <a:r>
              <a:rPr lang="en-US" sz="3200" b="1" dirty="0">
                <a:solidFill>
                  <a:schemeClr val="tx1"/>
                </a:solidFill>
              </a:rPr>
              <a:t>Paul frequently uses a more complete phrase “works of law” or “works of the law.” (ex. </a:t>
            </a:r>
            <a:r>
              <a:rPr lang="en-US" sz="3200" b="1" dirty="0">
                <a:solidFill>
                  <a:srgbClr val="FF0000"/>
                </a:solidFill>
              </a:rPr>
              <a:t>Rom. 3:20, 28, Gal. 2:16, 3:2</a:t>
            </a:r>
            <a:r>
              <a:rPr lang="en-US" sz="3200" b="1" dirty="0">
                <a:solidFill>
                  <a:schemeClr val="tx1"/>
                </a:solidFill>
              </a:rPr>
              <a:t>, etc.)</a:t>
            </a:r>
          </a:p>
          <a:p>
            <a:pPr lvl="2">
              <a:buFont typeface="Wingdings" panose="05000000000000000000" pitchFamily="2" charset="2"/>
              <a:buChar char="§"/>
            </a:pPr>
            <a:r>
              <a:rPr lang="en-US" sz="3200" b="1" dirty="0">
                <a:solidFill>
                  <a:schemeClr val="tx1"/>
                </a:solidFill>
              </a:rPr>
              <a:t>Expresses the concept of gaining salvation by keeping the rules.</a:t>
            </a:r>
          </a:p>
          <a:p>
            <a:pPr lvl="2">
              <a:buFont typeface="Wingdings" panose="05000000000000000000" pitchFamily="2" charset="2"/>
              <a:buChar char="§"/>
            </a:pPr>
            <a:r>
              <a:rPr lang="en-US" sz="3200" b="1" dirty="0">
                <a:solidFill>
                  <a:schemeClr val="tx1"/>
                </a:solidFill>
              </a:rPr>
              <a:t>Most religious people agree, that law keeping cannot save.</a:t>
            </a:r>
          </a:p>
        </p:txBody>
      </p:sp>
    </p:spTree>
    <p:extLst>
      <p:ext uri="{BB962C8B-B14F-4D97-AF65-F5344CB8AC3E}">
        <p14:creationId xmlns:p14="http://schemas.microsoft.com/office/powerpoint/2010/main" val="32253604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33162-B17F-2BE0-8B45-007A7C9F8DB2}"/>
              </a:ext>
            </a:extLst>
          </p:cNvPr>
          <p:cNvSpPr>
            <a:spLocks noGrp="1"/>
          </p:cNvSpPr>
          <p:nvPr>
            <p:ph type="title"/>
          </p:nvPr>
        </p:nvSpPr>
        <p:spPr/>
        <p:txBody>
          <a:bodyPr/>
          <a:lstStyle/>
          <a:p>
            <a:r>
              <a:rPr lang="en-US" b="1" dirty="0">
                <a:solidFill>
                  <a:schemeClr val="tx1"/>
                </a:solidFill>
              </a:rPr>
              <a:t>Baptism: Zwingli or the Bible?</a:t>
            </a:r>
            <a:endParaRPr lang="en-US" dirty="0"/>
          </a:p>
        </p:txBody>
      </p:sp>
      <p:sp>
        <p:nvSpPr>
          <p:cNvPr id="3" name="Content Placeholder 2">
            <a:extLst>
              <a:ext uri="{FF2B5EF4-FFF2-40B4-BE49-F238E27FC236}">
                <a16:creationId xmlns:a16="http://schemas.microsoft.com/office/drawing/2014/main" id="{849AE33E-58C0-937A-DB96-EE2ADEF08E98}"/>
              </a:ext>
            </a:extLst>
          </p:cNvPr>
          <p:cNvSpPr>
            <a:spLocks noGrp="1"/>
          </p:cNvSpPr>
          <p:nvPr>
            <p:ph idx="1"/>
          </p:nvPr>
        </p:nvSpPr>
        <p:spPr>
          <a:xfrm>
            <a:off x="822959" y="1845733"/>
            <a:ext cx="8088128" cy="4442923"/>
          </a:xfrm>
        </p:spPr>
        <p:txBody>
          <a:bodyPr>
            <a:normAutofit/>
          </a:bodyPr>
          <a:lstStyle/>
          <a:p>
            <a:pPr>
              <a:buFont typeface="Wingdings" panose="05000000000000000000" pitchFamily="2" charset="2"/>
              <a:buChar char="§"/>
            </a:pPr>
            <a:r>
              <a:rPr lang="en-US" sz="3200" b="1" dirty="0">
                <a:solidFill>
                  <a:schemeClr val="tx1"/>
                </a:solidFill>
              </a:rPr>
              <a:t>Is Baptism a Work?</a:t>
            </a:r>
          </a:p>
          <a:p>
            <a:pPr lvl="1">
              <a:buFont typeface="Wingdings" panose="05000000000000000000" pitchFamily="2" charset="2"/>
              <a:buChar char="§"/>
            </a:pPr>
            <a:r>
              <a:rPr lang="en-US" sz="3200" b="1" dirty="0">
                <a:solidFill>
                  <a:schemeClr val="tx1"/>
                </a:solidFill>
              </a:rPr>
              <a:t>Baptism is not a work of law because I am not the one working!</a:t>
            </a:r>
          </a:p>
          <a:p>
            <a:pPr lvl="1">
              <a:buFont typeface="Wingdings" panose="05000000000000000000" pitchFamily="2" charset="2"/>
              <a:buChar char="§"/>
            </a:pPr>
            <a:r>
              <a:rPr lang="en-US" sz="3200" b="1" dirty="0">
                <a:solidFill>
                  <a:schemeClr val="tx1"/>
                </a:solidFill>
              </a:rPr>
              <a:t>It is something I “do” like faith, confession, repentance, etc. </a:t>
            </a:r>
          </a:p>
          <a:p>
            <a:pPr lvl="1">
              <a:buFont typeface="Wingdings" panose="05000000000000000000" pitchFamily="2" charset="2"/>
              <a:buChar char="§"/>
            </a:pPr>
            <a:r>
              <a:rPr lang="en-US" sz="3200" b="1" dirty="0">
                <a:solidFill>
                  <a:schemeClr val="tx1"/>
                </a:solidFill>
              </a:rPr>
              <a:t>But the cleansing of my sin is outside my power. I can’t do that.</a:t>
            </a:r>
          </a:p>
          <a:p>
            <a:pPr lvl="1">
              <a:buFont typeface="Wingdings" panose="05000000000000000000" pitchFamily="2" charset="2"/>
              <a:buChar char="§"/>
            </a:pPr>
            <a:r>
              <a:rPr lang="en-US" sz="3200" b="1" dirty="0">
                <a:solidFill>
                  <a:schemeClr val="tx1"/>
                </a:solidFill>
              </a:rPr>
              <a:t>Scripture affirms this.                                               (</a:t>
            </a:r>
            <a:r>
              <a:rPr lang="en-US" sz="3200" b="1" dirty="0">
                <a:solidFill>
                  <a:srgbClr val="FF0000"/>
                </a:solidFill>
              </a:rPr>
              <a:t>Titus 3:5-7; Eph. 2:5-6, 10; Col. 2:12-13</a:t>
            </a:r>
            <a:r>
              <a:rPr lang="en-US" sz="3200" b="1" dirty="0">
                <a:solidFill>
                  <a:schemeClr val="tx1"/>
                </a:solidFill>
              </a:rPr>
              <a:t>)</a:t>
            </a:r>
          </a:p>
        </p:txBody>
      </p:sp>
    </p:spTree>
    <p:extLst>
      <p:ext uri="{BB962C8B-B14F-4D97-AF65-F5344CB8AC3E}">
        <p14:creationId xmlns:p14="http://schemas.microsoft.com/office/powerpoint/2010/main" val="6725757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chat or text message&#10;&#10;Description automatically generated">
            <a:extLst>
              <a:ext uri="{FF2B5EF4-FFF2-40B4-BE49-F238E27FC236}">
                <a16:creationId xmlns:a16="http://schemas.microsoft.com/office/drawing/2014/main" id="{3F28645A-6A93-5F9D-6C0B-F04B6F19D4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25098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5E0D1E02-4A4E-69FB-93D8-7CBFE33773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558182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33162-B17F-2BE0-8B45-007A7C9F8DB2}"/>
              </a:ext>
            </a:extLst>
          </p:cNvPr>
          <p:cNvSpPr>
            <a:spLocks noGrp="1"/>
          </p:cNvSpPr>
          <p:nvPr>
            <p:ph type="title"/>
          </p:nvPr>
        </p:nvSpPr>
        <p:spPr/>
        <p:txBody>
          <a:bodyPr/>
          <a:lstStyle/>
          <a:p>
            <a:r>
              <a:rPr lang="en-US" b="1" dirty="0">
                <a:solidFill>
                  <a:schemeClr val="tx1"/>
                </a:solidFill>
              </a:rPr>
              <a:t>Baptism: Zwingli or the Bible?</a:t>
            </a:r>
            <a:endParaRPr lang="en-US" dirty="0"/>
          </a:p>
        </p:txBody>
      </p:sp>
      <p:sp>
        <p:nvSpPr>
          <p:cNvPr id="3" name="Content Placeholder 2">
            <a:extLst>
              <a:ext uri="{FF2B5EF4-FFF2-40B4-BE49-F238E27FC236}">
                <a16:creationId xmlns:a16="http://schemas.microsoft.com/office/drawing/2014/main" id="{849AE33E-58C0-937A-DB96-EE2ADEF08E98}"/>
              </a:ext>
            </a:extLst>
          </p:cNvPr>
          <p:cNvSpPr>
            <a:spLocks noGrp="1"/>
          </p:cNvSpPr>
          <p:nvPr>
            <p:ph idx="1"/>
          </p:nvPr>
        </p:nvSpPr>
        <p:spPr/>
        <p:txBody>
          <a:bodyPr>
            <a:normAutofit/>
          </a:bodyPr>
          <a:lstStyle/>
          <a:p>
            <a:pPr>
              <a:buFont typeface="Wingdings" panose="05000000000000000000" pitchFamily="2" charset="2"/>
              <a:buChar char="§"/>
            </a:pPr>
            <a:r>
              <a:rPr lang="en-US" sz="3200" b="1" dirty="0">
                <a:solidFill>
                  <a:schemeClr val="tx1"/>
                </a:solidFill>
              </a:rPr>
              <a:t> The First 1500 Years:</a:t>
            </a:r>
          </a:p>
          <a:p>
            <a:pPr lvl="1">
              <a:buFont typeface="Wingdings" panose="05000000000000000000" pitchFamily="2" charset="2"/>
              <a:buChar char="§"/>
            </a:pPr>
            <a:r>
              <a:rPr lang="en-US" sz="3200" b="1" dirty="0">
                <a:solidFill>
                  <a:schemeClr val="tx1"/>
                </a:solidFill>
              </a:rPr>
              <a:t>No one denied the essentiality of baptism for salvation.</a:t>
            </a:r>
          </a:p>
          <a:p>
            <a:pPr lvl="1">
              <a:buFont typeface="Wingdings" panose="05000000000000000000" pitchFamily="2" charset="2"/>
              <a:buChar char="§"/>
            </a:pPr>
            <a:r>
              <a:rPr lang="en-US" sz="3200" b="1" dirty="0">
                <a:solidFill>
                  <a:schemeClr val="tx1"/>
                </a:solidFill>
              </a:rPr>
              <a:t>The Bible (</a:t>
            </a:r>
            <a:r>
              <a:rPr lang="en-US" sz="3200" b="1" dirty="0">
                <a:solidFill>
                  <a:srgbClr val="FF0000"/>
                </a:solidFill>
              </a:rPr>
              <a:t>Mk. 16:16; 1 Pet. 3:21</a:t>
            </a:r>
            <a:r>
              <a:rPr lang="en-US" sz="3200" b="1" dirty="0">
                <a:solidFill>
                  <a:schemeClr val="tx1"/>
                </a:solidFill>
              </a:rPr>
              <a:t>).</a:t>
            </a:r>
          </a:p>
          <a:p>
            <a:pPr lvl="1">
              <a:buFont typeface="Wingdings" panose="05000000000000000000" pitchFamily="2" charset="2"/>
              <a:buChar char="§"/>
            </a:pPr>
            <a:r>
              <a:rPr lang="en-US" sz="3200" b="1" dirty="0">
                <a:solidFill>
                  <a:schemeClr val="tx1"/>
                </a:solidFill>
              </a:rPr>
              <a:t>Early Church (100-300 A.D.)</a:t>
            </a:r>
          </a:p>
          <a:p>
            <a:pPr lvl="1">
              <a:buFont typeface="Wingdings" panose="05000000000000000000" pitchFamily="2" charset="2"/>
              <a:buChar char="§"/>
            </a:pPr>
            <a:r>
              <a:rPr lang="en-US" sz="3200" b="1" dirty="0">
                <a:solidFill>
                  <a:schemeClr val="tx1"/>
                </a:solidFill>
              </a:rPr>
              <a:t>Catholic Church (300-1500 A.D.)</a:t>
            </a:r>
          </a:p>
          <a:p>
            <a:pPr lvl="1">
              <a:buFont typeface="Wingdings" panose="05000000000000000000" pitchFamily="2" charset="2"/>
              <a:buChar char="§"/>
            </a:pPr>
            <a:r>
              <a:rPr lang="en-US" sz="3200" b="1" dirty="0">
                <a:solidFill>
                  <a:schemeClr val="tx1"/>
                </a:solidFill>
              </a:rPr>
              <a:t>Martin Luther (1483-1546 A.D.)</a:t>
            </a:r>
          </a:p>
        </p:txBody>
      </p:sp>
    </p:spTree>
    <p:extLst>
      <p:ext uri="{BB962C8B-B14F-4D97-AF65-F5344CB8AC3E}">
        <p14:creationId xmlns:p14="http://schemas.microsoft.com/office/powerpoint/2010/main" val="5585943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1A03258A-52C6-4288-AA56-C3262A0D25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76686E-2F7D-8D65-E59F-23D71BE327E3}"/>
              </a:ext>
            </a:extLst>
          </p:cNvPr>
          <p:cNvSpPr>
            <a:spLocks noGrp="1"/>
          </p:cNvSpPr>
          <p:nvPr>
            <p:ph type="title"/>
          </p:nvPr>
        </p:nvSpPr>
        <p:spPr>
          <a:xfrm>
            <a:off x="3886200" y="634946"/>
            <a:ext cx="4776107" cy="1450757"/>
          </a:xfrm>
        </p:spPr>
        <p:txBody>
          <a:bodyPr vert="horz" lIns="91440" tIns="45720" rIns="91440" bIns="45720" rtlCol="0" anchor="b">
            <a:normAutofit/>
          </a:bodyPr>
          <a:lstStyle/>
          <a:p>
            <a:r>
              <a:rPr lang="en-US" sz="4700" b="1" dirty="0">
                <a:solidFill>
                  <a:schemeClr val="tx1"/>
                </a:solidFill>
              </a:rPr>
              <a:t>Justin Martyr </a:t>
            </a:r>
            <a:br>
              <a:rPr lang="en-US" sz="4700" b="1" dirty="0">
                <a:solidFill>
                  <a:schemeClr val="tx1"/>
                </a:solidFill>
              </a:rPr>
            </a:br>
            <a:r>
              <a:rPr lang="en-US" sz="4700" b="1" dirty="0">
                <a:solidFill>
                  <a:schemeClr val="tx1"/>
                </a:solidFill>
              </a:rPr>
              <a:t>(110-165)</a:t>
            </a:r>
          </a:p>
        </p:txBody>
      </p:sp>
      <p:pic>
        <p:nvPicPr>
          <p:cNvPr id="6" name="Content Placeholder 5" descr="A person with a beard&#10;&#10;Description automatically generated with medium confidence">
            <a:extLst>
              <a:ext uri="{FF2B5EF4-FFF2-40B4-BE49-F238E27FC236}">
                <a16:creationId xmlns:a16="http://schemas.microsoft.com/office/drawing/2014/main" id="{3A03FB14-6EBD-9392-1477-FB29FA1BBFF1}"/>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4742" r="21941"/>
          <a:stretch/>
        </p:blipFill>
        <p:spPr>
          <a:xfrm>
            <a:off x="20" y="-12128"/>
            <a:ext cx="3490702" cy="6870127"/>
          </a:xfrm>
          <a:prstGeom prst="rect">
            <a:avLst/>
          </a:prstGeom>
        </p:spPr>
      </p:pic>
      <p:cxnSp>
        <p:nvCxnSpPr>
          <p:cNvPr id="21" name="Straight Connector 20">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65712" y="2085703"/>
            <a:ext cx="4628015"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197D584-EBE7-AC07-A6F1-3081C0BC6FB7}"/>
              </a:ext>
            </a:extLst>
          </p:cNvPr>
          <p:cNvSpPr>
            <a:spLocks noGrp="1"/>
          </p:cNvSpPr>
          <p:nvPr>
            <p:ph sz="half" idx="1"/>
          </p:nvPr>
        </p:nvSpPr>
        <p:spPr>
          <a:xfrm>
            <a:off x="3886200" y="2198913"/>
            <a:ext cx="5128404" cy="4483257"/>
          </a:xfrm>
        </p:spPr>
        <p:txBody>
          <a:bodyPr vert="horz" lIns="0" tIns="45720" rIns="0" bIns="45720" rtlCol="0">
            <a:noAutofit/>
          </a:bodyPr>
          <a:lstStyle/>
          <a:p>
            <a:r>
              <a:rPr lang="en-US" sz="3200" b="1" dirty="0">
                <a:solidFill>
                  <a:schemeClr val="tx1"/>
                </a:solidFill>
              </a:rPr>
              <a:t>“…then they are brough by us were there is water, and are regenerated…For…they then receive the washing with water… we have learned from the Apostles this reason… in order that we… may obtain in the water the remission of sins.” </a:t>
            </a:r>
          </a:p>
        </p:txBody>
      </p:sp>
    </p:spTree>
    <p:extLst>
      <p:ext uri="{BB962C8B-B14F-4D97-AF65-F5344CB8AC3E}">
        <p14:creationId xmlns:p14="http://schemas.microsoft.com/office/powerpoint/2010/main" val="8970046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1A03258A-52C6-4288-AA56-C3262A0D25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EC6F5B-F3AE-C57E-C221-C4E6847C9BEB}"/>
              </a:ext>
            </a:extLst>
          </p:cNvPr>
          <p:cNvSpPr>
            <a:spLocks noGrp="1"/>
          </p:cNvSpPr>
          <p:nvPr>
            <p:ph type="title"/>
          </p:nvPr>
        </p:nvSpPr>
        <p:spPr>
          <a:xfrm>
            <a:off x="3886200" y="634946"/>
            <a:ext cx="4776107" cy="1450757"/>
          </a:xfrm>
        </p:spPr>
        <p:txBody>
          <a:bodyPr vert="horz" lIns="91440" tIns="45720" rIns="91440" bIns="45720" rtlCol="0" anchor="b">
            <a:normAutofit/>
          </a:bodyPr>
          <a:lstStyle/>
          <a:p>
            <a:r>
              <a:rPr lang="en-US" sz="4700" b="1" dirty="0">
                <a:solidFill>
                  <a:schemeClr val="tx1"/>
                </a:solidFill>
              </a:rPr>
              <a:t>Cyril of Jerusalem (315-386)</a:t>
            </a:r>
          </a:p>
        </p:txBody>
      </p:sp>
      <p:pic>
        <p:nvPicPr>
          <p:cNvPr id="6" name="Content Placeholder 5" descr="A picture containing text, stone&#10;&#10;Description automatically generated">
            <a:extLst>
              <a:ext uri="{FF2B5EF4-FFF2-40B4-BE49-F238E27FC236}">
                <a16:creationId xmlns:a16="http://schemas.microsoft.com/office/drawing/2014/main" id="{8FD3BE5B-C367-9EE3-0C9A-FC0AC63EC3D2}"/>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7931" r="3702" b="-2"/>
          <a:stretch/>
        </p:blipFill>
        <p:spPr>
          <a:xfrm>
            <a:off x="20" y="-12128"/>
            <a:ext cx="3490702" cy="6870127"/>
          </a:xfrm>
          <a:prstGeom prst="rect">
            <a:avLst/>
          </a:prstGeom>
        </p:spPr>
      </p:pic>
      <p:cxnSp>
        <p:nvCxnSpPr>
          <p:cNvPr id="21" name="Straight Connector 20">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65712" y="2085703"/>
            <a:ext cx="4628015"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91791C1-97F6-D941-C982-1F118D32674E}"/>
              </a:ext>
            </a:extLst>
          </p:cNvPr>
          <p:cNvSpPr>
            <a:spLocks noGrp="1"/>
          </p:cNvSpPr>
          <p:nvPr>
            <p:ph sz="half" idx="1"/>
          </p:nvPr>
        </p:nvSpPr>
        <p:spPr>
          <a:xfrm>
            <a:off x="3886200" y="2198913"/>
            <a:ext cx="5145657" cy="4483259"/>
          </a:xfrm>
        </p:spPr>
        <p:txBody>
          <a:bodyPr vert="horz" lIns="0" tIns="45720" rIns="0" bIns="45720" rtlCol="0">
            <a:normAutofit lnSpcReduction="10000"/>
          </a:bodyPr>
          <a:lstStyle/>
          <a:p>
            <a:r>
              <a:rPr lang="en-US" sz="3200" b="1" dirty="0">
                <a:solidFill>
                  <a:schemeClr val="tx1"/>
                </a:solidFill>
              </a:rPr>
              <a:t>“Great is the Baptism that lies before you: a ransom to captives; a remission of offensives; a death of sin; a new-birth of the Soul; a garment of light; a holy indissoluble seal; a chariot to heave; the delight of Paradise; a welcome into the kingdom; the gift of adoption!...”</a:t>
            </a:r>
          </a:p>
        </p:txBody>
      </p:sp>
    </p:spTree>
    <p:extLst>
      <p:ext uri="{BB962C8B-B14F-4D97-AF65-F5344CB8AC3E}">
        <p14:creationId xmlns:p14="http://schemas.microsoft.com/office/powerpoint/2010/main" val="28187313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10;&#10;Description automatically generated">
            <a:extLst>
              <a:ext uri="{FF2B5EF4-FFF2-40B4-BE49-F238E27FC236}">
                <a16:creationId xmlns:a16="http://schemas.microsoft.com/office/drawing/2014/main" id="{1E5A4631-6991-8B6B-A9E0-7F113785D2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008521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B4A37-B668-2AEC-1F18-87344AB21B6D}"/>
              </a:ext>
            </a:extLst>
          </p:cNvPr>
          <p:cNvSpPr>
            <a:spLocks noGrp="1"/>
          </p:cNvSpPr>
          <p:nvPr>
            <p:ph type="title"/>
          </p:nvPr>
        </p:nvSpPr>
        <p:spPr>
          <a:xfrm>
            <a:off x="345057" y="286604"/>
            <a:ext cx="8021703" cy="1450757"/>
          </a:xfrm>
        </p:spPr>
        <p:txBody>
          <a:bodyPr/>
          <a:lstStyle/>
          <a:p>
            <a:r>
              <a:rPr lang="en-US" b="1" dirty="0">
                <a:solidFill>
                  <a:schemeClr val="tx1"/>
                </a:solidFill>
              </a:rPr>
              <a:t>Baptism: Zwingli or the Bible?</a:t>
            </a:r>
          </a:p>
        </p:txBody>
      </p:sp>
      <p:sp>
        <p:nvSpPr>
          <p:cNvPr id="3" name="Content Placeholder 2">
            <a:extLst>
              <a:ext uri="{FF2B5EF4-FFF2-40B4-BE49-F238E27FC236}">
                <a16:creationId xmlns:a16="http://schemas.microsoft.com/office/drawing/2014/main" id="{FA40ECC3-50D2-1EBC-6400-ACD77AE2D6B2}"/>
              </a:ext>
            </a:extLst>
          </p:cNvPr>
          <p:cNvSpPr>
            <a:spLocks noGrp="1"/>
          </p:cNvSpPr>
          <p:nvPr>
            <p:ph sz="half" idx="1"/>
          </p:nvPr>
        </p:nvSpPr>
        <p:spPr>
          <a:xfrm>
            <a:off x="345057" y="1845735"/>
            <a:ext cx="4675517" cy="4417042"/>
          </a:xfrm>
        </p:spPr>
        <p:txBody>
          <a:bodyPr>
            <a:noAutofit/>
          </a:bodyPr>
          <a:lstStyle/>
          <a:p>
            <a:pPr>
              <a:buFont typeface="Wingdings" panose="05000000000000000000" pitchFamily="2" charset="2"/>
              <a:buChar char="§"/>
            </a:pPr>
            <a:r>
              <a:rPr lang="en-US" sz="3200" b="1" dirty="0" err="1">
                <a:solidFill>
                  <a:schemeClr val="tx1"/>
                </a:solidFill>
              </a:rPr>
              <a:t>Huldreich</a:t>
            </a:r>
            <a:r>
              <a:rPr lang="en-US" sz="3200" b="1" dirty="0">
                <a:solidFill>
                  <a:schemeClr val="tx1"/>
                </a:solidFill>
              </a:rPr>
              <a:t> Zwingli:</a:t>
            </a:r>
          </a:p>
          <a:p>
            <a:pPr lvl="1">
              <a:buFont typeface="Wingdings" panose="05000000000000000000" pitchFamily="2" charset="2"/>
              <a:buChar char="§"/>
            </a:pPr>
            <a:r>
              <a:rPr lang="en-US" sz="3200" b="1" dirty="0">
                <a:solidFill>
                  <a:schemeClr val="tx1"/>
                </a:solidFill>
              </a:rPr>
              <a:t>Lived 1484-1531.</a:t>
            </a:r>
          </a:p>
          <a:p>
            <a:pPr lvl="1">
              <a:buFont typeface="Wingdings" panose="05000000000000000000" pitchFamily="2" charset="2"/>
              <a:buChar char="§"/>
            </a:pPr>
            <a:r>
              <a:rPr lang="en-US" sz="3200" b="1" dirty="0">
                <a:solidFill>
                  <a:schemeClr val="tx1"/>
                </a:solidFill>
              </a:rPr>
              <a:t>He was the first to teach that baptism had nothing to do with salvation. Period.</a:t>
            </a:r>
          </a:p>
          <a:p>
            <a:pPr lvl="1">
              <a:buFont typeface="Wingdings" panose="05000000000000000000" pitchFamily="2" charset="2"/>
              <a:buChar char="§"/>
            </a:pPr>
            <a:r>
              <a:rPr lang="en-US" sz="3200" b="1" dirty="0">
                <a:solidFill>
                  <a:schemeClr val="tx1"/>
                </a:solidFill>
              </a:rPr>
              <a:t>Breaking with the Bible and 1500 years of unity on the Doctrine.*</a:t>
            </a:r>
          </a:p>
        </p:txBody>
      </p:sp>
      <p:pic>
        <p:nvPicPr>
          <p:cNvPr id="6" name="Content Placeholder 5" descr="A person wearing a hat&#10;&#10;Description automatically generated with medium confidence">
            <a:extLst>
              <a:ext uri="{FF2B5EF4-FFF2-40B4-BE49-F238E27FC236}">
                <a16:creationId xmlns:a16="http://schemas.microsoft.com/office/drawing/2014/main" id="{0669CC08-D657-1995-AAB6-5F973FA6C68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96893" y="2059852"/>
            <a:ext cx="3702050" cy="3595546"/>
          </a:xfrm>
        </p:spPr>
      </p:pic>
    </p:spTree>
    <p:extLst>
      <p:ext uri="{BB962C8B-B14F-4D97-AF65-F5344CB8AC3E}">
        <p14:creationId xmlns:p14="http://schemas.microsoft.com/office/powerpoint/2010/main" val="6629731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DE3B1B8-DC38-48E8-8C31-EF790659B5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9E63FFFE-1DB2-4A0F-B495-35782F1622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32BB9A07-8AB8-4D82-B3BC-B500DDEC79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08CB54FC-0B2A-4107-9A70-958B90B765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4B9D34-9A7C-748A-CBEB-C75F17839A0F}"/>
              </a:ext>
            </a:extLst>
          </p:cNvPr>
          <p:cNvSpPr>
            <a:spLocks noGrp="1"/>
          </p:cNvSpPr>
          <p:nvPr>
            <p:ph type="title"/>
          </p:nvPr>
        </p:nvSpPr>
        <p:spPr>
          <a:xfrm>
            <a:off x="4570820" y="675155"/>
            <a:ext cx="4231720" cy="1450757"/>
          </a:xfrm>
        </p:spPr>
        <p:txBody>
          <a:bodyPr vert="horz" lIns="91440" tIns="45720" rIns="91440" bIns="45720" rtlCol="0" anchor="b">
            <a:normAutofit/>
          </a:bodyPr>
          <a:lstStyle/>
          <a:p>
            <a:r>
              <a:rPr lang="en-US" b="1" dirty="0" err="1">
                <a:solidFill>
                  <a:schemeClr val="tx1"/>
                </a:solidFill>
              </a:rPr>
              <a:t>Huldreich</a:t>
            </a:r>
            <a:r>
              <a:rPr lang="en-US" b="1" dirty="0">
                <a:solidFill>
                  <a:schemeClr val="tx1"/>
                </a:solidFill>
              </a:rPr>
              <a:t> Zwingli</a:t>
            </a:r>
          </a:p>
        </p:txBody>
      </p:sp>
      <p:pic>
        <p:nvPicPr>
          <p:cNvPr id="6" name="Content Placeholder 5" descr="A person wearing a hat&#10;&#10;Description automatically generated with medium confidence">
            <a:extLst>
              <a:ext uri="{FF2B5EF4-FFF2-40B4-BE49-F238E27FC236}">
                <a16:creationId xmlns:a16="http://schemas.microsoft.com/office/drawing/2014/main" id="{E4C290B2-A644-4234-0FAA-36020943803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2394" y="1477116"/>
            <a:ext cx="3891641" cy="3774891"/>
          </a:xfrm>
          <a:prstGeom prst="rect">
            <a:avLst/>
          </a:prstGeom>
        </p:spPr>
      </p:pic>
      <p:cxnSp>
        <p:nvCxnSpPr>
          <p:cNvPr id="19" name="Straight Connector 18">
            <a:extLst>
              <a:ext uri="{FF2B5EF4-FFF2-40B4-BE49-F238E27FC236}">
                <a16:creationId xmlns:a16="http://schemas.microsoft.com/office/drawing/2014/main" id="{7855A9B5-1710-4B19-B0F1-CDFDD4ED5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08763" y="2086188"/>
            <a:ext cx="356160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4920001-6C9E-4E2D-932A-6AC318EDED87}"/>
              </a:ext>
            </a:extLst>
          </p:cNvPr>
          <p:cNvSpPr>
            <a:spLocks noGrp="1"/>
          </p:cNvSpPr>
          <p:nvPr>
            <p:ph sz="half" idx="1"/>
          </p:nvPr>
        </p:nvSpPr>
        <p:spPr>
          <a:xfrm>
            <a:off x="4808763" y="2198914"/>
            <a:ext cx="3845379" cy="3670180"/>
          </a:xfrm>
        </p:spPr>
        <p:txBody>
          <a:bodyPr vert="horz" lIns="0" tIns="45720" rIns="0" bIns="45720" rtlCol="0">
            <a:normAutofit/>
          </a:bodyPr>
          <a:lstStyle/>
          <a:p>
            <a:pPr algn="just"/>
            <a:r>
              <a:rPr lang="en-US" sz="3200" b="1" dirty="0">
                <a:solidFill>
                  <a:schemeClr val="tx1"/>
                </a:solidFill>
              </a:rPr>
              <a:t>“Christ himself did not connect salvation with baptism: it [salvation] is always by faith alone.”</a:t>
            </a:r>
          </a:p>
        </p:txBody>
      </p:sp>
      <p:sp>
        <p:nvSpPr>
          <p:cNvPr id="21" name="Rectangle 20">
            <a:extLst>
              <a:ext uri="{FF2B5EF4-FFF2-40B4-BE49-F238E27FC236}">
                <a16:creationId xmlns:a16="http://schemas.microsoft.com/office/drawing/2014/main" id="{6587DBF8-5C50-4034-8B79-FE54A01A8E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a:extLst>
              <a:ext uri="{FF2B5EF4-FFF2-40B4-BE49-F238E27FC236}">
                <a16:creationId xmlns:a16="http://schemas.microsoft.com/office/drawing/2014/main" id="{14720853-E885-4BE5-BFE2-24004CEF69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992281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DE3B1B8-DC38-48E8-8C31-EF790659B5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9E63FFFE-1DB2-4A0F-B495-35782F1622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32BB9A07-8AB8-4D82-B3BC-B500DDEC79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08CB54FC-0B2A-4107-9A70-958B90B765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4B9D34-9A7C-748A-CBEB-C75F17839A0F}"/>
              </a:ext>
            </a:extLst>
          </p:cNvPr>
          <p:cNvSpPr>
            <a:spLocks noGrp="1"/>
          </p:cNvSpPr>
          <p:nvPr>
            <p:ph type="title"/>
          </p:nvPr>
        </p:nvSpPr>
        <p:spPr>
          <a:xfrm>
            <a:off x="4754636" y="632955"/>
            <a:ext cx="4205841" cy="1450757"/>
          </a:xfrm>
        </p:spPr>
        <p:txBody>
          <a:bodyPr vert="horz" lIns="91440" tIns="45720" rIns="91440" bIns="45720" rtlCol="0" anchor="b">
            <a:normAutofit/>
          </a:bodyPr>
          <a:lstStyle/>
          <a:p>
            <a:r>
              <a:rPr lang="en-US" b="1" dirty="0" err="1">
                <a:solidFill>
                  <a:schemeClr val="tx1"/>
                </a:solidFill>
              </a:rPr>
              <a:t>Huldreich</a:t>
            </a:r>
            <a:r>
              <a:rPr lang="en-US" b="1" dirty="0">
                <a:solidFill>
                  <a:schemeClr val="tx1"/>
                </a:solidFill>
              </a:rPr>
              <a:t> Zwingli</a:t>
            </a:r>
            <a:endParaRPr lang="en-US" dirty="0"/>
          </a:p>
        </p:txBody>
      </p:sp>
      <p:pic>
        <p:nvPicPr>
          <p:cNvPr id="6" name="Content Placeholder 5" descr="A person wearing a hat&#10;&#10;Description automatically generated with medium confidence">
            <a:extLst>
              <a:ext uri="{FF2B5EF4-FFF2-40B4-BE49-F238E27FC236}">
                <a16:creationId xmlns:a16="http://schemas.microsoft.com/office/drawing/2014/main" id="{E4C290B2-A644-4234-0FAA-36020943803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2394" y="1285950"/>
            <a:ext cx="4088720" cy="3966058"/>
          </a:xfrm>
          <a:prstGeom prst="rect">
            <a:avLst/>
          </a:prstGeom>
        </p:spPr>
      </p:pic>
      <p:cxnSp>
        <p:nvCxnSpPr>
          <p:cNvPr id="19" name="Straight Connector 18">
            <a:extLst>
              <a:ext uri="{FF2B5EF4-FFF2-40B4-BE49-F238E27FC236}">
                <a16:creationId xmlns:a16="http://schemas.microsoft.com/office/drawing/2014/main" id="{7855A9B5-1710-4B19-B0F1-CDFDD4ED5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08763" y="2086188"/>
            <a:ext cx="356160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4920001-6C9E-4E2D-932A-6AC318EDED87}"/>
              </a:ext>
            </a:extLst>
          </p:cNvPr>
          <p:cNvSpPr>
            <a:spLocks noGrp="1"/>
          </p:cNvSpPr>
          <p:nvPr>
            <p:ph sz="half" idx="1"/>
          </p:nvPr>
        </p:nvSpPr>
        <p:spPr>
          <a:xfrm>
            <a:off x="4808763" y="2198914"/>
            <a:ext cx="3845379" cy="3670180"/>
          </a:xfrm>
        </p:spPr>
        <p:txBody>
          <a:bodyPr vert="horz" lIns="0" tIns="45720" rIns="0" bIns="45720" rtlCol="0">
            <a:normAutofit/>
          </a:bodyPr>
          <a:lstStyle/>
          <a:p>
            <a:pPr algn="just"/>
            <a:r>
              <a:rPr lang="en-US" sz="3200" b="1" dirty="0">
                <a:solidFill>
                  <a:schemeClr val="tx1"/>
                </a:solidFill>
              </a:rPr>
              <a:t>“For baptism is given and received for the sake of fellow-believers, not for a supposed effect in those who receive it.”</a:t>
            </a:r>
          </a:p>
        </p:txBody>
      </p:sp>
      <p:sp>
        <p:nvSpPr>
          <p:cNvPr id="21" name="Rectangle 20">
            <a:extLst>
              <a:ext uri="{FF2B5EF4-FFF2-40B4-BE49-F238E27FC236}">
                <a16:creationId xmlns:a16="http://schemas.microsoft.com/office/drawing/2014/main" id="{6587DBF8-5C50-4034-8B79-FE54A01A8E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a:extLst>
              <a:ext uri="{FF2B5EF4-FFF2-40B4-BE49-F238E27FC236}">
                <a16:creationId xmlns:a16="http://schemas.microsoft.com/office/drawing/2014/main" id="{14720853-E885-4BE5-BFE2-24004CEF69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244340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DE3B1B8-DC38-48E8-8C31-EF790659B5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9E63FFFE-1DB2-4A0F-B495-35782F1622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32BB9A07-8AB8-4D82-B3BC-B500DDEC79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08CB54FC-0B2A-4107-9A70-958B90B765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4B9D34-9A7C-748A-CBEB-C75F17839A0F}"/>
              </a:ext>
            </a:extLst>
          </p:cNvPr>
          <p:cNvSpPr>
            <a:spLocks noGrp="1"/>
          </p:cNvSpPr>
          <p:nvPr>
            <p:ph type="title"/>
          </p:nvPr>
        </p:nvSpPr>
        <p:spPr>
          <a:xfrm>
            <a:off x="4572001" y="634946"/>
            <a:ext cx="4235568" cy="1450757"/>
          </a:xfrm>
        </p:spPr>
        <p:txBody>
          <a:bodyPr vert="horz" lIns="91440" tIns="45720" rIns="91440" bIns="45720" rtlCol="0" anchor="b">
            <a:normAutofit/>
          </a:bodyPr>
          <a:lstStyle/>
          <a:p>
            <a:r>
              <a:rPr lang="en-US" b="1" dirty="0" err="1">
                <a:solidFill>
                  <a:schemeClr val="tx1"/>
                </a:solidFill>
              </a:rPr>
              <a:t>Huldreich</a:t>
            </a:r>
            <a:r>
              <a:rPr lang="en-US" b="1" dirty="0">
                <a:solidFill>
                  <a:schemeClr val="tx1"/>
                </a:solidFill>
              </a:rPr>
              <a:t> Zwingli</a:t>
            </a:r>
            <a:endParaRPr lang="en-US" dirty="0"/>
          </a:p>
        </p:txBody>
      </p:sp>
      <p:pic>
        <p:nvPicPr>
          <p:cNvPr id="6" name="Content Placeholder 5" descr="A person wearing a hat&#10;&#10;Description automatically generated with medium confidence">
            <a:extLst>
              <a:ext uri="{FF2B5EF4-FFF2-40B4-BE49-F238E27FC236}">
                <a16:creationId xmlns:a16="http://schemas.microsoft.com/office/drawing/2014/main" id="{E4C290B2-A644-4234-0FAA-36020943803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1376" y="1409690"/>
            <a:ext cx="3585728" cy="3478156"/>
          </a:xfrm>
          <a:prstGeom prst="rect">
            <a:avLst/>
          </a:prstGeom>
        </p:spPr>
      </p:pic>
      <p:cxnSp>
        <p:nvCxnSpPr>
          <p:cNvPr id="19" name="Straight Connector 18">
            <a:extLst>
              <a:ext uri="{FF2B5EF4-FFF2-40B4-BE49-F238E27FC236}">
                <a16:creationId xmlns:a16="http://schemas.microsoft.com/office/drawing/2014/main" id="{7855A9B5-1710-4B19-B0F1-CDFDD4ED5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08763" y="2086188"/>
            <a:ext cx="356160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4920001-6C9E-4E2D-932A-6AC318EDED87}"/>
              </a:ext>
            </a:extLst>
          </p:cNvPr>
          <p:cNvSpPr>
            <a:spLocks noGrp="1"/>
          </p:cNvSpPr>
          <p:nvPr>
            <p:ph sz="half" idx="1"/>
          </p:nvPr>
        </p:nvSpPr>
        <p:spPr>
          <a:xfrm>
            <a:off x="4399472" y="2198914"/>
            <a:ext cx="4408097" cy="3670180"/>
          </a:xfrm>
        </p:spPr>
        <p:txBody>
          <a:bodyPr vert="horz" lIns="0" tIns="45720" rIns="0" bIns="45720" rtlCol="0">
            <a:normAutofit fontScale="92500" lnSpcReduction="10000"/>
          </a:bodyPr>
          <a:lstStyle/>
          <a:p>
            <a:pPr algn="just"/>
            <a:r>
              <a:rPr lang="en-US" sz="3200" b="1" dirty="0">
                <a:solidFill>
                  <a:schemeClr val="tx1"/>
                </a:solidFill>
              </a:rPr>
              <a:t>“In this matter of baptism, all the doctors [i.e., teachers] have been in error from the time of the apostles. For all the doctors have ascribed to the water a power which it does not have and the holy apostles did not teach.”</a:t>
            </a:r>
          </a:p>
        </p:txBody>
      </p:sp>
      <p:sp>
        <p:nvSpPr>
          <p:cNvPr id="21" name="Rectangle 20">
            <a:extLst>
              <a:ext uri="{FF2B5EF4-FFF2-40B4-BE49-F238E27FC236}">
                <a16:creationId xmlns:a16="http://schemas.microsoft.com/office/drawing/2014/main" id="{6587DBF8-5C50-4034-8B79-FE54A01A8E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a:extLst>
              <a:ext uri="{FF2B5EF4-FFF2-40B4-BE49-F238E27FC236}">
                <a16:creationId xmlns:a16="http://schemas.microsoft.com/office/drawing/2014/main" id="{14720853-E885-4BE5-BFE2-24004CEF69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044054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docProps/app.xml><?xml version="1.0" encoding="utf-8"?>
<Properties xmlns="http://schemas.openxmlformats.org/officeDocument/2006/extended-properties" xmlns:vt="http://schemas.openxmlformats.org/officeDocument/2006/docPropsVTypes">
  <Template>Retrospect</Template>
  <TotalTime>554</TotalTime>
  <Words>663</Words>
  <Application>Microsoft Office PowerPoint</Application>
  <PresentationFormat>On-screen Show (4:3)</PresentationFormat>
  <Paragraphs>50</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Calibri</vt:lpstr>
      <vt:lpstr>Calibri Light</vt:lpstr>
      <vt:lpstr>Wingdings</vt:lpstr>
      <vt:lpstr>Retrospect</vt:lpstr>
      <vt:lpstr>PowerPoint Presentation</vt:lpstr>
      <vt:lpstr>Baptism: Zwingli or the Bible?</vt:lpstr>
      <vt:lpstr>Justin Martyr  (110-165)</vt:lpstr>
      <vt:lpstr>Cyril of Jerusalem (315-386)</vt:lpstr>
      <vt:lpstr>PowerPoint Presentation</vt:lpstr>
      <vt:lpstr>Baptism: Zwingli or the Bible?</vt:lpstr>
      <vt:lpstr>Huldreich Zwingli</vt:lpstr>
      <vt:lpstr>Huldreich Zwingli</vt:lpstr>
      <vt:lpstr>Huldreich Zwingli</vt:lpstr>
      <vt:lpstr>Baptism: Zwingli or the Bible?</vt:lpstr>
      <vt:lpstr>PowerPoint Presentation</vt:lpstr>
      <vt:lpstr>Baptism: Zwingli or the Bible?</vt:lpstr>
      <vt:lpstr>Baptism: Zwingli or the Bible?</vt:lpstr>
      <vt:lpstr>Baptism: Zwingli or the Bible?</vt:lpstr>
      <vt:lpstr>Baptism: Zwingli or the Bible?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Brenden Ashby</dc:creator>
  <cp:lastModifiedBy>Brenden Ashby</cp:lastModifiedBy>
  <cp:revision>7</cp:revision>
  <dcterms:created xsi:type="dcterms:W3CDTF">2022-06-29T20:08:53Z</dcterms:created>
  <dcterms:modified xsi:type="dcterms:W3CDTF">2022-07-01T00:07:37Z</dcterms:modified>
</cp:coreProperties>
</file>