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260" r:id="rId2"/>
    <p:sldId id="256" r:id="rId3"/>
    <p:sldId id="257" r:id="rId4"/>
    <p:sldId id="258" r:id="rId5"/>
    <p:sldId id="259" r:id="rId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525" autoAdjust="0"/>
  </p:normalViewPr>
  <p:slideViewPr>
    <p:cSldViewPr snapToGrid="0">
      <p:cViewPr varScale="1">
        <p:scale>
          <a:sx n="101" d="100"/>
          <a:sy n="101" d="100"/>
        </p:scale>
        <p:origin x="10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487315-8691-4759-99A9-3B35A63CA1D7}" type="datetimeFigureOut">
              <a:rPr lang="en-US" smtClean="0"/>
              <a:t>1/7/2024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E1BC773-F454-4D23-92FD-595929FE7F26}" type="slidenum">
              <a:rPr lang="en-US" smtClean="0"/>
              <a:t>‹#›</a:t>
            </a:fld>
            <a:endParaRPr lang="en-US"/>
          </a:p>
        </p:txBody>
      </p:sp>
    </p:spTree>
    <p:extLst>
      <p:ext uri="{BB962C8B-B14F-4D97-AF65-F5344CB8AC3E}">
        <p14:creationId xmlns:p14="http://schemas.microsoft.com/office/powerpoint/2010/main" val="90775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Saul, David did not run away from the ripple effects. Even when he was in the wrong David was quick to repent and make things as right as he could. </a:t>
            </a:r>
          </a:p>
        </p:txBody>
      </p:sp>
      <p:sp>
        <p:nvSpPr>
          <p:cNvPr id="4" name="Slide Number Placeholder 3"/>
          <p:cNvSpPr>
            <a:spLocks noGrp="1"/>
          </p:cNvSpPr>
          <p:nvPr>
            <p:ph type="sldNum" sz="quarter" idx="5"/>
          </p:nvPr>
        </p:nvSpPr>
        <p:spPr/>
        <p:txBody>
          <a:bodyPr/>
          <a:lstStyle/>
          <a:p>
            <a:fld id="{AE1BC773-F454-4D23-92FD-595929FE7F26}" type="slidenum">
              <a:rPr lang="en-US" smtClean="0"/>
              <a:t>5</a:t>
            </a:fld>
            <a:endParaRPr lang="en-US"/>
          </a:p>
        </p:txBody>
      </p:sp>
    </p:spTree>
    <p:extLst>
      <p:ext uri="{BB962C8B-B14F-4D97-AF65-F5344CB8AC3E}">
        <p14:creationId xmlns:p14="http://schemas.microsoft.com/office/powerpoint/2010/main" val="1548298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8FD87F-E9B1-44F7-9C59-1B4E964BDEA6}"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1B13A-D576-46B3-8423-49338F07061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322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FD87F-E9B1-44F7-9C59-1B4E964BDEA6}"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1B13A-D576-46B3-8423-49338F070611}" type="slidenum">
              <a:rPr lang="en-US" smtClean="0"/>
              <a:t>‹#›</a:t>
            </a:fld>
            <a:endParaRPr lang="en-US"/>
          </a:p>
        </p:txBody>
      </p:sp>
    </p:spTree>
    <p:extLst>
      <p:ext uri="{BB962C8B-B14F-4D97-AF65-F5344CB8AC3E}">
        <p14:creationId xmlns:p14="http://schemas.microsoft.com/office/powerpoint/2010/main" val="3766501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FD87F-E9B1-44F7-9C59-1B4E964BDEA6}"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1B13A-D576-46B3-8423-49338F070611}" type="slidenum">
              <a:rPr lang="en-US" smtClean="0"/>
              <a:t>‹#›</a:t>
            </a:fld>
            <a:endParaRPr lang="en-US"/>
          </a:p>
        </p:txBody>
      </p:sp>
    </p:spTree>
    <p:extLst>
      <p:ext uri="{BB962C8B-B14F-4D97-AF65-F5344CB8AC3E}">
        <p14:creationId xmlns:p14="http://schemas.microsoft.com/office/powerpoint/2010/main" val="606975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FD87F-E9B1-44F7-9C59-1B4E964BDEA6}"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1B13A-D576-46B3-8423-49338F070611}" type="slidenum">
              <a:rPr lang="en-US" smtClean="0"/>
              <a:t>‹#›</a:t>
            </a:fld>
            <a:endParaRPr lang="en-US"/>
          </a:p>
        </p:txBody>
      </p:sp>
    </p:spTree>
    <p:extLst>
      <p:ext uri="{BB962C8B-B14F-4D97-AF65-F5344CB8AC3E}">
        <p14:creationId xmlns:p14="http://schemas.microsoft.com/office/powerpoint/2010/main" val="699952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8FD87F-E9B1-44F7-9C59-1B4E964BDEA6}"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1B13A-D576-46B3-8423-49338F07061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557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8FD87F-E9B1-44F7-9C59-1B4E964BDEA6}"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1B13A-D576-46B3-8423-49338F070611}" type="slidenum">
              <a:rPr lang="en-US" smtClean="0"/>
              <a:t>‹#›</a:t>
            </a:fld>
            <a:endParaRPr lang="en-US"/>
          </a:p>
        </p:txBody>
      </p:sp>
    </p:spTree>
    <p:extLst>
      <p:ext uri="{BB962C8B-B14F-4D97-AF65-F5344CB8AC3E}">
        <p14:creationId xmlns:p14="http://schemas.microsoft.com/office/powerpoint/2010/main" val="1030411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8FD87F-E9B1-44F7-9C59-1B4E964BDEA6}" type="datetimeFigureOut">
              <a:rPr lang="en-US" smtClean="0"/>
              <a:t>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41B13A-D576-46B3-8423-49338F070611}" type="slidenum">
              <a:rPr lang="en-US" smtClean="0"/>
              <a:t>‹#›</a:t>
            </a:fld>
            <a:endParaRPr lang="en-US"/>
          </a:p>
        </p:txBody>
      </p:sp>
    </p:spTree>
    <p:extLst>
      <p:ext uri="{BB962C8B-B14F-4D97-AF65-F5344CB8AC3E}">
        <p14:creationId xmlns:p14="http://schemas.microsoft.com/office/powerpoint/2010/main" val="3314890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8FD87F-E9B1-44F7-9C59-1B4E964BDEA6}" type="datetimeFigureOut">
              <a:rPr lang="en-US" smtClean="0"/>
              <a:t>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41B13A-D576-46B3-8423-49338F070611}" type="slidenum">
              <a:rPr lang="en-US" smtClean="0"/>
              <a:t>‹#›</a:t>
            </a:fld>
            <a:endParaRPr lang="en-US"/>
          </a:p>
        </p:txBody>
      </p:sp>
    </p:spTree>
    <p:extLst>
      <p:ext uri="{BB962C8B-B14F-4D97-AF65-F5344CB8AC3E}">
        <p14:creationId xmlns:p14="http://schemas.microsoft.com/office/powerpoint/2010/main" val="39648263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C8FD87F-E9B1-44F7-9C59-1B4E964BDEA6}" type="datetimeFigureOut">
              <a:rPr lang="en-US" smtClean="0"/>
              <a:t>1/7/2024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541B13A-D576-46B3-8423-49338F070611}" type="slidenum">
              <a:rPr lang="en-US" smtClean="0"/>
              <a:t>‹#›</a:t>
            </a:fld>
            <a:endParaRPr lang="en-US"/>
          </a:p>
        </p:txBody>
      </p:sp>
    </p:spTree>
    <p:extLst>
      <p:ext uri="{BB962C8B-B14F-4D97-AF65-F5344CB8AC3E}">
        <p14:creationId xmlns:p14="http://schemas.microsoft.com/office/powerpoint/2010/main" val="3724338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C8FD87F-E9B1-44F7-9C59-1B4E964BDEA6}" type="datetimeFigureOut">
              <a:rPr lang="en-US" smtClean="0"/>
              <a:t>1/7/2024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41B13A-D576-46B3-8423-49338F070611}" type="slidenum">
              <a:rPr lang="en-US" smtClean="0"/>
              <a:t>‹#›</a:t>
            </a:fld>
            <a:endParaRPr lang="en-US"/>
          </a:p>
        </p:txBody>
      </p:sp>
    </p:spTree>
    <p:extLst>
      <p:ext uri="{BB962C8B-B14F-4D97-AF65-F5344CB8AC3E}">
        <p14:creationId xmlns:p14="http://schemas.microsoft.com/office/powerpoint/2010/main" val="1595373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8FD87F-E9B1-44F7-9C59-1B4E964BDEA6}"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1B13A-D576-46B3-8423-49338F070611}" type="slidenum">
              <a:rPr lang="en-US" smtClean="0"/>
              <a:t>‹#›</a:t>
            </a:fld>
            <a:endParaRPr lang="en-US"/>
          </a:p>
        </p:txBody>
      </p:sp>
    </p:spTree>
    <p:extLst>
      <p:ext uri="{BB962C8B-B14F-4D97-AF65-F5344CB8AC3E}">
        <p14:creationId xmlns:p14="http://schemas.microsoft.com/office/powerpoint/2010/main" val="3183902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C8FD87F-E9B1-44F7-9C59-1B4E964BDEA6}" type="datetimeFigureOut">
              <a:rPr lang="en-US" smtClean="0"/>
              <a:t>1/7/2024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541B13A-D576-46B3-8423-49338F070611}"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90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F6B07D-CB49-0D42-3E52-71EB728FB59B}"/>
              </a:ext>
            </a:extLst>
          </p:cNvPr>
          <p:cNvSpPr/>
          <p:nvPr/>
        </p:nvSpPr>
        <p:spPr>
          <a:xfrm>
            <a:off x="1" y="0"/>
            <a:ext cx="9144000" cy="6858000"/>
          </a:xfrm>
          <a:prstGeom prst="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547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3646-9768-4824-88D0-417789DB8A4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D6578CB-63B8-B864-8B1D-50B35E7F699C}"/>
              </a:ext>
            </a:extLst>
          </p:cNvPr>
          <p:cNvSpPr>
            <a:spLocks noGrp="1"/>
          </p:cNvSpPr>
          <p:nvPr>
            <p:ph type="subTitle" idx="1"/>
          </p:nvPr>
        </p:nvSpPr>
        <p:spPr/>
        <p:txBody>
          <a:bodyPr/>
          <a:lstStyle/>
          <a:p>
            <a:endParaRPr lang="en-US"/>
          </a:p>
        </p:txBody>
      </p:sp>
      <p:pic>
        <p:nvPicPr>
          <p:cNvPr id="5" name="Picture 4" descr="A landscape with trees and text&#10;&#10;Description automatically generated">
            <a:extLst>
              <a:ext uri="{FF2B5EF4-FFF2-40B4-BE49-F238E27FC236}">
                <a16:creationId xmlns:a16="http://schemas.microsoft.com/office/drawing/2014/main" id="{8D6324C8-7C16-C832-C96F-0578869CE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7251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B014-1F58-ADE5-247F-B9999B066222}"/>
              </a:ext>
            </a:extLst>
          </p:cNvPr>
          <p:cNvSpPr>
            <a:spLocks noGrp="1"/>
          </p:cNvSpPr>
          <p:nvPr>
            <p:ph type="title"/>
          </p:nvPr>
        </p:nvSpPr>
        <p:spPr/>
        <p:txBody>
          <a:bodyPr/>
          <a:lstStyle/>
          <a:p>
            <a:r>
              <a:rPr lang="en-US" b="1" dirty="0">
                <a:solidFill>
                  <a:schemeClr val="tx1"/>
                </a:solidFill>
              </a:rPr>
              <a:t>The Sword Shall Not Depart:</a:t>
            </a:r>
            <a:br>
              <a:rPr lang="en-US" b="1" dirty="0">
                <a:solidFill>
                  <a:schemeClr val="tx1"/>
                </a:solidFill>
              </a:rPr>
            </a:br>
            <a:r>
              <a:rPr lang="en-US" sz="3600" b="1" dirty="0">
                <a:solidFill>
                  <a:srgbClr val="FF0000"/>
                </a:solidFill>
              </a:rPr>
              <a:t>2 Sam. 12:9-12</a:t>
            </a:r>
            <a:endParaRPr lang="en-US" b="1" dirty="0">
              <a:solidFill>
                <a:srgbClr val="FF0000"/>
              </a:solidFill>
            </a:endParaRPr>
          </a:p>
        </p:txBody>
      </p:sp>
      <p:sp>
        <p:nvSpPr>
          <p:cNvPr id="3" name="Content Placeholder 2">
            <a:extLst>
              <a:ext uri="{FF2B5EF4-FFF2-40B4-BE49-F238E27FC236}">
                <a16:creationId xmlns:a16="http://schemas.microsoft.com/office/drawing/2014/main" id="{ACB6B102-78FE-A368-8827-582EB4B31B44}"/>
              </a:ext>
            </a:extLst>
          </p:cNvPr>
          <p:cNvSpPr>
            <a:spLocks noGrp="1"/>
          </p:cNvSpPr>
          <p:nvPr>
            <p:ph idx="1"/>
          </p:nvPr>
        </p:nvSpPr>
        <p:spPr>
          <a:xfrm>
            <a:off x="822959" y="1845733"/>
            <a:ext cx="7543801" cy="4408417"/>
          </a:xfrm>
        </p:spPr>
        <p:txBody>
          <a:bodyPr>
            <a:normAutofit/>
          </a:bodyPr>
          <a:lstStyle/>
          <a:p>
            <a:pPr>
              <a:buFont typeface="Arial" panose="020B0604020202020204" pitchFamily="34" charset="0"/>
              <a:buChar char="•"/>
            </a:pPr>
            <a:r>
              <a:rPr lang="en-US" sz="3200" b="1" dirty="0">
                <a:solidFill>
                  <a:schemeClr val="tx1"/>
                </a:solidFill>
              </a:rPr>
              <a:t> The Consequences of Sin:</a:t>
            </a:r>
          </a:p>
          <a:p>
            <a:pPr lvl="1">
              <a:buFont typeface="Arial" panose="020B0604020202020204" pitchFamily="34" charset="0"/>
              <a:buChar char="•"/>
            </a:pPr>
            <a:r>
              <a:rPr lang="en-US" sz="3200" b="1" dirty="0">
                <a:solidFill>
                  <a:schemeClr val="tx1"/>
                </a:solidFill>
              </a:rPr>
              <a:t>David seeks and receives forgiveness.                </a:t>
            </a:r>
            <a:r>
              <a:rPr lang="en-US" sz="3200" b="1" dirty="0">
                <a:solidFill>
                  <a:srgbClr val="FF0000"/>
                </a:solidFill>
              </a:rPr>
              <a:t>2 Sam. 12:12-13</a:t>
            </a:r>
          </a:p>
          <a:p>
            <a:pPr lvl="1">
              <a:buFont typeface="Arial" panose="020B0604020202020204" pitchFamily="34" charset="0"/>
              <a:buChar char="•"/>
            </a:pPr>
            <a:r>
              <a:rPr lang="en-US" sz="3200" b="1" dirty="0">
                <a:solidFill>
                  <a:schemeClr val="tx1"/>
                </a:solidFill>
              </a:rPr>
              <a:t>However, David cannot undo his actions.     </a:t>
            </a:r>
            <a:r>
              <a:rPr lang="en-US" sz="3200" b="1" dirty="0">
                <a:solidFill>
                  <a:srgbClr val="FF0000"/>
                </a:solidFill>
              </a:rPr>
              <a:t>2 Sam. 12:9</a:t>
            </a:r>
          </a:p>
          <a:p>
            <a:pPr lvl="1">
              <a:buFont typeface="Arial" panose="020B0604020202020204" pitchFamily="34" charset="0"/>
              <a:buChar char="•"/>
            </a:pPr>
            <a:r>
              <a:rPr lang="en-US" sz="3200" b="1" dirty="0">
                <a:solidFill>
                  <a:schemeClr val="tx1"/>
                </a:solidFill>
              </a:rPr>
              <a:t>David’s sin didn’t just impact David.                     </a:t>
            </a:r>
            <a:r>
              <a:rPr lang="en-US" sz="3200" b="1" dirty="0">
                <a:solidFill>
                  <a:srgbClr val="FF0000"/>
                </a:solidFill>
              </a:rPr>
              <a:t>2 Sam. 12:9-14</a:t>
            </a:r>
          </a:p>
          <a:p>
            <a:pPr lvl="1">
              <a:buFont typeface="Arial" panose="020B0604020202020204" pitchFamily="34" charset="0"/>
              <a:buChar char="•"/>
            </a:pPr>
            <a:r>
              <a:rPr lang="en-US" sz="3200" b="1" dirty="0">
                <a:solidFill>
                  <a:schemeClr val="tx1"/>
                </a:solidFill>
              </a:rPr>
              <a:t>While forgiven, David must now face the consequences of his actions. </a:t>
            </a:r>
            <a:r>
              <a:rPr lang="en-US" sz="3200" b="1" dirty="0">
                <a:solidFill>
                  <a:srgbClr val="FF0000"/>
                </a:solidFill>
              </a:rPr>
              <a:t>2 Sam. 12:10</a:t>
            </a:r>
          </a:p>
        </p:txBody>
      </p:sp>
    </p:spTree>
    <p:extLst>
      <p:ext uri="{BB962C8B-B14F-4D97-AF65-F5344CB8AC3E}">
        <p14:creationId xmlns:p14="http://schemas.microsoft.com/office/powerpoint/2010/main" val="906805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B014-1F58-ADE5-247F-B9999B066222}"/>
              </a:ext>
            </a:extLst>
          </p:cNvPr>
          <p:cNvSpPr>
            <a:spLocks noGrp="1"/>
          </p:cNvSpPr>
          <p:nvPr>
            <p:ph type="title"/>
          </p:nvPr>
        </p:nvSpPr>
        <p:spPr/>
        <p:txBody>
          <a:bodyPr/>
          <a:lstStyle/>
          <a:p>
            <a:r>
              <a:rPr lang="en-US" b="1" dirty="0">
                <a:solidFill>
                  <a:schemeClr val="tx1"/>
                </a:solidFill>
              </a:rPr>
              <a:t>The Sword Shall Not Depart:</a:t>
            </a:r>
            <a:br>
              <a:rPr lang="en-US" b="1" dirty="0">
                <a:solidFill>
                  <a:schemeClr val="tx1"/>
                </a:solidFill>
              </a:rPr>
            </a:br>
            <a:r>
              <a:rPr lang="en-US" sz="3600" b="1" dirty="0">
                <a:solidFill>
                  <a:srgbClr val="FF0000"/>
                </a:solidFill>
              </a:rPr>
              <a:t>2 Sam. 12:9-12</a:t>
            </a:r>
            <a:endParaRPr lang="en-US" b="1" dirty="0">
              <a:solidFill>
                <a:srgbClr val="FF0000"/>
              </a:solidFill>
            </a:endParaRPr>
          </a:p>
        </p:txBody>
      </p:sp>
      <p:sp>
        <p:nvSpPr>
          <p:cNvPr id="3" name="Content Placeholder 2">
            <a:extLst>
              <a:ext uri="{FF2B5EF4-FFF2-40B4-BE49-F238E27FC236}">
                <a16:creationId xmlns:a16="http://schemas.microsoft.com/office/drawing/2014/main" id="{ACB6B102-78FE-A368-8827-582EB4B31B44}"/>
              </a:ext>
            </a:extLst>
          </p:cNvPr>
          <p:cNvSpPr>
            <a:spLocks noGrp="1"/>
          </p:cNvSpPr>
          <p:nvPr>
            <p:ph idx="1"/>
          </p:nvPr>
        </p:nvSpPr>
        <p:spPr>
          <a:xfrm>
            <a:off x="822959" y="1845733"/>
            <a:ext cx="7543801" cy="4408417"/>
          </a:xfrm>
        </p:spPr>
        <p:txBody>
          <a:bodyPr>
            <a:normAutofit/>
          </a:bodyPr>
          <a:lstStyle/>
          <a:p>
            <a:pPr>
              <a:buFont typeface="Arial" panose="020B0604020202020204" pitchFamily="34" charset="0"/>
              <a:buChar char="•"/>
            </a:pPr>
            <a:r>
              <a:rPr lang="en-US" sz="3200" b="1" dirty="0">
                <a:solidFill>
                  <a:schemeClr val="tx1"/>
                </a:solidFill>
              </a:rPr>
              <a:t> The Sword Does Not Depart from David:</a:t>
            </a:r>
          </a:p>
          <a:p>
            <a:pPr lvl="1">
              <a:buFont typeface="Arial" panose="020B0604020202020204" pitchFamily="34" charset="0"/>
              <a:buChar char="•"/>
            </a:pPr>
            <a:r>
              <a:rPr lang="en-US" sz="3200" b="1" dirty="0">
                <a:solidFill>
                  <a:schemeClr val="tx1"/>
                </a:solidFill>
              </a:rPr>
              <a:t>David’s sons Ammon, Absalom, and Adonijah all die by the sword                                 (</a:t>
            </a:r>
            <a:r>
              <a:rPr lang="en-US" sz="3200" b="1" dirty="0">
                <a:solidFill>
                  <a:srgbClr val="FF0000"/>
                </a:solidFill>
              </a:rPr>
              <a:t>2 Sam. 13:28-29; 18:15; 1 Kings 2:25</a:t>
            </a:r>
            <a:r>
              <a:rPr lang="en-US" sz="3200" b="1" dirty="0">
                <a:solidFill>
                  <a:schemeClr val="tx1"/>
                </a:solidFill>
              </a:rPr>
              <a:t>).</a:t>
            </a:r>
          </a:p>
          <a:p>
            <a:pPr lvl="1">
              <a:buFont typeface="Arial" panose="020B0604020202020204" pitchFamily="34" charset="0"/>
              <a:buChar char="•"/>
            </a:pPr>
            <a:r>
              <a:rPr lang="en-US" sz="3200" b="1" dirty="0">
                <a:solidFill>
                  <a:schemeClr val="tx1"/>
                </a:solidFill>
              </a:rPr>
              <a:t>Absalom rebels against David and publicly lies with his father’s concubines                             (</a:t>
            </a:r>
            <a:r>
              <a:rPr lang="en-US" sz="3200" b="1" dirty="0">
                <a:solidFill>
                  <a:srgbClr val="FF0000"/>
                </a:solidFill>
              </a:rPr>
              <a:t>2 Sam. 16:15-16, 22</a:t>
            </a:r>
            <a:r>
              <a:rPr lang="en-US" sz="3200" b="1" dirty="0">
                <a:solidFill>
                  <a:schemeClr val="tx1"/>
                </a:solidFill>
              </a:rPr>
              <a:t>).</a:t>
            </a:r>
          </a:p>
          <a:p>
            <a:pPr lvl="1">
              <a:buFont typeface="Arial" panose="020B0604020202020204" pitchFamily="34" charset="0"/>
              <a:buChar char="•"/>
            </a:pPr>
            <a:r>
              <a:rPr lang="en-US" sz="3200" b="1" dirty="0">
                <a:solidFill>
                  <a:schemeClr val="tx1"/>
                </a:solidFill>
              </a:rPr>
              <a:t>Another civil war breaks out                                     (</a:t>
            </a:r>
            <a:r>
              <a:rPr lang="en-US" sz="3200" b="1" dirty="0">
                <a:solidFill>
                  <a:srgbClr val="FF0000"/>
                </a:solidFill>
              </a:rPr>
              <a:t>2 Sam. 20:1-2, 21-22</a:t>
            </a:r>
            <a:r>
              <a:rPr lang="en-US" sz="3200" b="1" dirty="0">
                <a:solidFill>
                  <a:schemeClr val="tx1"/>
                </a:solidFill>
              </a:rPr>
              <a:t>).</a:t>
            </a:r>
          </a:p>
        </p:txBody>
      </p:sp>
    </p:spTree>
    <p:extLst>
      <p:ext uri="{BB962C8B-B14F-4D97-AF65-F5344CB8AC3E}">
        <p14:creationId xmlns:p14="http://schemas.microsoft.com/office/powerpoint/2010/main" val="2692615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B014-1F58-ADE5-247F-B9999B066222}"/>
              </a:ext>
            </a:extLst>
          </p:cNvPr>
          <p:cNvSpPr>
            <a:spLocks noGrp="1"/>
          </p:cNvSpPr>
          <p:nvPr>
            <p:ph type="title"/>
          </p:nvPr>
        </p:nvSpPr>
        <p:spPr/>
        <p:txBody>
          <a:bodyPr/>
          <a:lstStyle/>
          <a:p>
            <a:r>
              <a:rPr lang="en-US" b="1" dirty="0">
                <a:solidFill>
                  <a:schemeClr val="tx1"/>
                </a:solidFill>
              </a:rPr>
              <a:t>The Sword Shall Not Depart:</a:t>
            </a:r>
            <a:br>
              <a:rPr lang="en-US" b="1" dirty="0">
                <a:solidFill>
                  <a:schemeClr val="tx1"/>
                </a:solidFill>
              </a:rPr>
            </a:br>
            <a:r>
              <a:rPr lang="en-US" sz="3600" b="1" dirty="0">
                <a:solidFill>
                  <a:srgbClr val="FF0000"/>
                </a:solidFill>
              </a:rPr>
              <a:t>2 Sam. 12:9-12</a:t>
            </a:r>
            <a:endParaRPr lang="en-US" b="1" dirty="0">
              <a:solidFill>
                <a:srgbClr val="FF0000"/>
              </a:solidFill>
            </a:endParaRPr>
          </a:p>
        </p:txBody>
      </p:sp>
      <p:sp>
        <p:nvSpPr>
          <p:cNvPr id="3" name="Content Placeholder 2">
            <a:extLst>
              <a:ext uri="{FF2B5EF4-FFF2-40B4-BE49-F238E27FC236}">
                <a16:creationId xmlns:a16="http://schemas.microsoft.com/office/drawing/2014/main" id="{ACB6B102-78FE-A368-8827-582EB4B31B44}"/>
              </a:ext>
            </a:extLst>
          </p:cNvPr>
          <p:cNvSpPr>
            <a:spLocks noGrp="1"/>
          </p:cNvSpPr>
          <p:nvPr>
            <p:ph idx="1"/>
          </p:nvPr>
        </p:nvSpPr>
        <p:spPr>
          <a:xfrm>
            <a:off x="822959" y="1845733"/>
            <a:ext cx="7543801" cy="4408417"/>
          </a:xfrm>
        </p:spPr>
        <p:txBody>
          <a:bodyPr>
            <a:normAutofit/>
          </a:bodyPr>
          <a:lstStyle/>
          <a:p>
            <a:pPr>
              <a:buFont typeface="Arial" panose="020B0604020202020204" pitchFamily="34" charset="0"/>
              <a:buChar char="•"/>
            </a:pPr>
            <a:r>
              <a:rPr lang="en-US" sz="3200" b="1" dirty="0">
                <a:solidFill>
                  <a:schemeClr val="tx1"/>
                </a:solidFill>
              </a:rPr>
              <a:t> What Do We Learn from This?</a:t>
            </a:r>
          </a:p>
          <a:p>
            <a:pPr lvl="1">
              <a:buFont typeface="Arial" panose="020B0604020202020204" pitchFamily="34" charset="0"/>
              <a:buChar char="•"/>
            </a:pPr>
            <a:r>
              <a:rPr lang="en-US" sz="3200" b="1" dirty="0">
                <a:solidFill>
                  <a:schemeClr val="tx1"/>
                </a:solidFill>
              </a:rPr>
              <a:t>We can be forgiven but that does not mean there won’t be ripple effects in this life. </a:t>
            </a:r>
            <a:r>
              <a:rPr lang="en-US" sz="3200" b="1" dirty="0">
                <a:solidFill>
                  <a:srgbClr val="FF0000"/>
                </a:solidFill>
              </a:rPr>
              <a:t>Gal. 6:7-8</a:t>
            </a:r>
          </a:p>
          <a:p>
            <a:pPr lvl="1">
              <a:buFont typeface="Arial" panose="020B0604020202020204" pitchFamily="34" charset="0"/>
              <a:buChar char="•"/>
            </a:pPr>
            <a:r>
              <a:rPr lang="en-US" sz="3200" b="1" dirty="0">
                <a:solidFill>
                  <a:schemeClr val="tx1"/>
                </a:solidFill>
              </a:rPr>
              <a:t>Past sins do not define you.                                </a:t>
            </a:r>
            <a:r>
              <a:rPr lang="en-US" sz="3200" b="1" dirty="0">
                <a:solidFill>
                  <a:srgbClr val="FF0000"/>
                </a:solidFill>
              </a:rPr>
              <a:t>1 Tim. 1:13-14</a:t>
            </a:r>
          </a:p>
        </p:txBody>
      </p:sp>
    </p:spTree>
    <p:extLst>
      <p:ext uri="{BB962C8B-B14F-4D97-AF65-F5344CB8AC3E}">
        <p14:creationId xmlns:p14="http://schemas.microsoft.com/office/powerpoint/2010/main" val="3867900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78</TotalTime>
  <Words>230</Words>
  <Application>Microsoft Office PowerPoint</Application>
  <PresentationFormat>On-screen Show (4:3)</PresentationFormat>
  <Paragraphs>17</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Retrospect</vt:lpstr>
      <vt:lpstr>PowerPoint Presentation</vt:lpstr>
      <vt:lpstr>PowerPoint Presentation</vt:lpstr>
      <vt:lpstr>The Sword Shall Not Depart: 2 Sam. 12:9-12</vt:lpstr>
      <vt:lpstr>The Sword Shall Not Depart: 2 Sam. 12:9-12</vt:lpstr>
      <vt:lpstr>The Sword Shall Not Depart: 2 Sam. 12:9-12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Brenden Ashby</dc:creator>
  <cp:lastModifiedBy>Brenden Ashby</cp:lastModifiedBy>
  <cp:revision>3</cp:revision>
  <cp:lastPrinted>2024-01-08T00:20:37Z</cp:lastPrinted>
  <dcterms:created xsi:type="dcterms:W3CDTF">2024-01-07T23:03:09Z</dcterms:created>
  <dcterms:modified xsi:type="dcterms:W3CDTF">2024-01-08T00:21:23Z</dcterms:modified>
</cp:coreProperties>
</file>