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2" r:id="rId2"/>
    <p:sldId id="256" r:id="rId3"/>
    <p:sldId id="257" r:id="rId4"/>
    <p:sldId id="258" r:id="rId5"/>
    <p:sldId id="260" r:id="rId6"/>
    <p:sldId id="259" r:id="rId7"/>
    <p:sldId id="26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05" autoAdjust="0"/>
  </p:normalViewPr>
  <p:slideViewPr>
    <p:cSldViewPr snapToGrid="0">
      <p:cViewPr varScale="1">
        <p:scale>
          <a:sx n="104" d="100"/>
          <a:sy n="104" d="100"/>
        </p:scale>
        <p:origin x="18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CF5405C-115C-4B30-80B3-602C1C448BD5}" type="datetimeFigureOut">
              <a:rPr lang="en-US" smtClean="0"/>
              <a:t>2/18/2024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7C52CEC-8CB0-49EA-AE39-1549DD523A04}" type="slidenum">
              <a:rPr lang="en-US" smtClean="0"/>
              <a:t>‹#›</a:t>
            </a:fld>
            <a:endParaRPr lang="en-US"/>
          </a:p>
        </p:txBody>
      </p:sp>
    </p:spTree>
    <p:extLst>
      <p:ext uri="{BB962C8B-B14F-4D97-AF65-F5344CB8AC3E}">
        <p14:creationId xmlns:p14="http://schemas.microsoft.com/office/powerpoint/2010/main" val="381571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Mormon’s contradict their own doctrine. </a:t>
            </a:r>
            <a:r>
              <a:rPr lang="en-US" b="1" dirty="0"/>
              <a:t>Alma 34:31-32</a:t>
            </a:r>
            <a:r>
              <a:rPr lang="en-US" b="0" dirty="0"/>
              <a:t>, 31 Yea, I would that ye would come forth and harden not your hearts any longer; for behold, now is the time and the day of your salvation; and therefore, if ye will repent and harden not your hearts, immediately shall the great plan of redemption be brought about unto you. 32 For behold, this life is the time for men to prepare to meet God; yea, behold the day of this life is the day for men to perform their labors.”</a:t>
            </a:r>
            <a:endParaRPr lang="en-US" dirty="0"/>
          </a:p>
        </p:txBody>
      </p:sp>
      <p:sp>
        <p:nvSpPr>
          <p:cNvPr id="4" name="Slide Number Placeholder 3"/>
          <p:cNvSpPr>
            <a:spLocks noGrp="1"/>
          </p:cNvSpPr>
          <p:nvPr>
            <p:ph type="sldNum" sz="quarter" idx="5"/>
          </p:nvPr>
        </p:nvSpPr>
        <p:spPr/>
        <p:txBody>
          <a:bodyPr/>
          <a:lstStyle/>
          <a:p>
            <a:fld id="{C7C52CEC-8CB0-49EA-AE39-1549DD523A04}" type="slidenum">
              <a:rPr lang="en-US" smtClean="0"/>
              <a:t>4</a:t>
            </a:fld>
            <a:endParaRPr lang="en-US"/>
          </a:p>
        </p:txBody>
      </p:sp>
    </p:spTree>
    <p:extLst>
      <p:ext uri="{BB962C8B-B14F-4D97-AF65-F5344CB8AC3E}">
        <p14:creationId xmlns:p14="http://schemas.microsoft.com/office/powerpoint/2010/main" val="20119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8AD51-0F44-EBAA-424E-11B6AB5246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E6E402-02E7-E987-56F0-D60DD4074F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436CE4-1AF9-228E-5E24-2D4AF02D5974}"/>
              </a:ext>
            </a:extLst>
          </p:cNvPr>
          <p:cNvSpPr>
            <a:spLocks noGrp="1"/>
          </p:cNvSpPr>
          <p:nvPr>
            <p:ph type="body" idx="1"/>
          </p:nvPr>
        </p:nvSpPr>
        <p:spPr/>
        <p:txBody>
          <a:bodyPr/>
          <a:lstStyle/>
          <a:p>
            <a:r>
              <a:rPr lang="en-US" dirty="0"/>
              <a:t>Mormon’s contradict their own doctrine. </a:t>
            </a:r>
            <a:r>
              <a:rPr lang="en-US" b="1" dirty="0"/>
              <a:t>Alma 34:31-32</a:t>
            </a:r>
            <a:r>
              <a:rPr lang="en-US" b="0" dirty="0"/>
              <a:t>, 31 Yea, I would that ye would come forth and harden not your hearts any longer; for behold, now is the time and the day of your salvation; and therefore, if ye will repent and harden not your hearts, immediately shall the great plan of redemption be brought about unto you. 32 For behold, this life is the time for men to prepare to meet God; yea, behold the day of this life is the day for men to perform their labors.”</a:t>
            </a:r>
            <a:endParaRPr lang="en-US" dirty="0"/>
          </a:p>
        </p:txBody>
      </p:sp>
      <p:sp>
        <p:nvSpPr>
          <p:cNvPr id="4" name="Slide Number Placeholder 3">
            <a:extLst>
              <a:ext uri="{FF2B5EF4-FFF2-40B4-BE49-F238E27FC236}">
                <a16:creationId xmlns:a16="http://schemas.microsoft.com/office/drawing/2014/main" id="{7E191617-256D-871F-6AE9-30E7549AD0E1}"/>
              </a:ext>
            </a:extLst>
          </p:cNvPr>
          <p:cNvSpPr>
            <a:spLocks noGrp="1"/>
          </p:cNvSpPr>
          <p:nvPr>
            <p:ph type="sldNum" sz="quarter" idx="5"/>
          </p:nvPr>
        </p:nvSpPr>
        <p:spPr/>
        <p:txBody>
          <a:bodyPr/>
          <a:lstStyle/>
          <a:p>
            <a:fld id="{C7C52CEC-8CB0-49EA-AE39-1549DD523A04}" type="slidenum">
              <a:rPr lang="en-US" smtClean="0"/>
              <a:t>5</a:t>
            </a:fld>
            <a:endParaRPr lang="en-US"/>
          </a:p>
        </p:txBody>
      </p:sp>
    </p:spTree>
    <p:extLst>
      <p:ext uri="{BB962C8B-B14F-4D97-AF65-F5344CB8AC3E}">
        <p14:creationId xmlns:p14="http://schemas.microsoft.com/office/powerpoint/2010/main" val="229968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6EAD6-E9A0-7F84-F428-B0EB193C95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38CFD1-6B1B-59F6-CEBB-6E80989B75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2A69A4-BE67-1BC5-C06B-BB8E0FD72BB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0AEA407-0135-6608-B259-63799115124C}"/>
              </a:ext>
            </a:extLst>
          </p:cNvPr>
          <p:cNvSpPr>
            <a:spLocks noGrp="1"/>
          </p:cNvSpPr>
          <p:nvPr>
            <p:ph type="sldNum" sz="quarter" idx="5"/>
          </p:nvPr>
        </p:nvSpPr>
        <p:spPr/>
        <p:txBody>
          <a:bodyPr/>
          <a:lstStyle/>
          <a:p>
            <a:fld id="{C7C52CEC-8CB0-49EA-AE39-1549DD523A04}" type="slidenum">
              <a:rPr lang="en-US" smtClean="0"/>
              <a:t>7</a:t>
            </a:fld>
            <a:endParaRPr lang="en-US"/>
          </a:p>
        </p:txBody>
      </p:sp>
    </p:spTree>
    <p:extLst>
      <p:ext uri="{BB962C8B-B14F-4D97-AF65-F5344CB8AC3E}">
        <p14:creationId xmlns:p14="http://schemas.microsoft.com/office/powerpoint/2010/main" val="313043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B7BED-6D49-4423-842D-0BEEA2711D41}"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A80D-CCC6-4CAD-B613-DACEAAE5278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775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7BED-6D49-4423-842D-0BEEA2711D41}"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4279094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7BED-6D49-4423-842D-0BEEA2711D41}"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4281519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B7BED-6D49-4423-842D-0BEEA2711D41}"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2684185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DB7BED-6D49-4423-842D-0BEEA2711D41}"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8A80D-CCC6-4CAD-B613-DACEAAE5278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552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DB7BED-6D49-4423-842D-0BEEA2711D41}"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753015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DB7BED-6D49-4423-842D-0BEEA2711D41}"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2620331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DB7BED-6D49-4423-842D-0BEEA2711D41}"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33572792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DB7BED-6D49-4423-842D-0BEEA2711D41}" type="datetimeFigureOut">
              <a:rPr lang="en-US" smtClean="0"/>
              <a:t>2/18/2024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1476134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8DB7BED-6D49-4423-842D-0BEEA2711D41}" type="datetimeFigureOut">
              <a:rPr lang="en-US" smtClean="0"/>
              <a:t>2/18/2024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FB8A80D-CCC6-4CAD-B613-DACEAAE52783}" type="slidenum">
              <a:rPr lang="en-US" smtClean="0"/>
              <a:t>‹#›</a:t>
            </a:fld>
            <a:endParaRPr lang="en-US"/>
          </a:p>
        </p:txBody>
      </p:sp>
    </p:spTree>
    <p:extLst>
      <p:ext uri="{BB962C8B-B14F-4D97-AF65-F5344CB8AC3E}">
        <p14:creationId xmlns:p14="http://schemas.microsoft.com/office/powerpoint/2010/main" val="1386062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DB7BED-6D49-4423-842D-0BEEA2711D41}"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8A80D-CCC6-4CAD-B613-DACEAAE52783}" type="slidenum">
              <a:rPr lang="en-US" smtClean="0"/>
              <a:t>‹#›</a:t>
            </a:fld>
            <a:endParaRPr lang="en-US"/>
          </a:p>
        </p:txBody>
      </p:sp>
    </p:spTree>
    <p:extLst>
      <p:ext uri="{BB962C8B-B14F-4D97-AF65-F5344CB8AC3E}">
        <p14:creationId xmlns:p14="http://schemas.microsoft.com/office/powerpoint/2010/main" val="1579057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8DB7BED-6D49-4423-842D-0BEEA2711D41}" type="datetimeFigureOut">
              <a:rPr lang="en-US" smtClean="0"/>
              <a:t>2/18/2024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FB8A80D-CCC6-4CAD-B613-DACEAAE5278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51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6B3CD5-3A6C-45B1-6F43-90B667B8FA40}"/>
              </a:ext>
            </a:extLst>
          </p:cNvPr>
          <p:cNvSpPr/>
          <p:nvPr/>
        </p:nvSpPr>
        <p:spPr>
          <a:xfrm>
            <a:off x="0" y="1"/>
            <a:ext cx="9144000" cy="68580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59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3BC3B-3171-CC96-6BD8-5C600AC11A7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5FDC26E-7208-EBAE-2803-22DC15128A9F}"/>
              </a:ext>
            </a:extLst>
          </p:cNvPr>
          <p:cNvSpPr>
            <a:spLocks noGrp="1"/>
          </p:cNvSpPr>
          <p:nvPr>
            <p:ph type="subTitle" idx="1"/>
          </p:nvPr>
        </p:nvSpPr>
        <p:spPr/>
        <p:txBody>
          <a:bodyPr/>
          <a:lstStyle/>
          <a:p>
            <a:endParaRPr lang="en-US"/>
          </a:p>
        </p:txBody>
      </p:sp>
      <p:pic>
        <p:nvPicPr>
          <p:cNvPr id="5" name="Picture 4" descr="A black and white quote&#10;&#10;Description automatically generated">
            <a:extLst>
              <a:ext uri="{FF2B5EF4-FFF2-40B4-BE49-F238E27FC236}">
                <a16:creationId xmlns:a16="http://schemas.microsoft.com/office/drawing/2014/main" id="{7F9FBAF6-3717-0B8D-A4A1-8422A9FB42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81638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9A8B-CC7C-A62F-D9E3-0A011B345D3D}"/>
              </a:ext>
            </a:extLst>
          </p:cNvPr>
          <p:cNvSpPr>
            <a:spLocks noGrp="1"/>
          </p:cNvSpPr>
          <p:nvPr>
            <p:ph type="title"/>
          </p:nvPr>
        </p:nvSpPr>
        <p:spPr/>
        <p:txBody>
          <a:bodyPr>
            <a:normAutofit/>
          </a:bodyPr>
          <a:lstStyle/>
          <a:p>
            <a:r>
              <a:rPr lang="en-US" sz="4000" b="1" dirty="0">
                <a:solidFill>
                  <a:schemeClr val="tx1"/>
                </a:solidFill>
              </a:rPr>
              <a:t>What About Baptism for the Dead?</a:t>
            </a:r>
            <a:br>
              <a:rPr lang="en-US" sz="4000" b="1" dirty="0">
                <a:solidFill>
                  <a:schemeClr val="tx1"/>
                </a:solidFill>
              </a:rPr>
            </a:br>
            <a:r>
              <a:rPr lang="en-US" sz="4000" b="1" dirty="0">
                <a:solidFill>
                  <a:srgbClr val="FF0000"/>
                </a:solidFill>
              </a:rPr>
              <a:t>1 Corinthians 15:29</a:t>
            </a:r>
          </a:p>
        </p:txBody>
      </p:sp>
      <p:sp>
        <p:nvSpPr>
          <p:cNvPr id="3" name="Content Placeholder 2">
            <a:extLst>
              <a:ext uri="{FF2B5EF4-FFF2-40B4-BE49-F238E27FC236}">
                <a16:creationId xmlns:a16="http://schemas.microsoft.com/office/drawing/2014/main" id="{F20E8ABC-5C2C-2725-FF63-66F3A1A88218}"/>
              </a:ext>
            </a:extLst>
          </p:cNvPr>
          <p:cNvSpPr>
            <a:spLocks noGrp="1"/>
          </p:cNvSpPr>
          <p:nvPr>
            <p:ph idx="1"/>
          </p:nvPr>
        </p:nvSpPr>
        <p:spPr/>
        <p:txBody>
          <a:bodyPr>
            <a:normAutofit/>
          </a:bodyPr>
          <a:lstStyle/>
          <a:p>
            <a:pPr>
              <a:buFont typeface="Wingdings" panose="05000000000000000000" pitchFamily="2" charset="2"/>
              <a:buChar char="§"/>
            </a:pPr>
            <a:r>
              <a:rPr lang="en-US" sz="3200" b="1" dirty="0">
                <a:solidFill>
                  <a:schemeClr val="tx1"/>
                </a:solidFill>
              </a:rPr>
              <a:t> The Passage in Question:</a:t>
            </a:r>
          </a:p>
          <a:p>
            <a:pPr lvl="1">
              <a:buFont typeface="Wingdings" panose="05000000000000000000" pitchFamily="2" charset="2"/>
              <a:buChar char="§"/>
            </a:pPr>
            <a:r>
              <a:rPr lang="en-US" sz="3200" b="1" dirty="0">
                <a:solidFill>
                  <a:schemeClr val="tx1"/>
                </a:solidFill>
              </a:rPr>
              <a:t> </a:t>
            </a:r>
            <a:r>
              <a:rPr lang="en-US" sz="3200" b="1" dirty="0">
                <a:solidFill>
                  <a:srgbClr val="FF0000"/>
                </a:solidFill>
              </a:rPr>
              <a:t>1 Cor. 15:29 </a:t>
            </a:r>
            <a:r>
              <a:rPr lang="en-US" sz="3200" b="1" dirty="0">
                <a:solidFill>
                  <a:schemeClr val="tx1"/>
                </a:solidFill>
              </a:rPr>
              <a:t>“Otherwise, what will those do who are baptized for the dead? If the dead are not raised at all, why then are they baptized for them?”</a:t>
            </a:r>
          </a:p>
          <a:p>
            <a:pPr lvl="1">
              <a:buFont typeface="Wingdings" panose="05000000000000000000" pitchFamily="2" charset="2"/>
              <a:buChar char="§"/>
            </a:pPr>
            <a:r>
              <a:rPr lang="en-US" sz="3200" b="1" dirty="0">
                <a:solidFill>
                  <a:schemeClr val="tx1"/>
                </a:solidFill>
              </a:rPr>
              <a:t>Does this verse support the Mormon teaching of “baptism for the dead”? </a:t>
            </a:r>
          </a:p>
        </p:txBody>
      </p:sp>
    </p:spTree>
    <p:extLst>
      <p:ext uri="{BB962C8B-B14F-4D97-AF65-F5344CB8AC3E}">
        <p14:creationId xmlns:p14="http://schemas.microsoft.com/office/powerpoint/2010/main" val="2869995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D6F02-40AD-3AA5-7750-27E1BC45DC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02EE21-4417-AA6B-B336-DDDE4B2319F2}"/>
              </a:ext>
            </a:extLst>
          </p:cNvPr>
          <p:cNvSpPr>
            <a:spLocks noGrp="1"/>
          </p:cNvSpPr>
          <p:nvPr>
            <p:ph type="title"/>
          </p:nvPr>
        </p:nvSpPr>
        <p:spPr/>
        <p:txBody>
          <a:bodyPr>
            <a:normAutofit/>
          </a:bodyPr>
          <a:lstStyle/>
          <a:p>
            <a:r>
              <a:rPr lang="en-US" sz="4000" b="1" dirty="0">
                <a:solidFill>
                  <a:schemeClr val="tx1"/>
                </a:solidFill>
              </a:rPr>
              <a:t>What About Baptism for the Dead?</a:t>
            </a:r>
            <a:br>
              <a:rPr lang="en-US" sz="4000" b="1" dirty="0">
                <a:solidFill>
                  <a:schemeClr val="tx1"/>
                </a:solidFill>
              </a:rPr>
            </a:br>
            <a:r>
              <a:rPr lang="en-US" sz="4000" b="1" dirty="0">
                <a:solidFill>
                  <a:srgbClr val="FF0000"/>
                </a:solidFill>
              </a:rPr>
              <a:t>1 Corinthians 15:29</a:t>
            </a:r>
          </a:p>
        </p:txBody>
      </p:sp>
      <p:sp>
        <p:nvSpPr>
          <p:cNvPr id="3" name="Content Placeholder 2">
            <a:extLst>
              <a:ext uri="{FF2B5EF4-FFF2-40B4-BE49-F238E27FC236}">
                <a16:creationId xmlns:a16="http://schemas.microsoft.com/office/drawing/2014/main" id="{7D5FC0AF-3715-84DF-A712-8E707F20E712}"/>
              </a:ext>
            </a:extLst>
          </p:cNvPr>
          <p:cNvSpPr>
            <a:spLocks noGrp="1"/>
          </p:cNvSpPr>
          <p:nvPr>
            <p:ph idx="1"/>
          </p:nvPr>
        </p:nvSpPr>
        <p:spPr>
          <a:xfrm>
            <a:off x="822960" y="1845733"/>
            <a:ext cx="7635240" cy="4378421"/>
          </a:xfrm>
        </p:spPr>
        <p:txBody>
          <a:bodyPr>
            <a:normAutofit/>
          </a:bodyPr>
          <a:lstStyle/>
          <a:p>
            <a:pPr>
              <a:buFont typeface="Wingdings" panose="05000000000000000000" pitchFamily="2" charset="2"/>
              <a:buChar char="§"/>
            </a:pPr>
            <a:r>
              <a:rPr lang="en-US" sz="3200" b="1" dirty="0">
                <a:solidFill>
                  <a:schemeClr val="tx1"/>
                </a:solidFill>
              </a:rPr>
              <a:t> The Mormon Error:</a:t>
            </a:r>
          </a:p>
          <a:p>
            <a:pPr lvl="1">
              <a:buFont typeface="Wingdings" panose="05000000000000000000" pitchFamily="2" charset="2"/>
              <a:buChar char="§"/>
            </a:pPr>
            <a:r>
              <a:rPr lang="en-US" sz="3200" b="1" dirty="0">
                <a:solidFill>
                  <a:schemeClr val="tx1"/>
                </a:solidFill>
              </a:rPr>
              <a:t>The Mormon church teaches one can be baptized on behalf of a dead friend, relative, etc. for their salvation (D&amp;C 124:29; </a:t>
            </a:r>
            <a:r>
              <a:rPr lang="en-US" sz="3200" b="1" dirty="0" err="1">
                <a:solidFill>
                  <a:schemeClr val="tx1"/>
                </a:solidFill>
              </a:rPr>
              <a:t>AofF</a:t>
            </a:r>
            <a:r>
              <a:rPr lang="en-US" sz="3200" b="1" dirty="0">
                <a:solidFill>
                  <a:schemeClr val="tx1"/>
                </a:solidFill>
              </a:rPr>
              <a:t> Art. 4:18).</a:t>
            </a:r>
          </a:p>
          <a:p>
            <a:pPr lvl="1">
              <a:buFont typeface="Wingdings" panose="05000000000000000000" pitchFamily="2" charset="2"/>
              <a:buChar char="§"/>
            </a:pPr>
            <a:r>
              <a:rPr lang="en-US" sz="3200" b="1" dirty="0">
                <a:solidFill>
                  <a:schemeClr val="tx1"/>
                </a:solidFill>
              </a:rPr>
              <a:t>The opportunity to obey the gospel is in </a:t>
            </a:r>
            <a:r>
              <a:rPr lang="en-US" sz="3200" b="1" u="sng" dirty="0">
                <a:solidFill>
                  <a:schemeClr val="tx1"/>
                </a:solidFill>
              </a:rPr>
              <a:t>this</a:t>
            </a:r>
            <a:r>
              <a:rPr lang="en-US" sz="3200" b="1" dirty="0">
                <a:solidFill>
                  <a:schemeClr val="tx1"/>
                </a:solidFill>
              </a:rPr>
              <a:t> life. </a:t>
            </a:r>
            <a:r>
              <a:rPr lang="en-US" sz="3200" b="1" dirty="0">
                <a:solidFill>
                  <a:srgbClr val="FF0000"/>
                </a:solidFill>
              </a:rPr>
              <a:t>Heb. 3:7-14; 9:27</a:t>
            </a:r>
          </a:p>
          <a:p>
            <a:pPr lvl="1">
              <a:buFont typeface="Wingdings" panose="05000000000000000000" pitchFamily="2" charset="2"/>
              <a:buChar char="§"/>
            </a:pPr>
            <a:r>
              <a:rPr lang="en-US" sz="3200" b="1" dirty="0">
                <a:solidFill>
                  <a:schemeClr val="tx1"/>
                </a:solidFill>
              </a:rPr>
              <a:t>Baptism is for the one professing belief. </a:t>
            </a:r>
            <a:r>
              <a:rPr lang="en-US" sz="3200" b="1" dirty="0">
                <a:solidFill>
                  <a:srgbClr val="FF0000"/>
                </a:solidFill>
              </a:rPr>
              <a:t>Acts 8:37; Rom. 10:9-10</a:t>
            </a:r>
          </a:p>
        </p:txBody>
      </p:sp>
    </p:spTree>
    <p:extLst>
      <p:ext uri="{BB962C8B-B14F-4D97-AF65-F5344CB8AC3E}">
        <p14:creationId xmlns:p14="http://schemas.microsoft.com/office/powerpoint/2010/main" val="3291656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78537-A0EA-55F0-B1B7-0852A116F3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1AC7DD-6E19-F0BB-7EEA-AA8D0F49F8A7}"/>
              </a:ext>
            </a:extLst>
          </p:cNvPr>
          <p:cNvSpPr>
            <a:spLocks noGrp="1"/>
          </p:cNvSpPr>
          <p:nvPr>
            <p:ph type="title"/>
          </p:nvPr>
        </p:nvSpPr>
        <p:spPr/>
        <p:txBody>
          <a:bodyPr>
            <a:normAutofit/>
          </a:bodyPr>
          <a:lstStyle/>
          <a:p>
            <a:r>
              <a:rPr lang="en-US" sz="4000" b="1" dirty="0">
                <a:solidFill>
                  <a:schemeClr val="tx1"/>
                </a:solidFill>
              </a:rPr>
              <a:t>What About Baptism for the Dead?</a:t>
            </a:r>
            <a:br>
              <a:rPr lang="en-US" sz="4000" b="1" dirty="0">
                <a:solidFill>
                  <a:schemeClr val="tx1"/>
                </a:solidFill>
              </a:rPr>
            </a:br>
            <a:r>
              <a:rPr lang="en-US" sz="4000" b="1" dirty="0">
                <a:solidFill>
                  <a:srgbClr val="FF0000"/>
                </a:solidFill>
              </a:rPr>
              <a:t>1 Corinthians 15:29</a:t>
            </a:r>
          </a:p>
        </p:txBody>
      </p:sp>
      <p:sp>
        <p:nvSpPr>
          <p:cNvPr id="3" name="Content Placeholder 2">
            <a:extLst>
              <a:ext uri="{FF2B5EF4-FFF2-40B4-BE49-F238E27FC236}">
                <a16:creationId xmlns:a16="http://schemas.microsoft.com/office/drawing/2014/main" id="{799DE664-8C80-2664-C98E-42670001D518}"/>
              </a:ext>
            </a:extLst>
          </p:cNvPr>
          <p:cNvSpPr>
            <a:spLocks noGrp="1"/>
          </p:cNvSpPr>
          <p:nvPr>
            <p:ph idx="1"/>
          </p:nvPr>
        </p:nvSpPr>
        <p:spPr>
          <a:xfrm>
            <a:off x="822960" y="1845733"/>
            <a:ext cx="7635240" cy="4378421"/>
          </a:xfrm>
        </p:spPr>
        <p:txBody>
          <a:bodyPr>
            <a:normAutofit/>
          </a:bodyPr>
          <a:lstStyle/>
          <a:p>
            <a:pPr>
              <a:buFont typeface="Wingdings" panose="05000000000000000000" pitchFamily="2" charset="2"/>
              <a:buChar char="§"/>
            </a:pPr>
            <a:r>
              <a:rPr lang="en-US" sz="3200" b="1" dirty="0">
                <a:solidFill>
                  <a:schemeClr val="tx1"/>
                </a:solidFill>
              </a:rPr>
              <a:t> The Mormon Error:</a:t>
            </a:r>
          </a:p>
          <a:p>
            <a:pPr lvl="1">
              <a:buFont typeface="Wingdings" panose="05000000000000000000" pitchFamily="2" charset="2"/>
              <a:buChar char="§"/>
            </a:pPr>
            <a:r>
              <a:rPr lang="en-US" sz="3200" b="1" dirty="0">
                <a:solidFill>
                  <a:schemeClr val="tx1"/>
                </a:solidFill>
              </a:rPr>
              <a:t>The Mormon church teaches one can be baptized on behalf of a dead friend, relative, etc. for their salvation (D&amp;C 124:29; </a:t>
            </a:r>
            <a:r>
              <a:rPr lang="en-US" sz="3200" b="1" dirty="0" err="1">
                <a:solidFill>
                  <a:schemeClr val="tx1"/>
                </a:solidFill>
              </a:rPr>
              <a:t>AofF</a:t>
            </a:r>
            <a:r>
              <a:rPr lang="en-US" sz="3200" b="1" dirty="0">
                <a:solidFill>
                  <a:schemeClr val="tx1"/>
                </a:solidFill>
              </a:rPr>
              <a:t> Art. 4:18).</a:t>
            </a:r>
          </a:p>
          <a:p>
            <a:pPr lvl="1">
              <a:buFont typeface="Wingdings" panose="05000000000000000000" pitchFamily="2" charset="2"/>
              <a:buChar char="§"/>
            </a:pPr>
            <a:r>
              <a:rPr lang="en-US" sz="3200" b="1" dirty="0">
                <a:solidFill>
                  <a:schemeClr val="tx1"/>
                </a:solidFill>
              </a:rPr>
              <a:t>We will be judged for </a:t>
            </a:r>
            <a:r>
              <a:rPr lang="en-US" sz="3200" b="1" u="sng" dirty="0">
                <a:solidFill>
                  <a:schemeClr val="tx1"/>
                </a:solidFill>
              </a:rPr>
              <a:t>our</a:t>
            </a:r>
            <a:r>
              <a:rPr lang="en-US" sz="3200" b="1" dirty="0">
                <a:solidFill>
                  <a:schemeClr val="tx1"/>
                </a:solidFill>
              </a:rPr>
              <a:t> actions not those of another.                                                           </a:t>
            </a:r>
            <a:r>
              <a:rPr lang="en-US" sz="3200" b="1" dirty="0">
                <a:solidFill>
                  <a:srgbClr val="FF0000"/>
                </a:solidFill>
              </a:rPr>
              <a:t>2 Cor. 5:10 </a:t>
            </a:r>
            <a:r>
              <a:rPr lang="en-US" sz="3200" b="1" dirty="0">
                <a:solidFill>
                  <a:schemeClr val="tx1"/>
                </a:solidFill>
              </a:rPr>
              <a:t>(cf. </a:t>
            </a:r>
            <a:r>
              <a:rPr lang="en-US" sz="3200" b="1" dirty="0">
                <a:solidFill>
                  <a:srgbClr val="FF0000"/>
                </a:solidFill>
              </a:rPr>
              <a:t>Matt. 25:1ff</a:t>
            </a:r>
            <a:r>
              <a:rPr lang="en-US" sz="3200" b="1" dirty="0">
                <a:solidFill>
                  <a:schemeClr val="tx1"/>
                </a:solidFill>
              </a:rPr>
              <a:t>)</a:t>
            </a:r>
            <a:endParaRPr lang="en-US" sz="3200" b="1" dirty="0">
              <a:solidFill>
                <a:srgbClr val="FF0000"/>
              </a:solidFill>
            </a:endParaRPr>
          </a:p>
        </p:txBody>
      </p:sp>
    </p:spTree>
    <p:extLst>
      <p:ext uri="{BB962C8B-B14F-4D97-AF65-F5344CB8AC3E}">
        <p14:creationId xmlns:p14="http://schemas.microsoft.com/office/powerpoint/2010/main" val="2317296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9438C-26E1-F2C2-0F3F-674B7058E2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68624B-47F7-077F-9056-D62FF39A38F9}"/>
              </a:ext>
            </a:extLst>
          </p:cNvPr>
          <p:cNvSpPr>
            <a:spLocks noGrp="1"/>
          </p:cNvSpPr>
          <p:nvPr>
            <p:ph type="title"/>
          </p:nvPr>
        </p:nvSpPr>
        <p:spPr>
          <a:xfrm>
            <a:off x="163903" y="286604"/>
            <a:ext cx="8202857" cy="1450757"/>
          </a:xfrm>
        </p:spPr>
        <p:txBody>
          <a:bodyPr>
            <a:normAutofit/>
          </a:bodyPr>
          <a:lstStyle/>
          <a:p>
            <a:r>
              <a:rPr lang="en-US" sz="4000" b="1" dirty="0">
                <a:solidFill>
                  <a:schemeClr val="tx1"/>
                </a:solidFill>
              </a:rPr>
              <a:t>What About Baptism for the Dead?</a:t>
            </a:r>
            <a:br>
              <a:rPr lang="en-US" sz="4000" b="1" dirty="0">
                <a:solidFill>
                  <a:schemeClr val="tx1"/>
                </a:solidFill>
              </a:rPr>
            </a:br>
            <a:r>
              <a:rPr lang="en-US" sz="4000" b="1" dirty="0">
                <a:solidFill>
                  <a:srgbClr val="FF0000"/>
                </a:solidFill>
              </a:rPr>
              <a:t>1 Corinthians 15:29</a:t>
            </a:r>
          </a:p>
        </p:txBody>
      </p:sp>
      <p:sp>
        <p:nvSpPr>
          <p:cNvPr id="3" name="Content Placeholder 2">
            <a:extLst>
              <a:ext uri="{FF2B5EF4-FFF2-40B4-BE49-F238E27FC236}">
                <a16:creationId xmlns:a16="http://schemas.microsoft.com/office/drawing/2014/main" id="{018B8F5E-71C1-A339-CB00-686849475ECF}"/>
              </a:ext>
            </a:extLst>
          </p:cNvPr>
          <p:cNvSpPr>
            <a:spLocks noGrp="1"/>
          </p:cNvSpPr>
          <p:nvPr>
            <p:ph idx="1"/>
          </p:nvPr>
        </p:nvSpPr>
        <p:spPr>
          <a:xfrm>
            <a:off x="163903" y="1737361"/>
            <a:ext cx="8980098" cy="4577175"/>
          </a:xfrm>
        </p:spPr>
        <p:txBody>
          <a:bodyPr>
            <a:noAutofit/>
          </a:bodyPr>
          <a:lstStyle/>
          <a:p>
            <a:pPr>
              <a:buFont typeface="Wingdings" panose="05000000000000000000" pitchFamily="2" charset="2"/>
              <a:buChar char="§"/>
            </a:pPr>
            <a:r>
              <a:rPr lang="en-US" sz="3200" b="1" dirty="0">
                <a:solidFill>
                  <a:schemeClr val="tx1"/>
                </a:solidFill>
              </a:rPr>
              <a:t> What </a:t>
            </a:r>
            <a:r>
              <a:rPr lang="en-US" sz="3200" b="1" u="sng" dirty="0">
                <a:solidFill>
                  <a:schemeClr val="tx1"/>
                </a:solidFill>
              </a:rPr>
              <a:t>Is</a:t>
            </a:r>
            <a:r>
              <a:rPr lang="en-US" sz="3200" b="1" dirty="0">
                <a:solidFill>
                  <a:schemeClr val="tx1"/>
                </a:solidFill>
              </a:rPr>
              <a:t> Taught:</a:t>
            </a:r>
          </a:p>
          <a:p>
            <a:pPr lvl="1">
              <a:buFont typeface="Wingdings" panose="05000000000000000000" pitchFamily="2" charset="2"/>
              <a:buChar char="§"/>
            </a:pPr>
            <a:r>
              <a:rPr lang="en-US" sz="3200" b="1" dirty="0">
                <a:solidFill>
                  <a:schemeClr val="tx1"/>
                </a:solidFill>
              </a:rPr>
              <a:t>Context: Paul is refuting the false idea that there is no resurrection of the dead.</a:t>
            </a:r>
          </a:p>
          <a:p>
            <a:pPr lvl="1">
              <a:buFont typeface="Wingdings" panose="05000000000000000000" pitchFamily="2" charset="2"/>
              <a:buChar char="§"/>
            </a:pPr>
            <a:r>
              <a:rPr lang="en-US" sz="3200" b="1" dirty="0">
                <a:solidFill>
                  <a:schemeClr val="tx1"/>
                </a:solidFill>
              </a:rPr>
              <a:t>Outline:</a:t>
            </a:r>
          </a:p>
          <a:p>
            <a:pPr lvl="2">
              <a:buFont typeface="Wingdings" panose="05000000000000000000" pitchFamily="2" charset="2"/>
              <a:buChar char="§"/>
            </a:pPr>
            <a:r>
              <a:rPr lang="en-US" sz="3200" b="1" dirty="0">
                <a:solidFill>
                  <a:srgbClr val="FF0000"/>
                </a:solidFill>
              </a:rPr>
              <a:t>vv.1-11</a:t>
            </a:r>
            <a:r>
              <a:rPr lang="en-US" sz="3200" b="1" dirty="0">
                <a:solidFill>
                  <a:schemeClr val="tx1"/>
                </a:solidFill>
              </a:rPr>
              <a:t>: Facts of the resurrection.</a:t>
            </a:r>
          </a:p>
          <a:p>
            <a:pPr lvl="2">
              <a:buFont typeface="Wingdings" panose="05000000000000000000" pitchFamily="2" charset="2"/>
              <a:buChar char="§"/>
            </a:pPr>
            <a:r>
              <a:rPr lang="en-US" sz="3200" b="1" dirty="0">
                <a:solidFill>
                  <a:srgbClr val="FF0000"/>
                </a:solidFill>
              </a:rPr>
              <a:t>vv.12-34</a:t>
            </a:r>
            <a:r>
              <a:rPr lang="en-US" sz="3200" b="1" dirty="0">
                <a:solidFill>
                  <a:schemeClr val="tx1"/>
                </a:solidFill>
              </a:rPr>
              <a:t>: Christ resurrection is a guarantee of our future resurrection.</a:t>
            </a:r>
          </a:p>
          <a:p>
            <a:pPr lvl="2">
              <a:buFont typeface="Wingdings" panose="05000000000000000000" pitchFamily="2" charset="2"/>
              <a:buChar char="§"/>
            </a:pPr>
            <a:r>
              <a:rPr lang="en-US" sz="3200" b="1" dirty="0">
                <a:solidFill>
                  <a:srgbClr val="FF0000"/>
                </a:solidFill>
              </a:rPr>
              <a:t>vv.35-49</a:t>
            </a:r>
            <a:r>
              <a:rPr lang="en-US" sz="3200" b="1" dirty="0">
                <a:solidFill>
                  <a:schemeClr val="tx1"/>
                </a:solidFill>
              </a:rPr>
              <a:t>: The nature of the resurrection.</a:t>
            </a:r>
          </a:p>
          <a:p>
            <a:pPr lvl="2">
              <a:buFont typeface="Wingdings" panose="05000000000000000000" pitchFamily="2" charset="2"/>
              <a:buChar char="§"/>
            </a:pPr>
            <a:r>
              <a:rPr lang="en-US" sz="3200" b="1" dirty="0">
                <a:solidFill>
                  <a:srgbClr val="FF0000"/>
                </a:solidFill>
              </a:rPr>
              <a:t>vv.50-58</a:t>
            </a:r>
            <a:r>
              <a:rPr lang="en-US" sz="3200" b="1" dirty="0">
                <a:solidFill>
                  <a:schemeClr val="tx1"/>
                </a:solidFill>
              </a:rPr>
              <a:t>: The ultimate victory in the resurrection.</a:t>
            </a:r>
          </a:p>
        </p:txBody>
      </p:sp>
    </p:spTree>
    <p:extLst>
      <p:ext uri="{BB962C8B-B14F-4D97-AF65-F5344CB8AC3E}">
        <p14:creationId xmlns:p14="http://schemas.microsoft.com/office/powerpoint/2010/main" val="3714619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ABABB-D3BF-80F8-EBFA-C26770390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C21CB5-24E6-08B6-CACE-63960BC74E8B}"/>
              </a:ext>
            </a:extLst>
          </p:cNvPr>
          <p:cNvSpPr>
            <a:spLocks noGrp="1"/>
          </p:cNvSpPr>
          <p:nvPr>
            <p:ph type="title"/>
          </p:nvPr>
        </p:nvSpPr>
        <p:spPr/>
        <p:txBody>
          <a:bodyPr>
            <a:normAutofit/>
          </a:bodyPr>
          <a:lstStyle/>
          <a:p>
            <a:r>
              <a:rPr lang="en-US" sz="4000" b="1" dirty="0">
                <a:solidFill>
                  <a:schemeClr val="tx1"/>
                </a:solidFill>
              </a:rPr>
              <a:t>What About Baptism for the Dead?</a:t>
            </a:r>
            <a:br>
              <a:rPr lang="en-US" sz="4000" b="1" dirty="0">
                <a:solidFill>
                  <a:schemeClr val="tx1"/>
                </a:solidFill>
              </a:rPr>
            </a:br>
            <a:r>
              <a:rPr lang="en-US" sz="4000" b="1" dirty="0">
                <a:solidFill>
                  <a:srgbClr val="FF0000"/>
                </a:solidFill>
              </a:rPr>
              <a:t>1 Corinthians 15:29</a:t>
            </a:r>
          </a:p>
        </p:txBody>
      </p:sp>
      <p:sp>
        <p:nvSpPr>
          <p:cNvPr id="3" name="Content Placeholder 2">
            <a:extLst>
              <a:ext uri="{FF2B5EF4-FFF2-40B4-BE49-F238E27FC236}">
                <a16:creationId xmlns:a16="http://schemas.microsoft.com/office/drawing/2014/main" id="{3758349E-D4F8-A7C2-0166-BE543266266B}"/>
              </a:ext>
            </a:extLst>
          </p:cNvPr>
          <p:cNvSpPr>
            <a:spLocks noGrp="1"/>
          </p:cNvSpPr>
          <p:nvPr>
            <p:ph idx="1"/>
          </p:nvPr>
        </p:nvSpPr>
        <p:spPr>
          <a:xfrm>
            <a:off x="822960" y="1845733"/>
            <a:ext cx="7635240" cy="4378421"/>
          </a:xfrm>
        </p:spPr>
        <p:txBody>
          <a:bodyPr>
            <a:normAutofit/>
          </a:bodyPr>
          <a:lstStyle/>
          <a:p>
            <a:pPr>
              <a:buFont typeface="Wingdings" panose="05000000000000000000" pitchFamily="2" charset="2"/>
              <a:buChar char="§"/>
            </a:pPr>
            <a:r>
              <a:rPr lang="en-US" sz="3200" b="1" dirty="0">
                <a:solidFill>
                  <a:schemeClr val="tx1"/>
                </a:solidFill>
              </a:rPr>
              <a:t> What </a:t>
            </a:r>
            <a:r>
              <a:rPr lang="en-US" sz="3200" b="1" u="sng" dirty="0">
                <a:solidFill>
                  <a:schemeClr val="tx1"/>
                </a:solidFill>
              </a:rPr>
              <a:t>Is</a:t>
            </a:r>
            <a:r>
              <a:rPr lang="en-US" sz="3200" b="1" dirty="0">
                <a:solidFill>
                  <a:schemeClr val="tx1"/>
                </a:solidFill>
              </a:rPr>
              <a:t> Taught:</a:t>
            </a:r>
          </a:p>
          <a:p>
            <a:pPr lvl="1">
              <a:buFont typeface="Wingdings" panose="05000000000000000000" pitchFamily="2" charset="2"/>
              <a:buChar char="§"/>
            </a:pPr>
            <a:r>
              <a:rPr lang="en-US" sz="3200" b="1" dirty="0">
                <a:solidFill>
                  <a:srgbClr val="FF0000"/>
                </a:solidFill>
              </a:rPr>
              <a:t>1 Corinthians 15:29 </a:t>
            </a:r>
            <a:r>
              <a:rPr lang="en-US" sz="3200" b="1" dirty="0">
                <a:solidFill>
                  <a:schemeClr val="tx1"/>
                </a:solidFill>
              </a:rPr>
              <a:t>is in the section affirming the reality of Jesus’ resurrection as a guarantee of our future resurrection. </a:t>
            </a:r>
            <a:endParaRPr lang="en-US" sz="3200" b="1" dirty="0">
              <a:solidFill>
                <a:srgbClr val="FF0000"/>
              </a:solidFill>
            </a:endParaRPr>
          </a:p>
          <a:p>
            <a:pPr lvl="1">
              <a:buFont typeface="Wingdings" panose="05000000000000000000" pitchFamily="2" charset="2"/>
              <a:buChar char="§"/>
            </a:pPr>
            <a:r>
              <a:rPr lang="en-US" sz="3200" b="1" dirty="0">
                <a:solidFill>
                  <a:schemeClr val="tx1"/>
                </a:solidFill>
              </a:rPr>
              <a:t>The argument of </a:t>
            </a:r>
            <a:r>
              <a:rPr lang="en-US" sz="3200" b="1" dirty="0">
                <a:solidFill>
                  <a:srgbClr val="FF0000"/>
                </a:solidFill>
              </a:rPr>
              <a:t>v.29 </a:t>
            </a:r>
            <a:r>
              <a:rPr lang="en-US" sz="3200" b="1" dirty="0">
                <a:solidFill>
                  <a:schemeClr val="tx1"/>
                </a:solidFill>
              </a:rPr>
              <a:t>is, “if the dead are not raised, why do you follow the example of dead saints who were baptized in hope of resurrection?”</a:t>
            </a:r>
          </a:p>
        </p:txBody>
      </p:sp>
    </p:spTree>
    <p:extLst>
      <p:ext uri="{BB962C8B-B14F-4D97-AF65-F5344CB8AC3E}">
        <p14:creationId xmlns:p14="http://schemas.microsoft.com/office/powerpoint/2010/main" val="4170270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73</TotalTime>
  <Words>575</Words>
  <Application>Microsoft Office PowerPoint</Application>
  <PresentationFormat>On-screen Show (4:3)</PresentationFormat>
  <Paragraphs>30</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PowerPoint Presentation</vt:lpstr>
      <vt:lpstr>PowerPoint Presentation</vt:lpstr>
      <vt:lpstr>What About Baptism for the Dead? 1 Corinthians 15:29</vt:lpstr>
      <vt:lpstr>What About Baptism for the Dead? 1 Corinthians 15:29</vt:lpstr>
      <vt:lpstr>What About Baptism for the Dead? 1 Corinthians 15:29</vt:lpstr>
      <vt:lpstr>What About Baptism for the Dead? 1 Corinthians 15:29</vt:lpstr>
      <vt:lpstr>What About Baptism for the Dead? 1 Corinthians 15:29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Brenden Ashby</dc:creator>
  <cp:lastModifiedBy>Brenden Ashby</cp:lastModifiedBy>
  <cp:revision>8</cp:revision>
  <cp:lastPrinted>2024-02-18T23:58:57Z</cp:lastPrinted>
  <dcterms:created xsi:type="dcterms:W3CDTF">2024-02-16T18:50:53Z</dcterms:created>
  <dcterms:modified xsi:type="dcterms:W3CDTF">2024-02-18T23:59:28Z</dcterms:modified>
</cp:coreProperties>
</file>