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65"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varScale="1">
        <p:scale>
          <a:sx n="80" d="100"/>
          <a:sy n="80" d="100"/>
        </p:scale>
        <p:origin x="-62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27EAA-49A0-4B29-BB18-1E6D3A628847}" type="datetimeFigureOut">
              <a:rPr lang="en-US" smtClean="0"/>
              <a:t>2/25/2024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ADA9DE-CBEA-402E-8621-DD714518BDC9}" type="slidenum">
              <a:rPr lang="en-US" smtClean="0"/>
              <a:t>‹#›</a:t>
            </a:fld>
            <a:endParaRPr lang="en-US"/>
          </a:p>
        </p:txBody>
      </p:sp>
    </p:spTree>
    <p:extLst>
      <p:ext uri="{BB962C8B-B14F-4D97-AF65-F5344CB8AC3E}">
        <p14:creationId xmlns:p14="http://schemas.microsoft.com/office/powerpoint/2010/main" val="335478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DA9DE-CBEA-402E-8621-DD714518BDC9}" type="slidenum">
              <a:rPr lang="en-US" smtClean="0"/>
              <a:t>3</a:t>
            </a:fld>
            <a:endParaRPr lang="en-US"/>
          </a:p>
        </p:txBody>
      </p:sp>
    </p:spTree>
    <p:extLst>
      <p:ext uri="{BB962C8B-B14F-4D97-AF65-F5344CB8AC3E}">
        <p14:creationId xmlns:p14="http://schemas.microsoft.com/office/powerpoint/2010/main" val="412588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D2CF4E-34EE-4059-B9EB-E93CF85109F0}"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398917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2CF4E-34EE-4059-B9EB-E93CF85109F0}"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2502200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2CF4E-34EE-4059-B9EB-E93CF85109F0}"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64834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2CF4E-34EE-4059-B9EB-E93CF85109F0}"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127513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2CF4E-34EE-4059-B9EB-E93CF85109F0}"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263290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D2CF4E-34EE-4059-B9EB-E93CF85109F0}"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1189319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D2CF4E-34EE-4059-B9EB-E93CF85109F0}" type="datetimeFigureOut">
              <a:rPr lang="en-US" smtClean="0"/>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201092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D2CF4E-34EE-4059-B9EB-E93CF85109F0}" type="datetimeFigureOut">
              <a:rPr lang="en-US" smtClean="0"/>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212839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2CF4E-34EE-4059-B9EB-E93CF85109F0}" type="datetimeFigureOut">
              <a:rPr lang="en-US" smtClean="0"/>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95789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2CF4E-34EE-4059-B9EB-E93CF85109F0}"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176537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2CF4E-34EE-4059-B9EB-E93CF85109F0}"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96C01-4F5B-4AD3-B121-68D0FD67F253}" type="slidenum">
              <a:rPr lang="en-US" smtClean="0"/>
              <a:t>‹#›</a:t>
            </a:fld>
            <a:endParaRPr lang="en-US"/>
          </a:p>
        </p:txBody>
      </p:sp>
    </p:spTree>
    <p:extLst>
      <p:ext uri="{BB962C8B-B14F-4D97-AF65-F5344CB8AC3E}">
        <p14:creationId xmlns:p14="http://schemas.microsoft.com/office/powerpoint/2010/main" val="240292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2CF4E-34EE-4059-B9EB-E93CF85109F0}" type="datetimeFigureOut">
              <a:rPr lang="en-US" smtClean="0"/>
              <a:t>2/25/2024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96C01-4F5B-4AD3-B121-68D0FD67F253}" type="slidenum">
              <a:rPr lang="en-US" smtClean="0"/>
              <a:t>‹#›</a:t>
            </a:fld>
            <a:endParaRPr lang="en-US"/>
          </a:p>
        </p:txBody>
      </p:sp>
    </p:spTree>
    <p:extLst>
      <p:ext uri="{BB962C8B-B14F-4D97-AF65-F5344CB8AC3E}">
        <p14:creationId xmlns:p14="http://schemas.microsoft.com/office/powerpoint/2010/main" val="3982015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solidFill>
                  <a:srgbClr val="0070C0"/>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rPr>
              <a:t>The Lord’s Day </a:t>
            </a:r>
            <a:endParaRPr lang="en-US" sz="6000" dirty="0">
              <a:latin typeface="Segoe UI Black" panose="020B0A02040204020203" pitchFamily="34" charset="0"/>
              <a:ea typeface="Segoe UI Black" panose="020B0A02040204020203" pitchFamily="34" charset="0"/>
            </a:endParaRPr>
          </a:p>
        </p:txBody>
      </p:sp>
      <p:sp>
        <p:nvSpPr>
          <p:cNvPr id="3" name="Subtitle 2"/>
          <p:cNvSpPr>
            <a:spLocks noGrp="1"/>
          </p:cNvSpPr>
          <p:nvPr>
            <p:ph type="subTitle" idx="1"/>
          </p:nvPr>
        </p:nvSpPr>
        <p:spPr>
          <a:xfrm>
            <a:off x="2809875" y="3886200"/>
            <a:ext cx="3590925" cy="533400"/>
          </a:xfrm>
        </p:spPr>
        <p:txBody>
          <a:bodyPr>
            <a:normAutofit lnSpcReduction="10000"/>
          </a:bodyPr>
          <a:lstStyle/>
          <a:p>
            <a:r>
              <a:rPr lang="en-US" b="1" dirty="0" smtClean="0"/>
              <a:t>Revelation 1:10</a:t>
            </a:r>
            <a:endParaRPr lang="en-US" b="1" dirty="0"/>
          </a:p>
        </p:txBody>
      </p:sp>
    </p:spTree>
    <p:extLst>
      <p:ext uri="{BB962C8B-B14F-4D97-AF65-F5344CB8AC3E}">
        <p14:creationId xmlns:p14="http://schemas.microsoft.com/office/powerpoint/2010/main" val="1619492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2667000"/>
          </a:xfrm>
          <a:solidFill>
            <a:schemeClr val="bg1">
              <a:alpha val="92000"/>
            </a:schemeClr>
          </a:solidFill>
        </p:spPr>
        <p:txBody>
          <a:bodyPr>
            <a:normAutofit fontScale="92500"/>
          </a:bodyPr>
          <a:lstStyle/>
          <a:p>
            <a:r>
              <a:rPr lang="en-US" dirty="0" smtClean="0"/>
              <a:t>Various festivals mentioned in Scripture  </a:t>
            </a:r>
            <a:br>
              <a:rPr lang="en-US" dirty="0" smtClean="0"/>
            </a:br>
            <a:r>
              <a:rPr lang="en-US" dirty="0" smtClean="0"/>
              <a:t>Mt. 26:17; Jn. 7:2; Col. 2:16</a:t>
            </a:r>
          </a:p>
          <a:p>
            <a:r>
              <a:rPr lang="en-US" dirty="0" smtClean="0"/>
              <a:t>Matt</a:t>
            </a:r>
            <a:r>
              <a:rPr lang="en-US" dirty="0"/>
              <a:t>. 28:1; Mk. 16:9; Lk. </a:t>
            </a:r>
            <a:r>
              <a:rPr lang="en-US" dirty="0" smtClean="0"/>
              <a:t>24:1 (v13</a:t>
            </a:r>
            <a:r>
              <a:rPr lang="en-US" dirty="0"/>
              <a:t>, </a:t>
            </a:r>
            <a:r>
              <a:rPr lang="en-US" dirty="0" smtClean="0"/>
              <a:t>21); </a:t>
            </a:r>
            <a:r>
              <a:rPr lang="en-US" dirty="0"/>
              <a:t>Jn. </a:t>
            </a:r>
            <a:r>
              <a:rPr lang="en-US" dirty="0" smtClean="0"/>
              <a:t>20:1</a:t>
            </a:r>
          </a:p>
          <a:p>
            <a:r>
              <a:rPr lang="en-US" dirty="0" smtClean="0"/>
              <a:t>Acts 20:7</a:t>
            </a:r>
          </a:p>
          <a:p>
            <a:r>
              <a:rPr lang="en-US" dirty="0" smtClean="0"/>
              <a:t>1 Cor. 16:2 </a:t>
            </a:r>
            <a:endParaRPr lang="en-US" dirty="0"/>
          </a:p>
        </p:txBody>
      </p:sp>
      <p:pic>
        <p:nvPicPr>
          <p:cNvPr id="1026" name="Picture 2" descr="white number diary line office business black season planner date font 2016 sunday september july saturday text year march calendar day april annual monday december may november october simple daily multimedia february june august january monthly wednesday week month tuesday template schedule free image organizer calendar vector 2016 calendar calender automotive exterior"/>
          <p:cNvPicPr>
            <a:picLocks noChangeAspect="1" noChangeArrowheads="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806"/>
          <a:stretch/>
        </p:blipFill>
        <p:spPr bwMode="auto">
          <a:xfrm>
            <a:off x="4724400" y="3517349"/>
            <a:ext cx="4419600" cy="3287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0600" y="206514"/>
            <a:ext cx="7224932" cy="769441"/>
          </a:xfrm>
          <a:prstGeom prst="rect">
            <a:avLst/>
          </a:prstGeom>
          <a:noFill/>
        </p:spPr>
        <p:txBody>
          <a:bodyPr wrap="square" rtlCol="0">
            <a:spAutoFit/>
          </a:bodyPr>
          <a:lstStyle/>
          <a:p>
            <a:pPr algn="ctr"/>
            <a:r>
              <a:rPr lang="en-US" sz="4400" b="1" dirty="0" smtClean="0">
                <a:solidFill>
                  <a:srgbClr val="0070C0"/>
                </a:solidFill>
                <a:effectLst>
                  <a:outerShdw blurRad="38100" dist="38100" dir="2700000" algn="tl">
                    <a:srgbClr val="000000">
                      <a:alpha val="43137"/>
                    </a:srgbClr>
                  </a:outerShdw>
                </a:effectLst>
              </a:rPr>
              <a:t>The Lord’s Day</a:t>
            </a:r>
            <a:endParaRPr lang="en-US" sz="4400" b="1" dirty="0">
              <a:solidFill>
                <a:srgbClr val="0070C0"/>
              </a:solidFill>
              <a:effectLst>
                <a:outerShdw blurRad="38100" dist="38100" dir="2700000" algn="tl">
                  <a:srgbClr val="000000">
                    <a:alpha val="43137"/>
                  </a:srgbClr>
                </a:outerShdw>
              </a:effectLst>
            </a:endParaRPr>
          </a:p>
        </p:txBody>
      </p:sp>
      <p:sp>
        <p:nvSpPr>
          <p:cNvPr id="4" name="Rectangle 3"/>
          <p:cNvSpPr/>
          <p:nvPr/>
        </p:nvSpPr>
        <p:spPr>
          <a:xfrm>
            <a:off x="5210175" y="4655495"/>
            <a:ext cx="3441968" cy="1107996"/>
          </a:xfrm>
          <a:prstGeom prst="rect">
            <a:avLst/>
          </a:prstGeom>
          <a:noFill/>
        </p:spPr>
        <p:txBody>
          <a:bodyPr wrap="none" lIns="91440" tIns="45720" rIns="91440" bIns="45720">
            <a:spAutoFit/>
          </a:bodyPr>
          <a:lstStyle/>
          <a:p>
            <a:pPr algn="ctr"/>
            <a:r>
              <a:rPr lang="en-US" sz="6600" b="1" cap="none" spc="0" dirty="0" smtClean="0">
                <a:ln w="28575" cmpd="sng">
                  <a:solidFill>
                    <a:schemeClr val="tx1"/>
                  </a:solidFill>
                  <a:prstDash val="solid"/>
                  <a:miter lim="800000"/>
                </a:ln>
                <a:solidFill>
                  <a:srgbClr val="FF0000"/>
                </a:solidFill>
                <a:effectLst>
                  <a:outerShdw blurRad="55000" dist="50800" dir="5400000" algn="tl">
                    <a:srgbClr val="000000">
                      <a:alpha val="33000"/>
                    </a:srgbClr>
                  </a:outerShdw>
                </a:effectLst>
                <a:latin typeface="Cooper Black" panose="0208090404030B020404" pitchFamily="18" charset="0"/>
              </a:rPr>
              <a:t>WHEN?</a:t>
            </a:r>
            <a:endParaRPr lang="en-US" sz="6600" b="1" cap="none" spc="0" dirty="0">
              <a:ln w="28575" cmpd="sng">
                <a:solidFill>
                  <a:schemeClr val="tx1"/>
                </a:solidFill>
                <a:prstDash val="solid"/>
                <a:miter lim="800000"/>
              </a:ln>
              <a:solidFill>
                <a:srgbClr val="FF0000"/>
              </a:solidFill>
              <a:effectLst>
                <a:outerShdw blurRad="55000" dist="50800" dir="5400000" algn="tl">
                  <a:srgbClr val="000000">
                    <a:alpha val="33000"/>
                  </a:srgbClr>
                </a:outerShdw>
              </a:effectLst>
              <a:latin typeface="Cooper Black" panose="0208090404030B020404" pitchFamily="18" charset="0"/>
            </a:endParaRPr>
          </a:p>
        </p:txBody>
      </p:sp>
    </p:spTree>
    <p:extLst>
      <p:ext uri="{BB962C8B-B14F-4D97-AF65-F5344CB8AC3E}">
        <p14:creationId xmlns:p14="http://schemas.microsoft.com/office/powerpoint/2010/main" val="253222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Book Antiqua" panose="02040602050305030304" pitchFamily="18" charset="0"/>
              </a:rPr>
              <a:t>Who has authority to create </a:t>
            </a:r>
            <a:br>
              <a:rPr lang="en-US" dirty="0" smtClean="0">
                <a:latin typeface="Book Antiqua" panose="02040602050305030304" pitchFamily="18" charset="0"/>
              </a:rPr>
            </a:br>
            <a:r>
              <a:rPr lang="en-US" dirty="0" smtClean="0">
                <a:latin typeface="Book Antiqua" panose="02040602050305030304" pitchFamily="18" charset="0"/>
              </a:rPr>
              <a:t>the Christian Calendar?</a:t>
            </a:r>
            <a:endParaRPr lang="en-US" dirty="0">
              <a:latin typeface="Book Antiqua" panose="02040602050305030304" pitchFamily="18" charset="0"/>
            </a:endParaRPr>
          </a:p>
        </p:txBody>
      </p:sp>
      <p:sp>
        <p:nvSpPr>
          <p:cNvPr id="5" name="Content Placeholder 4"/>
          <p:cNvSpPr>
            <a:spLocks noGrp="1"/>
          </p:cNvSpPr>
          <p:nvPr>
            <p:ph sz="half" idx="1"/>
          </p:nvPr>
        </p:nvSpPr>
        <p:spPr>
          <a:xfrm>
            <a:off x="457200" y="1600201"/>
            <a:ext cx="4038600" cy="1143000"/>
          </a:xfrm>
          <a:ln/>
        </p:spPr>
        <p:style>
          <a:lnRef idx="0">
            <a:schemeClr val="accent5"/>
          </a:lnRef>
          <a:fillRef idx="3">
            <a:schemeClr val="accent5"/>
          </a:fillRef>
          <a:effectRef idx="3">
            <a:schemeClr val="accent5"/>
          </a:effectRef>
          <a:fontRef idx="minor">
            <a:schemeClr val="lt1"/>
          </a:fontRef>
        </p:style>
        <p:txBody>
          <a:bodyPr>
            <a:normAutofit/>
          </a:bodyPr>
          <a:lstStyle/>
          <a:p>
            <a:pPr marL="0" indent="0" algn="ctr">
              <a:buNone/>
            </a:pPr>
            <a:r>
              <a:rPr lang="en-US" i="1" dirty="0" smtClean="0"/>
              <a:t>God</a:t>
            </a:r>
          </a:p>
          <a:p>
            <a:pPr marL="0" indent="0" algn="ctr">
              <a:buNone/>
            </a:pPr>
            <a:r>
              <a:rPr lang="en-US" dirty="0" smtClean="0"/>
              <a:t>The Lord’s Day</a:t>
            </a:r>
            <a:endParaRPr lang="en-US" dirty="0"/>
          </a:p>
        </p:txBody>
      </p:sp>
      <p:sp>
        <p:nvSpPr>
          <p:cNvPr id="6" name="Content Placeholder 5"/>
          <p:cNvSpPr>
            <a:spLocks noGrp="1"/>
          </p:cNvSpPr>
          <p:nvPr>
            <p:ph sz="half" idx="2"/>
          </p:nvPr>
        </p:nvSpPr>
        <p:spPr>
          <a:xfrm>
            <a:off x="4648200" y="1600200"/>
            <a:ext cx="4419600" cy="4114800"/>
          </a:xfrm>
        </p:spPr>
        <p:style>
          <a:lnRef idx="0">
            <a:schemeClr val="accent5"/>
          </a:lnRef>
          <a:fillRef idx="3">
            <a:schemeClr val="accent5"/>
          </a:fillRef>
          <a:effectRef idx="3">
            <a:schemeClr val="accent5"/>
          </a:effectRef>
          <a:fontRef idx="minor">
            <a:schemeClr val="lt1"/>
          </a:fontRef>
        </p:style>
        <p:txBody>
          <a:bodyPr>
            <a:normAutofit/>
          </a:bodyPr>
          <a:lstStyle/>
          <a:p>
            <a:pPr marL="0" indent="0" algn="ctr">
              <a:buNone/>
            </a:pPr>
            <a:r>
              <a:rPr lang="en-US" i="1" dirty="0" smtClean="0"/>
              <a:t>Man</a:t>
            </a:r>
          </a:p>
          <a:p>
            <a:pPr marL="0" indent="0" algn="ctr">
              <a:buNone/>
            </a:pPr>
            <a:r>
              <a:rPr lang="en-US" dirty="0" smtClean="0"/>
              <a:t>Advent</a:t>
            </a:r>
          </a:p>
          <a:p>
            <a:pPr marL="0" indent="0" algn="ctr">
              <a:buNone/>
            </a:pPr>
            <a:r>
              <a:rPr lang="en-US" dirty="0" smtClean="0"/>
              <a:t>Lent</a:t>
            </a:r>
          </a:p>
          <a:p>
            <a:pPr marL="0" indent="0" algn="ctr">
              <a:buNone/>
            </a:pPr>
            <a:r>
              <a:rPr lang="en-US" dirty="0" smtClean="0"/>
              <a:t>Palm Sunday</a:t>
            </a:r>
          </a:p>
          <a:p>
            <a:pPr marL="0" indent="0" algn="ctr">
              <a:buNone/>
            </a:pPr>
            <a:r>
              <a:rPr lang="en-US" dirty="0" smtClean="0"/>
              <a:t>Easter</a:t>
            </a:r>
          </a:p>
          <a:p>
            <a:pPr marL="0" indent="0" algn="ctr">
              <a:buNone/>
            </a:pPr>
            <a:r>
              <a:rPr lang="en-US" dirty="0" smtClean="0"/>
              <a:t>Feast of circumcision of Jesus</a:t>
            </a:r>
          </a:p>
          <a:p>
            <a:pPr marL="0" indent="0" algn="ctr">
              <a:buNone/>
            </a:pPr>
            <a:r>
              <a:rPr lang="en-US" dirty="0" smtClean="0"/>
              <a:t>Elevation of the Holy Cross</a:t>
            </a:r>
          </a:p>
          <a:p>
            <a:pPr marL="0" indent="0" algn="ctr">
              <a:buNone/>
            </a:pPr>
            <a:r>
              <a:rPr lang="en-US" dirty="0" smtClean="0"/>
              <a:t>Beheading of John</a:t>
            </a:r>
            <a:endParaRPr lang="en-US" dirty="0"/>
          </a:p>
        </p:txBody>
      </p:sp>
      <p:sp>
        <p:nvSpPr>
          <p:cNvPr id="8" name="TextBox 7"/>
          <p:cNvSpPr txBox="1"/>
          <p:nvPr/>
        </p:nvSpPr>
        <p:spPr>
          <a:xfrm>
            <a:off x="5181600" y="6019800"/>
            <a:ext cx="3429000" cy="646986"/>
          </a:xfrm>
          <a:prstGeom prst="flowChartAlternateProcess">
            <a:avLst/>
          </a:prstGeom>
          <a:solidFill>
            <a:srgbClr val="FFFF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smtClean="0">
                <a:solidFill>
                  <a:schemeClr val="tx1"/>
                </a:solidFill>
              </a:rPr>
              <a:t>Colossians 2:20-23</a:t>
            </a:r>
            <a:endParaRPr lang="en-US" sz="3200" dirty="0">
              <a:solidFill>
                <a:schemeClr val="tx1"/>
              </a:solidFill>
            </a:endParaRPr>
          </a:p>
        </p:txBody>
      </p:sp>
      <p:sp>
        <p:nvSpPr>
          <p:cNvPr id="9" name="TextBox 8"/>
          <p:cNvSpPr txBox="1"/>
          <p:nvPr/>
        </p:nvSpPr>
        <p:spPr>
          <a:xfrm>
            <a:off x="838200" y="3048000"/>
            <a:ext cx="2819400" cy="646986"/>
          </a:xfrm>
          <a:prstGeom prst="flowChartAlternateProcess">
            <a:avLst/>
          </a:prstGeom>
          <a:solidFill>
            <a:srgbClr val="FFFF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smtClean="0">
                <a:solidFill>
                  <a:schemeClr val="tx1"/>
                </a:solidFill>
              </a:rPr>
              <a:t>Matthew 28:18</a:t>
            </a:r>
            <a:endParaRPr lang="en-US" sz="3200" dirty="0">
              <a:solidFill>
                <a:schemeClr val="tx1"/>
              </a:solidFill>
            </a:endParaRPr>
          </a:p>
        </p:txBody>
      </p:sp>
    </p:spTree>
    <p:extLst>
      <p:ext uri="{BB962C8B-B14F-4D97-AF65-F5344CB8AC3E}">
        <p14:creationId xmlns:p14="http://schemas.microsoft.com/office/powerpoint/2010/main" val="384485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Effect transition="in" filter="wipe(up)">
                                      <p:cBhvr>
                                        <p:cTn id="34" dur="2000"/>
                                        <p:tgtEl>
                                          <p:spTgt spid="6">
                                            <p:bg/>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up)">
                                      <p:cBhvr>
                                        <p:cTn id="37" dur="500"/>
                                        <p:tgtEl>
                                          <p:spTgt spid="6">
                                            <p:txEl>
                                              <p:pRg st="0" end="0"/>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animEffect transition="in" filter="wipe(up)">
                                      <p:cBhvr>
                                        <p:cTn id="40" dur="500"/>
                                        <p:tgtEl>
                                          <p:spTgt spid="6">
                                            <p:txEl>
                                              <p:pRg st="1" end="1"/>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wipe(up)">
                                      <p:cBhvr>
                                        <p:cTn id="43" dur="500"/>
                                        <p:tgtEl>
                                          <p:spTgt spid="6">
                                            <p:txEl>
                                              <p:pRg st="2" end="2"/>
                                            </p:txEl>
                                          </p:spTgt>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Effect transition="in" filter="wipe(up)">
                                      <p:cBhvr>
                                        <p:cTn id="46" dur="500"/>
                                        <p:tgtEl>
                                          <p:spTgt spid="6">
                                            <p:txEl>
                                              <p:pRg st="3" end="3"/>
                                            </p:txEl>
                                          </p:spTgt>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Effect transition="in" filter="wipe(up)">
                                      <p:cBhvr>
                                        <p:cTn id="49" dur="500"/>
                                        <p:tgtEl>
                                          <p:spTgt spid="6">
                                            <p:txEl>
                                              <p:pRg st="4" end="4"/>
                                            </p:txEl>
                                          </p:spTgt>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6">
                                            <p:txEl>
                                              <p:pRg st="5" end="5"/>
                                            </p:txEl>
                                          </p:spTgt>
                                        </p:tgtEl>
                                        <p:attrNameLst>
                                          <p:attrName>style.visibility</p:attrName>
                                        </p:attrNameLst>
                                      </p:cBhvr>
                                      <p:to>
                                        <p:strVal val="visible"/>
                                      </p:to>
                                    </p:set>
                                    <p:animEffect transition="in" filter="wipe(up)">
                                      <p:cBhvr>
                                        <p:cTn id="52" dur="500"/>
                                        <p:tgtEl>
                                          <p:spTgt spid="6">
                                            <p:txEl>
                                              <p:pRg st="5" end="5"/>
                                            </p:txEl>
                                          </p:spTgt>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Effect transition="in" filter="wipe(up)">
                                      <p:cBhvr>
                                        <p:cTn id="55" dur="500"/>
                                        <p:tgtEl>
                                          <p:spTgt spid="6">
                                            <p:txEl>
                                              <p:pRg st="6" end="6"/>
                                            </p:txEl>
                                          </p:spTgt>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6">
                                            <p:txEl>
                                              <p:pRg st="7" end="7"/>
                                            </p:txEl>
                                          </p:spTgt>
                                        </p:tgtEl>
                                        <p:attrNameLst>
                                          <p:attrName>style.visibility</p:attrName>
                                        </p:attrNameLst>
                                      </p:cBhvr>
                                      <p:to>
                                        <p:strVal val="visible"/>
                                      </p:to>
                                    </p:set>
                                    <p:animEffect transition="in" filter="wipe(up)">
                                      <p:cBhvr>
                                        <p:cTn id="58" dur="5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1000" fill="hold"/>
                                        <p:tgtEl>
                                          <p:spTgt spid="8"/>
                                        </p:tgtEl>
                                        <p:attrNameLst>
                                          <p:attrName>ppt_w</p:attrName>
                                        </p:attrNameLst>
                                      </p:cBhvr>
                                      <p:tavLst>
                                        <p:tav tm="0">
                                          <p:val>
                                            <p:fltVal val="0"/>
                                          </p:val>
                                        </p:tav>
                                        <p:tav tm="100000">
                                          <p:val>
                                            <p:strVal val="#ppt_w"/>
                                          </p:val>
                                        </p:tav>
                                      </p:tavLst>
                                    </p:anim>
                                    <p:anim calcmode="lin" valueType="num">
                                      <p:cBhvr>
                                        <p:cTn id="64" dur="1000" fill="hold"/>
                                        <p:tgtEl>
                                          <p:spTgt spid="8"/>
                                        </p:tgtEl>
                                        <p:attrNameLst>
                                          <p:attrName>ppt_h</p:attrName>
                                        </p:attrNameLst>
                                      </p:cBhvr>
                                      <p:tavLst>
                                        <p:tav tm="0">
                                          <p:val>
                                            <p:fltVal val="0"/>
                                          </p:val>
                                        </p:tav>
                                        <p:tav tm="100000">
                                          <p:val>
                                            <p:strVal val="#ppt_h"/>
                                          </p:val>
                                        </p:tav>
                                      </p:tavLst>
                                    </p:anim>
                                    <p:anim calcmode="lin" valueType="num">
                                      <p:cBhvr>
                                        <p:cTn id="65" dur="1000" fill="hold"/>
                                        <p:tgtEl>
                                          <p:spTgt spid="8"/>
                                        </p:tgtEl>
                                        <p:attrNameLst>
                                          <p:attrName>style.rotation</p:attrName>
                                        </p:attrNameLst>
                                      </p:cBhvr>
                                      <p:tavLst>
                                        <p:tav tm="0">
                                          <p:val>
                                            <p:fltVal val="90"/>
                                          </p:val>
                                        </p:tav>
                                        <p:tav tm="100000">
                                          <p:val>
                                            <p:fltVal val="0"/>
                                          </p:val>
                                        </p:tav>
                                      </p:tavLst>
                                    </p:anim>
                                    <p:animEffect transition="in" filter="fade">
                                      <p:cBhvr>
                                        <p:cTn id="6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P spid="6" grpId="0" uiExpand="1" build="p"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nature,rock,wall,stone,arch,rocky"/>
          <p:cNvPicPr>
            <a:picLocks noChangeAspect="1" noChangeArrowheads="1"/>
          </p:cNvPicPr>
          <p:nvPr/>
        </p:nvPicPr>
        <p:blipFill rotWithShape="1">
          <a:blip r:embed="rId2">
            <a:extLst>
              <a:ext uri="{28A0092B-C50C-407E-A947-70E740481C1C}">
                <a14:useLocalDpi xmlns:a14="http://schemas.microsoft.com/office/drawing/2010/main" val="0"/>
              </a:ext>
            </a:extLst>
          </a:blip>
          <a:srcRect r="26888"/>
          <a:stretch/>
        </p:blipFill>
        <p:spPr bwMode="auto">
          <a:xfrm>
            <a:off x="2804652" y="3705266"/>
            <a:ext cx="3581400" cy="30765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143000"/>
            <a:ext cx="8229600" cy="1905000"/>
          </a:xfrm>
          <a:solidFill>
            <a:schemeClr val="bg1">
              <a:alpha val="92000"/>
            </a:schemeClr>
          </a:solidFill>
        </p:spPr>
        <p:txBody>
          <a:bodyPr>
            <a:normAutofit fontScale="92500"/>
          </a:bodyPr>
          <a:lstStyle/>
          <a:p>
            <a:r>
              <a:rPr lang="en-US" dirty="0"/>
              <a:t>Matt. 28:1; Mk. 16:9; Lk. 24:1 (v13, 21); Jn. 20:1</a:t>
            </a:r>
          </a:p>
          <a:p>
            <a:r>
              <a:rPr lang="en-US" dirty="0" smtClean="0"/>
              <a:t>Acts 20:7</a:t>
            </a:r>
          </a:p>
          <a:p>
            <a:r>
              <a:rPr lang="en-US" dirty="0" smtClean="0"/>
              <a:t>1 Cor. 16:2 </a:t>
            </a:r>
            <a:endParaRPr lang="en-US" dirty="0"/>
          </a:p>
        </p:txBody>
      </p:sp>
      <p:sp>
        <p:nvSpPr>
          <p:cNvPr id="7" name="Rectangle 6"/>
          <p:cNvSpPr/>
          <p:nvPr/>
        </p:nvSpPr>
        <p:spPr>
          <a:xfrm>
            <a:off x="3191461" y="2778204"/>
            <a:ext cx="2813591" cy="1107996"/>
          </a:xfrm>
          <a:prstGeom prst="rect">
            <a:avLst/>
          </a:prstGeom>
          <a:noFill/>
        </p:spPr>
        <p:txBody>
          <a:bodyPr wrap="none" lIns="91440" tIns="45720" rIns="91440" bIns="45720">
            <a:spAutoFit/>
          </a:bodyPr>
          <a:lstStyle/>
          <a:p>
            <a:pPr algn="ctr"/>
            <a:r>
              <a:rPr lang="en-US" sz="6600" b="1" cap="none" spc="0" dirty="0" smtClean="0">
                <a:ln w="28575" cmpd="sng">
                  <a:solidFill>
                    <a:schemeClr val="tx1"/>
                  </a:solidFill>
                  <a:prstDash val="solid"/>
                  <a:miter lim="800000"/>
                </a:ln>
                <a:solidFill>
                  <a:srgbClr val="FF0000"/>
                </a:solidFill>
                <a:effectLst>
                  <a:outerShdw blurRad="55000" dist="50800" dir="5400000" algn="tl">
                    <a:srgbClr val="000000">
                      <a:alpha val="33000"/>
                    </a:srgbClr>
                  </a:outerShdw>
                </a:effectLst>
                <a:latin typeface="Cooper Black" panose="0208090404030B020404" pitchFamily="18" charset="0"/>
              </a:rPr>
              <a:t>WHY?</a:t>
            </a:r>
            <a:endParaRPr lang="en-US" sz="6600" b="1" cap="none" spc="0" dirty="0">
              <a:ln w="28575" cmpd="sng">
                <a:solidFill>
                  <a:schemeClr val="tx1"/>
                </a:solidFill>
                <a:prstDash val="solid"/>
                <a:miter lim="800000"/>
              </a:ln>
              <a:solidFill>
                <a:srgbClr val="FF0000"/>
              </a:solidFill>
              <a:effectLst>
                <a:outerShdw blurRad="55000" dist="50800" dir="5400000" algn="tl">
                  <a:srgbClr val="000000">
                    <a:alpha val="33000"/>
                  </a:srgbClr>
                </a:outerShdw>
              </a:effectLst>
              <a:latin typeface="Cooper Black" panose="0208090404030B020404" pitchFamily="18" charset="0"/>
            </a:endParaRPr>
          </a:p>
        </p:txBody>
      </p:sp>
      <p:sp>
        <p:nvSpPr>
          <p:cNvPr id="6" name="TextBox 5"/>
          <p:cNvSpPr txBox="1"/>
          <p:nvPr/>
        </p:nvSpPr>
        <p:spPr>
          <a:xfrm>
            <a:off x="990600" y="206514"/>
            <a:ext cx="7224932" cy="769441"/>
          </a:xfrm>
          <a:prstGeom prst="rect">
            <a:avLst/>
          </a:prstGeom>
          <a:noFill/>
        </p:spPr>
        <p:txBody>
          <a:bodyPr wrap="square" rtlCol="0">
            <a:spAutoFit/>
          </a:bodyPr>
          <a:lstStyle/>
          <a:p>
            <a:r>
              <a:rPr lang="en-US" sz="4400" b="1" dirty="0" smtClean="0">
                <a:solidFill>
                  <a:srgbClr val="0070C0"/>
                </a:solidFill>
                <a:effectLst>
                  <a:outerShdw blurRad="38100" dist="38100" dir="2700000" algn="tl">
                    <a:srgbClr val="000000">
                      <a:alpha val="43137"/>
                    </a:srgbClr>
                  </a:outerShdw>
                </a:effectLst>
              </a:rPr>
              <a:t>The Lord’s Day &amp; Resurrection</a:t>
            </a:r>
            <a:endParaRPr lang="en-US" sz="44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724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randombar(horizont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6036"/>
            <a:ext cx="8229600" cy="1905000"/>
          </a:xfrm>
          <a:solidFill>
            <a:schemeClr val="bg1">
              <a:alpha val="92000"/>
            </a:schemeClr>
          </a:solidFill>
        </p:spPr>
        <p:txBody>
          <a:bodyPr>
            <a:normAutofit fontScale="92500"/>
          </a:bodyPr>
          <a:lstStyle/>
          <a:p>
            <a:r>
              <a:rPr lang="en-US" dirty="0"/>
              <a:t>Matt. 28:1; Mk. 16:9; Lk. 24:1 (v13, 21); Jn. 20:1</a:t>
            </a:r>
          </a:p>
          <a:p>
            <a:r>
              <a:rPr lang="en-US" dirty="0" smtClean="0"/>
              <a:t>Acts 20:7</a:t>
            </a:r>
          </a:p>
          <a:p>
            <a:r>
              <a:rPr lang="en-US" dirty="0" smtClean="0"/>
              <a:t>1 Cor. 16:2 (2 Cor. 9:7, 15) </a:t>
            </a:r>
            <a:endParaRPr lang="en-US" dirty="0"/>
          </a:p>
        </p:txBody>
      </p:sp>
      <p:sp>
        <p:nvSpPr>
          <p:cNvPr id="8" name="Rectangle 7"/>
          <p:cNvSpPr/>
          <p:nvPr/>
        </p:nvSpPr>
        <p:spPr>
          <a:xfrm>
            <a:off x="3215148" y="2930604"/>
            <a:ext cx="2782236" cy="1107996"/>
          </a:xfrm>
          <a:prstGeom prst="rect">
            <a:avLst/>
          </a:prstGeom>
          <a:noFill/>
        </p:spPr>
        <p:txBody>
          <a:bodyPr wrap="none" lIns="91440" tIns="45720" rIns="91440" bIns="45720">
            <a:spAutoFit/>
          </a:bodyPr>
          <a:lstStyle/>
          <a:p>
            <a:pPr algn="ctr"/>
            <a:r>
              <a:rPr lang="en-US" sz="6600" b="1" cap="none" spc="0" dirty="0" smtClean="0">
                <a:ln w="28575" cmpd="sng">
                  <a:solidFill>
                    <a:schemeClr val="tx1"/>
                  </a:solidFill>
                  <a:prstDash val="solid"/>
                  <a:miter lim="800000"/>
                </a:ln>
                <a:solidFill>
                  <a:srgbClr val="FF0000"/>
                </a:solidFill>
                <a:effectLst>
                  <a:outerShdw blurRad="55000" dist="50800" dir="5400000" algn="tl">
                    <a:srgbClr val="000000">
                      <a:alpha val="33000"/>
                    </a:srgbClr>
                  </a:outerShdw>
                </a:effectLst>
                <a:latin typeface="Cooper Black" panose="0208090404030B020404" pitchFamily="18" charset="0"/>
              </a:rPr>
              <a:t>HOW?</a:t>
            </a:r>
            <a:endParaRPr lang="en-US" sz="6600" b="1" cap="none" spc="0" dirty="0">
              <a:ln w="28575" cmpd="sng">
                <a:solidFill>
                  <a:schemeClr val="tx1"/>
                </a:solidFill>
                <a:prstDash val="solid"/>
                <a:miter lim="800000"/>
              </a:ln>
              <a:solidFill>
                <a:srgbClr val="FF0000"/>
              </a:solidFill>
              <a:effectLst>
                <a:outerShdw blurRad="55000" dist="50800" dir="5400000" algn="tl">
                  <a:srgbClr val="000000">
                    <a:alpha val="33000"/>
                  </a:srgbClr>
                </a:outerShdw>
              </a:effectLst>
              <a:latin typeface="Cooper Black" panose="0208090404030B020404" pitchFamily="18" charset="0"/>
            </a:endParaRPr>
          </a:p>
        </p:txBody>
      </p:sp>
      <p:pic>
        <p:nvPicPr>
          <p:cNvPr id="6" name="Picture 6" descr="https://kernelsofwheat.com/wp-content/uploads/2012/01/Moses_Before_God_300x164.jpg"/>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rot="658716">
            <a:off x="2590122" y="4053677"/>
            <a:ext cx="4430486" cy="2819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90600" y="206514"/>
            <a:ext cx="7224932" cy="769441"/>
          </a:xfrm>
          <a:prstGeom prst="rect">
            <a:avLst/>
          </a:prstGeom>
          <a:noFill/>
        </p:spPr>
        <p:txBody>
          <a:bodyPr wrap="square" rtlCol="0">
            <a:spAutoFit/>
          </a:bodyPr>
          <a:lstStyle/>
          <a:p>
            <a:r>
              <a:rPr lang="en-US" sz="4400" b="1" dirty="0" smtClean="0">
                <a:solidFill>
                  <a:srgbClr val="0070C0"/>
                </a:solidFill>
                <a:effectLst>
                  <a:outerShdw blurRad="38100" dist="38100" dir="2700000" algn="tl">
                    <a:srgbClr val="000000">
                      <a:alpha val="43137"/>
                    </a:srgbClr>
                  </a:outerShdw>
                </a:effectLst>
              </a:rPr>
              <a:t>The Lord’s Day &amp; Resurrection</a:t>
            </a:r>
            <a:endParaRPr lang="en-US" sz="44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631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229600" cy="4525963"/>
          </a:xfrm>
          <a:ln w="57150"/>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 </a:t>
            </a:r>
            <a:r>
              <a:rPr lang="en-US" sz="2400" dirty="0" smtClean="0"/>
              <a:t>(Romans 6:3-4 NKJV)</a:t>
            </a:r>
          </a:p>
          <a:p>
            <a:r>
              <a:rPr lang="en-US" dirty="0" smtClean="0"/>
              <a:t>If </a:t>
            </a:r>
            <a:r>
              <a:rPr lang="en-US" dirty="0"/>
              <a:t>then you were raised with Christ, . . . </a:t>
            </a:r>
            <a:r>
              <a:rPr lang="en-US" sz="2400" dirty="0"/>
              <a:t>(Colossians 3:1 NKJV)</a:t>
            </a:r>
            <a:endParaRPr lang="en-US" dirty="0"/>
          </a:p>
        </p:txBody>
      </p:sp>
      <p:sp>
        <p:nvSpPr>
          <p:cNvPr id="4" name="TextBox 3"/>
          <p:cNvSpPr txBox="1"/>
          <p:nvPr/>
        </p:nvSpPr>
        <p:spPr>
          <a:xfrm>
            <a:off x="685800" y="267414"/>
            <a:ext cx="7772400" cy="1600438"/>
          </a:xfrm>
          <a:prstGeom prst="flowChartAlternateProcess">
            <a:avLst/>
          </a:prstGeom>
          <a:solidFill>
            <a:srgbClr val="FFFF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smtClean="0">
                <a:solidFill>
                  <a:schemeClr val="tx1"/>
                </a:solidFill>
              </a:rPr>
              <a:t>Do you believe Jesus, the Son of God, arose?</a:t>
            </a:r>
          </a:p>
          <a:p>
            <a:r>
              <a:rPr lang="en-US" sz="3200" dirty="0" smtClean="0">
                <a:solidFill>
                  <a:schemeClr val="tx1"/>
                </a:solidFill>
              </a:rPr>
              <a:t>Will you repent and confess this faith? </a:t>
            </a:r>
          </a:p>
          <a:p>
            <a:r>
              <a:rPr lang="en-US" sz="2400" dirty="0" smtClean="0">
                <a:solidFill>
                  <a:schemeClr val="tx1"/>
                </a:solidFill>
              </a:rPr>
              <a:t>Acts 2:38; Rom. 10:10</a:t>
            </a:r>
            <a:endParaRPr lang="en-US" sz="2000" dirty="0">
              <a:solidFill>
                <a:schemeClr val="tx1"/>
              </a:solidFill>
            </a:endParaRPr>
          </a:p>
        </p:txBody>
      </p:sp>
    </p:spTree>
    <p:extLst>
      <p:ext uri="{BB962C8B-B14F-4D97-AF65-F5344CB8AC3E}">
        <p14:creationId xmlns:p14="http://schemas.microsoft.com/office/powerpoint/2010/main" val="342169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par>
                                <p:cTn id="13" presetID="14" presetClass="entr" presetSubtype="10" fill="hold" grpId="0" nodeType="with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3938</TotalTime>
  <Words>227</Words>
  <Application>Microsoft Office PowerPoint</Application>
  <PresentationFormat>On-screen Show (4:3)</PresentationFormat>
  <Paragraphs>37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Lord’s Day </vt:lpstr>
      <vt:lpstr>PowerPoint Presentation</vt:lpstr>
      <vt:lpstr>Who has authority to create  the Christian Calendar?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DNH1976</dc:creator>
  <cp:lastModifiedBy>David Halbrook</cp:lastModifiedBy>
  <cp:revision>28</cp:revision>
  <dcterms:created xsi:type="dcterms:W3CDTF">2018-03-25T07:39:37Z</dcterms:created>
  <dcterms:modified xsi:type="dcterms:W3CDTF">2024-02-25T09:34:00Z</dcterms:modified>
</cp:coreProperties>
</file>