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8" r:id="rId7"/>
    <p:sldId id="269" r:id="rId8"/>
    <p:sldId id="270" r:id="rId9"/>
    <p:sldId id="272" r:id="rId10"/>
    <p:sldId id="261" r:id="rId11"/>
    <p:sldId id="273" r:id="rId12"/>
    <p:sldId id="264" r:id="rId13"/>
    <p:sldId id="262"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6181F-06A7-4D9F-BC7F-F14A662A003B}" type="datetimeFigureOut">
              <a:rPr lang="en-US" smtClean="0"/>
              <a:t>2/17/2024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03FA3F-0D71-4E44-B462-E2A3FD18E3C8}" type="slidenum">
              <a:rPr lang="en-US" smtClean="0"/>
              <a:t>‹#›</a:t>
            </a:fld>
            <a:endParaRPr lang="en-US"/>
          </a:p>
        </p:txBody>
      </p:sp>
    </p:spTree>
    <p:extLst>
      <p:ext uri="{BB962C8B-B14F-4D97-AF65-F5344CB8AC3E}">
        <p14:creationId xmlns:p14="http://schemas.microsoft.com/office/powerpoint/2010/main" val="1259537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inscription</a:t>
            </a:r>
            <a:r>
              <a:rPr lang="en-US" baseline="0" dirty="0" smtClean="0"/>
              <a:t> was found in Antioch of Pisidia and is housed at the </a:t>
            </a:r>
            <a:r>
              <a:rPr lang="en-US" sz="1200" b="0" i="0" kern="1200" dirty="0" err="1" smtClean="0">
                <a:solidFill>
                  <a:schemeClr val="tx1"/>
                </a:solidFill>
                <a:effectLst/>
                <a:latin typeface="+mn-lt"/>
                <a:ea typeface="+mn-ea"/>
                <a:cs typeface="+mn-cs"/>
              </a:rPr>
              <a:t>Yalvac</a:t>
            </a:r>
            <a:r>
              <a:rPr lang="en-US" sz="1200" b="0" i="0" kern="1200" dirty="0" smtClean="0">
                <a:solidFill>
                  <a:schemeClr val="tx1"/>
                </a:solidFill>
                <a:effectLst/>
                <a:latin typeface="+mn-lt"/>
                <a:ea typeface="+mn-ea"/>
                <a:cs typeface="+mn-cs"/>
              </a:rPr>
              <a:t> museum</a:t>
            </a:r>
            <a:endParaRPr lang="en-US" dirty="0"/>
          </a:p>
        </p:txBody>
      </p:sp>
      <p:sp>
        <p:nvSpPr>
          <p:cNvPr id="4" name="Slide Number Placeholder 3"/>
          <p:cNvSpPr>
            <a:spLocks noGrp="1"/>
          </p:cNvSpPr>
          <p:nvPr>
            <p:ph type="sldNum" sz="quarter" idx="10"/>
          </p:nvPr>
        </p:nvSpPr>
        <p:spPr/>
        <p:txBody>
          <a:bodyPr/>
          <a:lstStyle/>
          <a:p>
            <a:fld id="{DC03FA3F-0D71-4E44-B462-E2A3FD18E3C8}" type="slidenum">
              <a:rPr lang="en-US" smtClean="0"/>
              <a:t>1</a:t>
            </a:fld>
            <a:endParaRPr lang="en-US"/>
          </a:p>
        </p:txBody>
      </p:sp>
    </p:spTree>
    <p:extLst>
      <p:ext uri="{BB962C8B-B14F-4D97-AF65-F5344CB8AC3E}">
        <p14:creationId xmlns:p14="http://schemas.microsoft.com/office/powerpoint/2010/main" val="4201947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F2BC2E-4119-42FB-A010-C74723E0BB84}"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B2C24-9A0E-4B70-A7D1-C1D4D8D401E7}" type="slidenum">
              <a:rPr lang="en-US" smtClean="0"/>
              <a:t>‹#›</a:t>
            </a:fld>
            <a:endParaRPr lang="en-US"/>
          </a:p>
        </p:txBody>
      </p:sp>
    </p:spTree>
    <p:extLst>
      <p:ext uri="{BB962C8B-B14F-4D97-AF65-F5344CB8AC3E}">
        <p14:creationId xmlns:p14="http://schemas.microsoft.com/office/powerpoint/2010/main" val="649708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2BC2E-4119-42FB-A010-C74723E0BB84}"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B2C24-9A0E-4B70-A7D1-C1D4D8D401E7}" type="slidenum">
              <a:rPr lang="en-US" smtClean="0"/>
              <a:t>‹#›</a:t>
            </a:fld>
            <a:endParaRPr lang="en-US"/>
          </a:p>
        </p:txBody>
      </p:sp>
    </p:spTree>
    <p:extLst>
      <p:ext uri="{BB962C8B-B14F-4D97-AF65-F5344CB8AC3E}">
        <p14:creationId xmlns:p14="http://schemas.microsoft.com/office/powerpoint/2010/main" val="84410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2BC2E-4119-42FB-A010-C74723E0BB84}"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B2C24-9A0E-4B70-A7D1-C1D4D8D401E7}" type="slidenum">
              <a:rPr lang="en-US" smtClean="0"/>
              <a:t>‹#›</a:t>
            </a:fld>
            <a:endParaRPr lang="en-US"/>
          </a:p>
        </p:txBody>
      </p:sp>
    </p:spTree>
    <p:extLst>
      <p:ext uri="{BB962C8B-B14F-4D97-AF65-F5344CB8AC3E}">
        <p14:creationId xmlns:p14="http://schemas.microsoft.com/office/powerpoint/2010/main" val="398224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2BC2E-4119-42FB-A010-C74723E0BB84}"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B2C24-9A0E-4B70-A7D1-C1D4D8D401E7}" type="slidenum">
              <a:rPr lang="en-US" smtClean="0"/>
              <a:t>‹#›</a:t>
            </a:fld>
            <a:endParaRPr lang="en-US"/>
          </a:p>
        </p:txBody>
      </p:sp>
    </p:spTree>
    <p:extLst>
      <p:ext uri="{BB962C8B-B14F-4D97-AF65-F5344CB8AC3E}">
        <p14:creationId xmlns:p14="http://schemas.microsoft.com/office/powerpoint/2010/main" val="149861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F2BC2E-4119-42FB-A010-C74723E0BB84}"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B2C24-9A0E-4B70-A7D1-C1D4D8D401E7}" type="slidenum">
              <a:rPr lang="en-US" smtClean="0"/>
              <a:t>‹#›</a:t>
            </a:fld>
            <a:endParaRPr lang="en-US"/>
          </a:p>
        </p:txBody>
      </p:sp>
    </p:spTree>
    <p:extLst>
      <p:ext uri="{BB962C8B-B14F-4D97-AF65-F5344CB8AC3E}">
        <p14:creationId xmlns:p14="http://schemas.microsoft.com/office/powerpoint/2010/main" val="416553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F2BC2E-4119-42FB-A010-C74723E0BB84}"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B2C24-9A0E-4B70-A7D1-C1D4D8D401E7}" type="slidenum">
              <a:rPr lang="en-US" smtClean="0"/>
              <a:t>‹#›</a:t>
            </a:fld>
            <a:endParaRPr lang="en-US"/>
          </a:p>
        </p:txBody>
      </p:sp>
    </p:spTree>
    <p:extLst>
      <p:ext uri="{BB962C8B-B14F-4D97-AF65-F5344CB8AC3E}">
        <p14:creationId xmlns:p14="http://schemas.microsoft.com/office/powerpoint/2010/main" val="2168477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BC2E-4119-42FB-A010-C74723E0BB84}" type="datetimeFigureOut">
              <a:rPr lang="en-US" smtClean="0"/>
              <a:t>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5B2C24-9A0E-4B70-A7D1-C1D4D8D401E7}" type="slidenum">
              <a:rPr lang="en-US" smtClean="0"/>
              <a:t>‹#›</a:t>
            </a:fld>
            <a:endParaRPr lang="en-US"/>
          </a:p>
        </p:txBody>
      </p:sp>
    </p:spTree>
    <p:extLst>
      <p:ext uri="{BB962C8B-B14F-4D97-AF65-F5344CB8AC3E}">
        <p14:creationId xmlns:p14="http://schemas.microsoft.com/office/powerpoint/2010/main" val="206617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F2BC2E-4119-42FB-A010-C74723E0BB84}" type="datetimeFigureOut">
              <a:rPr lang="en-US" smtClean="0"/>
              <a:t>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5B2C24-9A0E-4B70-A7D1-C1D4D8D401E7}" type="slidenum">
              <a:rPr lang="en-US" smtClean="0"/>
              <a:t>‹#›</a:t>
            </a:fld>
            <a:endParaRPr lang="en-US"/>
          </a:p>
        </p:txBody>
      </p:sp>
    </p:spTree>
    <p:extLst>
      <p:ext uri="{BB962C8B-B14F-4D97-AF65-F5344CB8AC3E}">
        <p14:creationId xmlns:p14="http://schemas.microsoft.com/office/powerpoint/2010/main" val="69103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2BC2E-4119-42FB-A010-C74723E0BB84}" type="datetimeFigureOut">
              <a:rPr lang="en-US" smtClean="0"/>
              <a:t>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5B2C24-9A0E-4B70-A7D1-C1D4D8D401E7}" type="slidenum">
              <a:rPr lang="en-US" smtClean="0"/>
              <a:t>‹#›</a:t>
            </a:fld>
            <a:endParaRPr lang="en-US"/>
          </a:p>
        </p:txBody>
      </p:sp>
    </p:spTree>
    <p:extLst>
      <p:ext uri="{BB962C8B-B14F-4D97-AF65-F5344CB8AC3E}">
        <p14:creationId xmlns:p14="http://schemas.microsoft.com/office/powerpoint/2010/main" val="250484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2BC2E-4119-42FB-A010-C74723E0BB84}"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B2C24-9A0E-4B70-A7D1-C1D4D8D401E7}" type="slidenum">
              <a:rPr lang="en-US" smtClean="0"/>
              <a:t>‹#›</a:t>
            </a:fld>
            <a:endParaRPr lang="en-US"/>
          </a:p>
        </p:txBody>
      </p:sp>
    </p:spTree>
    <p:extLst>
      <p:ext uri="{BB962C8B-B14F-4D97-AF65-F5344CB8AC3E}">
        <p14:creationId xmlns:p14="http://schemas.microsoft.com/office/powerpoint/2010/main" val="113965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2BC2E-4119-42FB-A010-C74723E0BB84}"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B2C24-9A0E-4B70-A7D1-C1D4D8D401E7}" type="slidenum">
              <a:rPr lang="en-US" smtClean="0"/>
              <a:t>‹#›</a:t>
            </a:fld>
            <a:endParaRPr lang="en-US"/>
          </a:p>
        </p:txBody>
      </p:sp>
    </p:spTree>
    <p:extLst>
      <p:ext uri="{BB962C8B-B14F-4D97-AF65-F5344CB8AC3E}">
        <p14:creationId xmlns:p14="http://schemas.microsoft.com/office/powerpoint/2010/main" val="203241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2BC2E-4119-42FB-A010-C74723E0BB84}" type="datetimeFigureOut">
              <a:rPr lang="en-US" smtClean="0"/>
              <a:t>2/17/2024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B2C24-9A0E-4B70-A7D1-C1D4D8D401E7}" type="slidenum">
              <a:rPr lang="en-US" smtClean="0"/>
              <a:t>‹#›</a:t>
            </a:fld>
            <a:endParaRPr lang="en-US"/>
          </a:p>
        </p:txBody>
      </p:sp>
    </p:spTree>
    <p:extLst>
      <p:ext uri="{BB962C8B-B14F-4D97-AF65-F5344CB8AC3E}">
        <p14:creationId xmlns:p14="http://schemas.microsoft.com/office/powerpoint/2010/main" val="3221743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www.padfield.com/turkey/yalvac/images/sergius-paulus-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4400" y="830759"/>
            <a:ext cx="33528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Bell MT" panose="02020503060305020303" pitchFamily="18" charset="0"/>
              </a:rPr>
              <a:t>The faith of</a:t>
            </a:r>
            <a:endParaRPr lang="en-US" sz="4400" b="1" dirty="0">
              <a:effectLst>
                <a:outerShdw blurRad="38100" dist="38100" dir="2700000" algn="tl">
                  <a:srgbClr val="000000">
                    <a:alpha val="43137"/>
                  </a:srgbClr>
                </a:outerShdw>
              </a:effectLst>
              <a:latin typeface="Bell MT" panose="02020503060305020303" pitchFamily="18" charset="0"/>
            </a:endParaRPr>
          </a:p>
        </p:txBody>
      </p:sp>
    </p:spTree>
    <p:extLst>
      <p:ext uri="{BB962C8B-B14F-4D97-AF65-F5344CB8AC3E}">
        <p14:creationId xmlns:p14="http://schemas.microsoft.com/office/powerpoint/2010/main" val="150650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smtClean="0"/>
              <a:t>He believed</a:t>
            </a:r>
          </a:p>
          <a:p>
            <a:pPr marL="0" indent="0" algn="ctr">
              <a:buNone/>
            </a:pPr>
            <a:r>
              <a:rPr lang="en-US" i="1" dirty="0" smtClean="0"/>
              <a:t>Then the proconsul believed, when he saw what had been done, being astonished at the teaching of the Lord. </a:t>
            </a:r>
            <a:r>
              <a:rPr lang="en-US" sz="2800" dirty="0" smtClean="0"/>
              <a:t>(Acts 13:12 NKJV)</a:t>
            </a:r>
          </a:p>
          <a:p>
            <a:pPr marL="0" indent="0">
              <a:buNone/>
            </a:pPr>
            <a:r>
              <a:rPr lang="en-US" dirty="0" smtClean="0"/>
              <a:t>   Luke describes conversion in different ways  	Acts 2:41</a:t>
            </a:r>
            <a:r>
              <a:rPr lang="en-US" dirty="0"/>
              <a:t>; 4:4a; 5:14; </a:t>
            </a:r>
            <a:r>
              <a:rPr lang="en-US" dirty="0" smtClean="0"/>
              <a:t>6:7b</a:t>
            </a:r>
          </a:p>
          <a:p>
            <a:pPr marL="0" indent="0">
              <a:buNone/>
            </a:pPr>
            <a:r>
              <a:rPr lang="en-US" dirty="0"/>
              <a:t>  </a:t>
            </a:r>
            <a:r>
              <a:rPr lang="en-US" dirty="0" smtClean="0"/>
              <a:t>  Luke’s point is </a:t>
            </a:r>
            <a:r>
              <a:rPr lang="en-US" dirty="0" err="1" smtClean="0"/>
              <a:t>Sergius</a:t>
            </a:r>
            <a:r>
              <a:rPr lang="en-US" dirty="0" smtClean="0"/>
              <a:t> Paulus then began to follow Jesus</a:t>
            </a:r>
            <a:r>
              <a:rPr lang="en-US" i="1" dirty="0" smtClean="0"/>
              <a:t> </a:t>
            </a:r>
            <a:r>
              <a:rPr lang="en-US" dirty="0" smtClean="0"/>
              <a:t> Acts </a:t>
            </a:r>
            <a:r>
              <a:rPr lang="en-US" dirty="0"/>
              <a:t>4:4, 32; 9:42; 10:45; 11:21; </a:t>
            </a:r>
            <a:r>
              <a:rPr lang="en-US" dirty="0" smtClean="0"/>
              <a:t>			  13:48</a:t>
            </a:r>
            <a:r>
              <a:rPr lang="en-US" dirty="0"/>
              <a:t>; 14:1, 23; 16:1</a:t>
            </a:r>
          </a:p>
        </p:txBody>
      </p:sp>
      <p:sp>
        <p:nvSpPr>
          <p:cNvPr id="4" name="Title 1"/>
          <p:cNvSpPr txBox="1">
            <a:spLocks/>
          </p:cNvSpPr>
          <p:nvPr/>
        </p:nvSpPr>
        <p:spPr>
          <a:xfrm>
            <a:off x="0" y="274638"/>
            <a:ext cx="7239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faith of Sergius Paulus</a:t>
            </a:r>
            <a:endParaRPr lang="en-US" dirty="0"/>
          </a:p>
        </p:txBody>
      </p:sp>
      <p:pic>
        <p:nvPicPr>
          <p:cNvPr id="5" name="Picture 2" descr="https://www.padfield.com/turkey/yalvac/images/sergius-paulus-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629" y="-1"/>
            <a:ext cx="2016371" cy="1524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20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305800" cy="3505200"/>
          </a:xfrm>
        </p:spPr>
        <p:txBody>
          <a:bodyPr>
            <a:normAutofit/>
          </a:bodyPr>
          <a:lstStyle/>
          <a:p>
            <a:pPr marL="0" indent="0">
              <a:buNone/>
            </a:pPr>
            <a:r>
              <a:rPr lang="en-US" dirty="0" smtClean="0"/>
              <a:t>He was astonished</a:t>
            </a:r>
          </a:p>
          <a:p>
            <a:pPr marL="0" indent="0" algn="ctr">
              <a:buNone/>
            </a:pPr>
            <a:r>
              <a:rPr lang="en-US" i="1" dirty="0" smtClean="0"/>
              <a:t>Then the proconsul believed, when he saw what had been done, being astonished at the teaching of the Lord. </a:t>
            </a:r>
            <a:r>
              <a:rPr lang="en-US" sz="2800" dirty="0" smtClean="0"/>
              <a:t>(Acts 13:12 NKJV)</a:t>
            </a:r>
          </a:p>
          <a:p>
            <a:pPr marL="0" indent="0">
              <a:buNone/>
            </a:pPr>
            <a:r>
              <a:rPr lang="en-US" dirty="0" smtClean="0"/>
              <a:t>   What astonished him?</a:t>
            </a:r>
          </a:p>
          <a:p>
            <a:pPr marL="0" indent="0">
              <a:buNone/>
            </a:pPr>
            <a:r>
              <a:rPr lang="en-US" dirty="0"/>
              <a:t> </a:t>
            </a:r>
            <a:r>
              <a:rPr lang="en-US" dirty="0" smtClean="0"/>
              <a:t>  What astonished you? Are you still astonished?</a:t>
            </a:r>
            <a:endParaRPr lang="en-US" dirty="0"/>
          </a:p>
        </p:txBody>
      </p:sp>
      <p:sp>
        <p:nvSpPr>
          <p:cNvPr id="4" name="Title 1"/>
          <p:cNvSpPr txBox="1">
            <a:spLocks/>
          </p:cNvSpPr>
          <p:nvPr/>
        </p:nvSpPr>
        <p:spPr>
          <a:xfrm>
            <a:off x="0" y="274638"/>
            <a:ext cx="7239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faith of Sergius Paulus</a:t>
            </a:r>
            <a:endParaRPr lang="en-US" dirty="0"/>
          </a:p>
        </p:txBody>
      </p:sp>
      <p:pic>
        <p:nvPicPr>
          <p:cNvPr id="5" name="Picture 2" descr="https://www.padfield.com/turkey/yalvac/images/sergius-paulus-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629" y="-1"/>
            <a:ext cx="2016371" cy="1524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5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www.padfield.com/turkey/yalvac/images/sergius-paulus-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4400" y="830759"/>
            <a:ext cx="33528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Bell MT" panose="02020503060305020303" pitchFamily="18" charset="0"/>
              </a:rPr>
              <a:t>The faith of</a:t>
            </a:r>
            <a:endParaRPr lang="en-US" sz="4400" b="1" dirty="0">
              <a:effectLst>
                <a:outerShdw blurRad="38100" dist="38100" dir="2700000" algn="tl">
                  <a:srgbClr val="000000">
                    <a:alpha val="43137"/>
                  </a:srgbClr>
                </a:outerShdw>
              </a:effectLst>
              <a:latin typeface="Bell MT" panose="02020503060305020303" pitchFamily="18" charset="0"/>
            </a:endParaRPr>
          </a:p>
        </p:txBody>
      </p:sp>
      <p:sp>
        <p:nvSpPr>
          <p:cNvPr id="6" name="Subtitle 3"/>
          <p:cNvSpPr txBox="1">
            <a:spLocks/>
          </p:cNvSpPr>
          <p:nvPr/>
        </p:nvSpPr>
        <p:spPr>
          <a:xfrm>
            <a:off x="762000" y="4419600"/>
            <a:ext cx="7620000" cy="1816864"/>
          </a:xfrm>
          <a:prstGeom prst="trapezoid">
            <a:avLst/>
          </a:prstGeom>
        </p:spPr>
        <p:style>
          <a:lnRef idx="2">
            <a:schemeClr val="accent6"/>
          </a:lnRef>
          <a:fillRef idx="1">
            <a:schemeClr val="lt1"/>
          </a:fillRef>
          <a:effectRef idx="0">
            <a:schemeClr val="accent6"/>
          </a:effectRef>
          <a:fontRef idx="minor">
            <a:schemeClr val="dk1"/>
          </a:fontRef>
        </p:style>
        <p:txBody>
          <a:bodyPr vert="horz" wrap="square" lIns="91440" tIns="45720" rIns="91440" bIns="45720"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700"/>
              </a:spcBef>
            </a:pPr>
            <a:r>
              <a:rPr lang="en-US" dirty="0" smtClean="0">
                <a:solidFill>
                  <a:schemeClr val="tx1"/>
                </a:solidFill>
              </a:rPr>
              <a:t>Turn </a:t>
            </a:r>
            <a:r>
              <a:rPr lang="en-US" dirty="0" smtClean="0">
                <a:solidFill>
                  <a:schemeClr val="tx1"/>
                </a:solidFill>
              </a:rPr>
              <a:t>to Christ  Acts 2:38; Rom. 10:10</a:t>
            </a:r>
          </a:p>
          <a:p>
            <a:pPr>
              <a:spcBef>
                <a:spcPts val="700"/>
              </a:spcBef>
            </a:pPr>
            <a:r>
              <a:rPr lang="en-US" dirty="0" smtClean="0">
                <a:solidFill>
                  <a:schemeClr val="tx1"/>
                </a:solidFill>
              </a:rPr>
              <a:t>Return to Christ  Acts 8:22; 1 Jn. 1:9</a:t>
            </a:r>
          </a:p>
          <a:p>
            <a:pPr>
              <a:spcBef>
                <a:spcPts val="700"/>
              </a:spcBef>
            </a:pPr>
            <a:r>
              <a:rPr lang="en-US" dirty="0" smtClean="0">
                <a:solidFill>
                  <a:schemeClr val="tx1"/>
                </a:solidFill>
              </a:rPr>
              <a:t>Abide in Christ  John 15:7</a:t>
            </a:r>
            <a:endParaRPr lang="en-US" dirty="0">
              <a:solidFill>
                <a:schemeClr val="tx1"/>
              </a:solidFill>
            </a:endParaRPr>
          </a:p>
        </p:txBody>
      </p:sp>
    </p:spTree>
    <p:extLst>
      <p:ext uri="{BB962C8B-B14F-4D97-AF65-F5344CB8AC3E}">
        <p14:creationId xmlns:p14="http://schemas.microsoft.com/office/powerpoint/2010/main" val="109396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What happened next? </a:t>
            </a:r>
          </a:p>
          <a:p>
            <a:pPr marL="0" indent="0" algn="ctr">
              <a:buNone/>
            </a:pPr>
            <a:r>
              <a:rPr lang="en-US" i="1" dirty="0" smtClean="0"/>
              <a:t>But he who received the seed on stony places, this is he who hears the word and immediately receives it with joy; yet he has no root in himself, but endures only for a while. </a:t>
            </a:r>
            <a:br>
              <a:rPr lang="en-US" i="1" dirty="0" smtClean="0"/>
            </a:br>
            <a:r>
              <a:rPr lang="en-US" i="1" dirty="0" smtClean="0"/>
              <a:t>For when tribulation or persecution arises because of the word, immediately he stumbles. </a:t>
            </a:r>
            <a:r>
              <a:rPr lang="en-US" dirty="0" smtClean="0"/>
              <a:t>(Matthew 13:20-21 NKJV)</a:t>
            </a:r>
          </a:p>
          <a:p>
            <a:pPr marL="0" indent="0">
              <a:buNone/>
            </a:pPr>
            <a:endParaRPr lang="en-US" dirty="0" smtClean="0"/>
          </a:p>
          <a:p>
            <a:pPr marL="0" indent="0">
              <a:buNone/>
            </a:pPr>
            <a:endParaRPr lang="en-US" dirty="0" smtClean="0"/>
          </a:p>
        </p:txBody>
      </p:sp>
      <p:sp>
        <p:nvSpPr>
          <p:cNvPr id="4" name="Title 1"/>
          <p:cNvSpPr txBox="1">
            <a:spLocks/>
          </p:cNvSpPr>
          <p:nvPr/>
        </p:nvSpPr>
        <p:spPr>
          <a:xfrm>
            <a:off x="0" y="274638"/>
            <a:ext cx="7239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faith of Sergius Paulus</a:t>
            </a:r>
            <a:endParaRPr lang="en-US" dirty="0"/>
          </a:p>
        </p:txBody>
      </p:sp>
      <p:pic>
        <p:nvPicPr>
          <p:cNvPr id="5" name="Picture 2" descr="https://www.padfield.com/turkey/yalvac/images/sergius-paulus-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629" y="-1"/>
            <a:ext cx="2016371" cy="1524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13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smtClean="0"/>
              <a:t>What happened next? </a:t>
            </a:r>
          </a:p>
          <a:p>
            <a:pPr marL="0" indent="0" algn="ctr">
              <a:buNone/>
            </a:pPr>
            <a:r>
              <a:rPr lang="en-US" i="1" dirty="0" smtClean="0"/>
              <a:t>Now he who received seed among the thorns is he who hears the word, and the cares of this world and the deceitfulness of riches choke the word, and he becomes unfruitful. </a:t>
            </a:r>
            <a:r>
              <a:rPr lang="en-US" sz="2400" i="1" dirty="0" smtClean="0"/>
              <a:t>(Matt. 13:22 NKJV)</a:t>
            </a:r>
          </a:p>
          <a:p>
            <a:pPr marL="0" indent="0" algn="ctr">
              <a:buNone/>
            </a:pPr>
            <a:r>
              <a:rPr lang="en-US" i="1" dirty="0" smtClean="0"/>
              <a:t>But </a:t>
            </a:r>
            <a:r>
              <a:rPr lang="en-US" i="1" dirty="0"/>
              <a:t>he who received seed on the good ground is he who hears the word and understands it, </a:t>
            </a:r>
            <a:r>
              <a:rPr lang="en-US" i="1" dirty="0" smtClean="0"/>
              <a:t/>
            </a:r>
            <a:br>
              <a:rPr lang="en-US" i="1" dirty="0" smtClean="0"/>
            </a:br>
            <a:r>
              <a:rPr lang="en-US" i="1" dirty="0" smtClean="0"/>
              <a:t>who </a:t>
            </a:r>
            <a:r>
              <a:rPr lang="en-US" i="1" dirty="0"/>
              <a:t>indeed bears fruit and produces: some a hundredfold, some sixty, some thirty</a:t>
            </a:r>
            <a:r>
              <a:rPr lang="en-US" i="1" dirty="0" smtClean="0"/>
              <a:t>. </a:t>
            </a:r>
            <a:r>
              <a:rPr lang="en-US" sz="2400" i="1" dirty="0"/>
              <a:t>(Matt. </a:t>
            </a:r>
            <a:r>
              <a:rPr lang="en-US" sz="2400" i="1" dirty="0" smtClean="0"/>
              <a:t>13:23)</a:t>
            </a:r>
            <a:endParaRPr lang="en-US" i="1" dirty="0"/>
          </a:p>
          <a:p>
            <a:pPr marL="0" indent="0" algn="ctr">
              <a:buNone/>
            </a:pPr>
            <a:endParaRPr lang="en-US" i="1" dirty="0"/>
          </a:p>
          <a:p>
            <a:pPr marL="0" indent="0" algn="ctr">
              <a:buNone/>
            </a:pPr>
            <a:endParaRPr lang="en-US" i="1" dirty="0" smtClean="0"/>
          </a:p>
          <a:p>
            <a:pPr marL="0" indent="0" algn="ctr">
              <a:buNone/>
            </a:pPr>
            <a:endParaRPr lang="en-US" i="1" dirty="0" smtClean="0"/>
          </a:p>
          <a:p>
            <a:pPr marL="0" indent="0">
              <a:buNone/>
            </a:pPr>
            <a:endParaRPr lang="en-US" dirty="0" smtClean="0"/>
          </a:p>
          <a:p>
            <a:pPr marL="0" indent="0">
              <a:buNone/>
            </a:pPr>
            <a:endParaRPr lang="en-US" dirty="0" smtClean="0"/>
          </a:p>
        </p:txBody>
      </p:sp>
      <p:sp>
        <p:nvSpPr>
          <p:cNvPr id="4" name="Title 1"/>
          <p:cNvSpPr txBox="1">
            <a:spLocks/>
          </p:cNvSpPr>
          <p:nvPr/>
        </p:nvSpPr>
        <p:spPr>
          <a:xfrm>
            <a:off x="0" y="274638"/>
            <a:ext cx="7239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faith of Sergius Paulus</a:t>
            </a:r>
            <a:endParaRPr lang="en-US" dirty="0"/>
          </a:p>
        </p:txBody>
      </p:sp>
      <p:pic>
        <p:nvPicPr>
          <p:cNvPr id="5" name="Picture 2" descr="https://www.padfield.com/turkey/yalvac/images/sergius-paulus-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629" y="-1"/>
            <a:ext cx="2016371" cy="1524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94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239000" cy="1143000"/>
          </a:xfrm>
        </p:spPr>
        <p:txBody>
          <a:bodyPr/>
          <a:lstStyle/>
          <a:p>
            <a:r>
              <a:rPr lang="en-US" dirty="0" smtClean="0"/>
              <a:t>The faith of </a:t>
            </a:r>
            <a:r>
              <a:rPr lang="en-US" dirty="0" err="1" smtClean="0"/>
              <a:t>Sergius</a:t>
            </a:r>
            <a:r>
              <a:rPr lang="en-US" dirty="0" smtClean="0"/>
              <a:t> Paulus</a:t>
            </a:r>
            <a:endParaRPr lang="en-US" dirty="0"/>
          </a:p>
        </p:txBody>
      </p:sp>
      <p:sp>
        <p:nvSpPr>
          <p:cNvPr id="3" name="Content Placeholder 2"/>
          <p:cNvSpPr>
            <a:spLocks noGrp="1"/>
          </p:cNvSpPr>
          <p:nvPr>
            <p:ph idx="1"/>
          </p:nvPr>
        </p:nvSpPr>
        <p:spPr/>
        <p:txBody>
          <a:bodyPr/>
          <a:lstStyle/>
          <a:p>
            <a:pPr marL="0" indent="0">
              <a:buNone/>
            </a:pPr>
            <a:r>
              <a:rPr lang="en-US" dirty="0" smtClean="0"/>
              <a:t>Who?</a:t>
            </a:r>
          </a:p>
          <a:p>
            <a:pPr marL="0" indent="0" algn="ctr">
              <a:buNone/>
            </a:pPr>
            <a:r>
              <a:rPr lang="en-US" i="1" dirty="0" smtClean="0"/>
              <a:t>. . .who was with the proconsul, </a:t>
            </a:r>
            <a:r>
              <a:rPr lang="en-US" i="1" dirty="0" err="1" smtClean="0"/>
              <a:t>Sergius</a:t>
            </a:r>
            <a:r>
              <a:rPr lang="en-US" i="1" dirty="0" smtClean="0"/>
              <a:t> Paulus, an intelligent man. </a:t>
            </a:r>
            <a:r>
              <a:rPr lang="en-US" sz="2800" dirty="0" smtClean="0"/>
              <a:t>(Acts 13:7 NKJV)</a:t>
            </a:r>
          </a:p>
          <a:p>
            <a:pPr marL="0" indent="0">
              <a:buNone/>
            </a:pPr>
            <a:endParaRPr lang="en-US" dirty="0" smtClean="0"/>
          </a:p>
          <a:p>
            <a:pPr marL="0" indent="0">
              <a:buNone/>
            </a:pPr>
            <a:endParaRPr lang="en-US" dirty="0" smtClean="0"/>
          </a:p>
        </p:txBody>
      </p:sp>
      <p:pic>
        <p:nvPicPr>
          <p:cNvPr id="4" name="Picture 2" descr="https://www.padfield.com/turkey/yalvac/images/sergius-paulus-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629" y="-1"/>
            <a:ext cx="2016371" cy="1524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66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763000" cy="4525963"/>
          </a:xfrm>
        </p:spPr>
        <p:txBody>
          <a:bodyPr/>
          <a:lstStyle/>
          <a:p>
            <a:pPr marL="0" indent="0">
              <a:buNone/>
            </a:pPr>
            <a:r>
              <a:rPr lang="en-US" dirty="0" smtClean="0"/>
              <a:t>Sought to hear--</a:t>
            </a:r>
          </a:p>
          <a:p>
            <a:pPr marL="0" indent="0" algn="ctr">
              <a:buNone/>
            </a:pPr>
            <a:r>
              <a:rPr lang="en-US" i="1" dirty="0" smtClean="0"/>
              <a:t>This man called for Barnabas and Saul and sought to hear the word of God. </a:t>
            </a:r>
            <a:r>
              <a:rPr lang="en-US" sz="2800" dirty="0" smtClean="0"/>
              <a:t>(Acts 13:7 NKJV)</a:t>
            </a:r>
          </a:p>
          <a:p>
            <a:pPr marL="0" indent="0">
              <a:buNone/>
            </a:pPr>
            <a:endParaRPr lang="en-US" sz="2800" dirty="0"/>
          </a:p>
          <a:p>
            <a:pPr marL="0" indent="0">
              <a:buNone/>
            </a:pPr>
            <a:r>
              <a:rPr lang="en-US" dirty="0" smtClean="0"/>
              <a:t>   People seek to hear for many reasons                 	Acts 17:19; Jn. 7:32; Acts 16:32; 10:24</a:t>
            </a:r>
          </a:p>
          <a:p>
            <a:pPr marL="0" indent="0">
              <a:buNone/>
            </a:pPr>
            <a:r>
              <a:rPr lang="en-US" dirty="0" smtClean="0"/>
              <a:t>   Why did you initially seek to hear?</a:t>
            </a:r>
          </a:p>
          <a:p>
            <a:pPr marL="0" indent="0">
              <a:buNone/>
            </a:pPr>
            <a:r>
              <a:rPr lang="en-US" dirty="0"/>
              <a:t> </a:t>
            </a:r>
            <a:r>
              <a:rPr lang="en-US" dirty="0" smtClean="0"/>
              <a:t>  How can you give others an opportunity to hear?</a:t>
            </a:r>
          </a:p>
          <a:p>
            <a:pPr marL="0" indent="0">
              <a:buNone/>
            </a:pPr>
            <a:endParaRPr lang="en-US" dirty="0" smtClean="0"/>
          </a:p>
        </p:txBody>
      </p:sp>
      <p:sp>
        <p:nvSpPr>
          <p:cNvPr id="4" name="Title 1"/>
          <p:cNvSpPr txBox="1">
            <a:spLocks/>
          </p:cNvSpPr>
          <p:nvPr/>
        </p:nvSpPr>
        <p:spPr>
          <a:xfrm>
            <a:off x="0" y="274638"/>
            <a:ext cx="7239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faith of Sergius Paulus</a:t>
            </a:r>
            <a:endParaRPr lang="en-US" dirty="0"/>
          </a:p>
        </p:txBody>
      </p:sp>
      <p:pic>
        <p:nvPicPr>
          <p:cNvPr id="5" name="Picture 2" descr="https://www.padfield.com/turkey/yalvac/images/sergius-paulus-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629" y="-1"/>
            <a:ext cx="2016371" cy="1524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26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382000" cy="4953000"/>
          </a:xfrm>
        </p:spPr>
        <p:txBody>
          <a:bodyPr>
            <a:normAutofit/>
          </a:bodyPr>
          <a:lstStyle/>
          <a:p>
            <a:pPr marL="0" indent="0">
              <a:buNone/>
            </a:pPr>
            <a:r>
              <a:rPr lang="en-US" dirty="0" smtClean="0"/>
              <a:t>Interference of false religion</a:t>
            </a:r>
          </a:p>
          <a:p>
            <a:pPr marL="0" indent="0">
              <a:buNone/>
            </a:pPr>
            <a:r>
              <a:rPr lang="en-US" i="1" dirty="0" smtClean="0"/>
              <a:t>…they found a certain sorcerer, a false prophet, </a:t>
            </a:r>
            <a:br>
              <a:rPr lang="en-US" i="1" dirty="0" smtClean="0"/>
            </a:br>
            <a:r>
              <a:rPr lang="en-US" i="1" dirty="0" smtClean="0"/>
              <a:t>a Jew whose name was Bar-Jesus,… </a:t>
            </a:r>
            <a:r>
              <a:rPr lang="en-US" i="1" dirty="0" err="1" smtClean="0"/>
              <a:t>Elymas</a:t>
            </a:r>
            <a:r>
              <a:rPr lang="en-US" i="1" dirty="0" smtClean="0"/>
              <a:t> the sorcerer (for so his name is translated) withstood them, seeking to turn the proconsul away from the faith. </a:t>
            </a:r>
            <a:r>
              <a:rPr lang="en-US" sz="2800" dirty="0" smtClean="0"/>
              <a:t>(Acts 13:6, 8 NKJV)</a:t>
            </a:r>
          </a:p>
          <a:p>
            <a:pPr marL="0" indent="0">
              <a:buNone/>
            </a:pPr>
            <a:r>
              <a:rPr lang="en-US" dirty="0" smtClean="0"/>
              <a:t>   Roman gods</a:t>
            </a:r>
          </a:p>
          <a:p>
            <a:pPr marL="0" indent="0">
              <a:buNone/>
            </a:pPr>
            <a:r>
              <a:rPr lang="en-US" dirty="0"/>
              <a:t> </a:t>
            </a:r>
            <a:r>
              <a:rPr lang="en-US" dirty="0" smtClean="0"/>
              <a:t>  Synagogue</a:t>
            </a:r>
          </a:p>
          <a:p>
            <a:pPr marL="0" indent="0">
              <a:buNone/>
            </a:pPr>
            <a:r>
              <a:rPr lang="en-US" dirty="0" smtClean="0"/>
              <a:t>   Today</a:t>
            </a:r>
            <a:endParaRPr lang="en-US" dirty="0"/>
          </a:p>
        </p:txBody>
      </p:sp>
      <p:sp>
        <p:nvSpPr>
          <p:cNvPr id="4" name="Title 1"/>
          <p:cNvSpPr txBox="1">
            <a:spLocks/>
          </p:cNvSpPr>
          <p:nvPr/>
        </p:nvSpPr>
        <p:spPr>
          <a:xfrm>
            <a:off x="0" y="274638"/>
            <a:ext cx="7239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faith of Sergius Paulus</a:t>
            </a:r>
            <a:endParaRPr lang="en-US" dirty="0"/>
          </a:p>
        </p:txBody>
      </p:sp>
      <p:pic>
        <p:nvPicPr>
          <p:cNvPr id="5" name="Picture 2" descr="https://www.padfield.com/turkey/yalvac/images/sergius-paulus-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629" y="-1"/>
            <a:ext cx="2016371" cy="1524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94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buNone/>
            </a:pPr>
            <a:r>
              <a:rPr lang="en-US" dirty="0" smtClean="0"/>
              <a:t>Evidence for faith</a:t>
            </a:r>
          </a:p>
          <a:p>
            <a:pPr marL="0" indent="0" algn="ctr">
              <a:buNone/>
            </a:pPr>
            <a:r>
              <a:rPr lang="en-US" i="1" dirty="0" smtClean="0"/>
              <a:t>Then Saul, who also is called Paul, filled with the Holy Spirit, looked intently at him and said, </a:t>
            </a:r>
            <a:br>
              <a:rPr lang="en-US" i="1" dirty="0" smtClean="0"/>
            </a:br>
            <a:r>
              <a:rPr lang="en-US" i="1" dirty="0" smtClean="0"/>
              <a:t>"O full of all deceit and all fraud, you son of the devil, you enemy of all righteousness, will you not cease perverting the straight ways of the Lord? And now, indeed, the hand of the Lord is upon you, and you shall be blind, not seeing the sun for a time." And immediately a dark mist fell on him, and he went around seeking someone to lead him by the hand. </a:t>
            </a:r>
            <a:r>
              <a:rPr lang="en-US" sz="2800" dirty="0" smtClean="0"/>
              <a:t>(Acts 13:9-11 NKJV)</a:t>
            </a:r>
            <a:endParaRPr lang="en-US" dirty="0"/>
          </a:p>
        </p:txBody>
      </p:sp>
      <p:sp>
        <p:nvSpPr>
          <p:cNvPr id="4" name="Title 1"/>
          <p:cNvSpPr txBox="1">
            <a:spLocks/>
          </p:cNvSpPr>
          <p:nvPr/>
        </p:nvSpPr>
        <p:spPr>
          <a:xfrm>
            <a:off x="0" y="274638"/>
            <a:ext cx="7239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The faith of </a:t>
            </a:r>
            <a:r>
              <a:rPr lang="en-US" dirty="0" err="1" smtClean="0"/>
              <a:t>Sergius</a:t>
            </a:r>
            <a:r>
              <a:rPr lang="en-US" dirty="0" smtClean="0"/>
              <a:t> Paulus</a:t>
            </a:r>
            <a:endParaRPr lang="en-US" dirty="0"/>
          </a:p>
        </p:txBody>
      </p:sp>
      <p:pic>
        <p:nvPicPr>
          <p:cNvPr id="5" name="Picture 2" descr="https://www.padfield.com/turkey/yalvac/images/sergius-paulus-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629" y="-1"/>
            <a:ext cx="2016371" cy="1524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95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6781800" cy="1143000"/>
          </a:xfrm>
        </p:spPr>
        <p:txBody>
          <a:bodyPr/>
          <a:lstStyle/>
          <a:p>
            <a:r>
              <a:rPr lang="en-US" dirty="0"/>
              <a:t>The faith of </a:t>
            </a:r>
            <a:r>
              <a:rPr lang="en-US" dirty="0" err="1"/>
              <a:t>Sergius</a:t>
            </a:r>
            <a:r>
              <a:rPr lang="en-US" dirty="0"/>
              <a:t> Paulus</a:t>
            </a:r>
          </a:p>
        </p:txBody>
      </p:sp>
      <p:sp>
        <p:nvSpPr>
          <p:cNvPr id="3" name="Content Placeholder 2"/>
          <p:cNvSpPr>
            <a:spLocks noGrp="1"/>
          </p:cNvSpPr>
          <p:nvPr>
            <p:ph idx="1"/>
          </p:nvPr>
        </p:nvSpPr>
        <p:spPr/>
        <p:txBody>
          <a:bodyPr/>
          <a:lstStyle/>
          <a:p>
            <a:r>
              <a:rPr lang="en-US" dirty="0" smtClean="0"/>
              <a:t>Evidence for faith</a:t>
            </a:r>
          </a:p>
          <a:p>
            <a:pPr marL="0" indent="0">
              <a:buNone/>
            </a:pPr>
            <a:r>
              <a:rPr lang="en-US" dirty="0"/>
              <a:t> </a:t>
            </a:r>
            <a:r>
              <a:rPr lang="en-US" dirty="0" smtClean="0"/>
              <a:t> God’s record of history</a:t>
            </a:r>
          </a:p>
          <a:p>
            <a:pPr marL="0" indent="0">
              <a:buNone/>
            </a:pPr>
            <a:r>
              <a:rPr lang="en-US" dirty="0"/>
              <a:t> </a:t>
            </a:r>
            <a:r>
              <a:rPr lang="en-US" dirty="0" smtClean="0"/>
              <a:t>    </a:t>
            </a:r>
            <a:r>
              <a:rPr lang="en-US" dirty="0" err="1" smtClean="0"/>
              <a:t>Sergius</a:t>
            </a:r>
            <a:r>
              <a:rPr lang="en-US" dirty="0" smtClean="0"/>
              <a:t> Paulus</a:t>
            </a:r>
          </a:p>
          <a:p>
            <a:pPr marL="0" indent="0">
              <a:buNone/>
            </a:pPr>
            <a:r>
              <a:rPr lang="en-US" dirty="0" smtClean="0"/>
              <a:t>     </a:t>
            </a:r>
            <a:r>
              <a:rPr lang="en-US" dirty="0" err="1" smtClean="0"/>
              <a:t>Paphos</a:t>
            </a:r>
            <a:r>
              <a:rPr lang="en-US" dirty="0" smtClean="0"/>
              <a:t>, Cyprus</a:t>
            </a:r>
          </a:p>
          <a:p>
            <a:pPr marL="0" indent="0">
              <a:buNone/>
            </a:pPr>
            <a:r>
              <a:rPr lang="en-US" dirty="0" smtClean="0"/>
              <a:t>     proconsul</a:t>
            </a:r>
          </a:p>
          <a:p>
            <a:pPr marL="0" indent="0">
              <a:buNone/>
            </a:pPr>
            <a:r>
              <a:rPr lang="en-US" dirty="0" smtClean="0"/>
              <a:t>     an intelligent man</a:t>
            </a:r>
          </a:p>
          <a:p>
            <a:pPr marL="0" indent="0">
              <a:buNone/>
            </a:pPr>
            <a:r>
              <a:rPr lang="en-US" dirty="0"/>
              <a:t> </a:t>
            </a:r>
            <a:r>
              <a:rPr lang="en-US" dirty="0" smtClean="0"/>
              <a:t> Compare to man’s record of history</a:t>
            </a:r>
            <a:endParaRPr lang="en-US" dirty="0"/>
          </a:p>
        </p:txBody>
      </p:sp>
      <p:pic>
        <p:nvPicPr>
          <p:cNvPr id="4" name="Picture 2" descr="https://www.padfield.com/turkey/yalvac/images/sergius-paulus-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629" y="-1"/>
            <a:ext cx="2016371" cy="1524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49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25000"/>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980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972" r="32890" b="6527"/>
          <a:stretch/>
        </p:blipFill>
        <p:spPr bwMode="auto">
          <a:xfrm>
            <a:off x="285751" y="19050"/>
            <a:ext cx="8610599" cy="6816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903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6781800" cy="1143000"/>
          </a:xfrm>
        </p:spPr>
        <p:txBody>
          <a:bodyPr/>
          <a:lstStyle/>
          <a:p>
            <a:r>
              <a:rPr lang="en-US" dirty="0"/>
              <a:t>The faith of </a:t>
            </a:r>
            <a:r>
              <a:rPr lang="en-US" dirty="0" err="1"/>
              <a:t>Sergius</a:t>
            </a:r>
            <a:r>
              <a:rPr lang="en-US" dirty="0"/>
              <a:t> Paulus</a:t>
            </a:r>
          </a:p>
        </p:txBody>
      </p:sp>
      <p:sp>
        <p:nvSpPr>
          <p:cNvPr id="3" name="Content Placeholder 2"/>
          <p:cNvSpPr>
            <a:spLocks noGrp="1"/>
          </p:cNvSpPr>
          <p:nvPr>
            <p:ph idx="1"/>
          </p:nvPr>
        </p:nvSpPr>
        <p:spPr/>
        <p:txBody>
          <a:bodyPr/>
          <a:lstStyle/>
          <a:p>
            <a:r>
              <a:rPr lang="en-US" dirty="0" smtClean="0"/>
              <a:t>Evidence for faith</a:t>
            </a:r>
          </a:p>
          <a:p>
            <a:pPr marL="0" indent="0">
              <a:buNone/>
            </a:pPr>
            <a:r>
              <a:rPr lang="en-US" dirty="0"/>
              <a:t> </a:t>
            </a:r>
            <a:r>
              <a:rPr lang="en-US" dirty="0" smtClean="0"/>
              <a:t> God’s record of history</a:t>
            </a:r>
          </a:p>
          <a:p>
            <a:pPr marL="0" indent="0">
              <a:buNone/>
            </a:pPr>
            <a:r>
              <a:rPr lang="en-US" dirty="0"/>
              <a:t> </a:t>
            </a:r>
            <a:r>
              <a:rPr lang="en-US" dirty="0" smtClean="0"/>
              <a:t>    </a:t>
            </a:r>
            <a:r>
              <a:rPr lang="en-US" dirty="0" err="1" smtClean="0"/>
              <a:t>Sergius</a:t>
            </a:r>
            <a:r>
              <a:rPr lang="en-US" dirty="0" smtClean="0"/>
              <a:t> Paulus</a:t>
            </a:r>
          </a:p>
          <a:p>
            <a:pPr marL="0" indent="0">
              <a:buNone/>
            </a:pPr>
            <a:r>
              <a:rPr lang="en-US" dirty="0" smtClean="0"/>
              <a:t>     </a:t>
            </a:r>
            <a:r>
              <a:rPr lang="en-US" dirty="0" err="1" smtClean="0"/>
              <a:t>Paphos</a:t>
            </a:r>
            <a:r>
              <a:rPr lang="en-US" dirty="0" smtClean="0"/>
              <a:t>, Cyprus</a:t>
            </a:r>
          </a:p>
          <a:p>
            <a:pPr marL="0" indent="0">
              <a:buNone/>
            </a:pPr>
            <a:r>
              <a:rPr lang="en-US" dirty="0" smtClean="0"/>
              <a:t>     proconsul</a:t>
            </a:r>
          </a:p>
          <a:p>
            <a:pPr marL="0" indent="0">
              <a:buNone/>
            </a:pPr>
            <a:r>
              <a:rPr lang="en-US" dirty="0" smtClean="0"/>
              <a:t>     an intelligent man</a:t>
            </a:r>
          </a:p>
          <a:p>
            <a:pPr marL="0" indent="0">
              <a:buNone/>
            </a:pPr>
            <a:r>
              <a:rPr lang="en-US" dirty="0"/>
              <a:t> </a:t>
            </a:r>
            <a:r>
              <a:rPr lang="en-US" dirty="0" smtClean="0"/>
              <a:t> Compare to man’s record of history</a:t>
            </a:r>
            <a:endParaRPr lang="en-US" dirty="0"/>
          </a:p>
        </p:txBody>
      </p:sp>
      <p:pic>
        <p:nvPicPr>
          <p:cNvPr id="4" name="Picture 2" descr="https://www.padfield.com/turkey/yalvac/images/sergius-paulus-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629" y="-1"/>
            <a:ext cx="2016371" cy="1524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852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2355</TotalTime>
  <Words>436</Words>
  <Application>Microsoft Office PowerPoint</Application>
  <PresentationFormat>On-screen Show (4:3)</PresentationFormat>
  <Paragraphs>62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The faith of Sergius Paulus</vt:lpstr>
      <vt:lpstr>PowerPoint Presentation</vt:lpstr>
      <vt:lpstr>PowerPoint Presentation</vt:lpstr>
      <vt:lpstr>PowerPoint Presentation</vt:lpstr>
      <vt:lpstr>The faith of Sergius Paulus</vt:lpstr>
      <vt:lpstr>PowerPoint Presentation</vt:lpstr>
      <vt:lpstr>PowerPoint Presentation</vt:lpstr>
      <vt:lpstr>The faith of Sergius Paulus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Halbrook</dc:creator>
  <cp:lastModifiedBy>David Halbrook</cp:lastModifiedBy>
  <cp:revision>16</cp:revision>
  <dcterms:created xsi:type="dcterms:W3CDTF">2023-12-17T02:17:54Z</dcterms:created>
  <dcterms:modified xsi:type="dcterms:W3CDTF">2024-02-18T08:05:20Z</dcterms:modified>
</cp:coreProperties>
</file>