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6" r:id="rId2"/>
    <p:sldId id="267" r:id="rId3"/>
    <p:sldId id="265" r:id="rId4"/>
    <p:sldId id="257" r:id="rId5"/>
    <p:sldId id="258" r:id="rId6"/>
    <p:sldId id="259" r:id="rId7"/>
    <p:sldId id="272" r:id="rId8"/>
    <p:sldId id="260" r:id="rId9"/>
    <p:sldId id="261" r:id="rId10"/>
    <p:sldId id="262" r:id="rId11"/>
    <p:sldId id="263" r:id="rId12"/>
    <p:sldId id="264" r:id="rId13"/>
    <p:sldId id="269" r:id="rId14"/>
    <p:sldId id="271" r:id="rId15"/>
    <p:sldId id="270" r:id="rId16"/>
  </p:sldIdLst>
  <p:sldSz cx="9144000" cy="6858000" type="screen4x3"/>
  <p:notesSz cx="6858000" cy="9144000"/>
  <p:defaultTextStyle>
    <a:defPPr>
      <a:defRPr lang="en-US"/>
    </a:defPPr>
    <a:lvl1pPr algn="l" rtl="0" fontAlgn="base">
      <a:spcBef>
        <a:spcPct val="0"/>
      </a:spcBef>
      <a:spcAft>
        <a:spcPct val="0"/>
      </a:spcAft>
      <a:defRPr sz="6600" kern="1200">
        <a:solidFill>
          <a:schemeClr val="tx1"/>
        </a:solidFill>
        <a:latin typeface="Arial" pitchFamily="34" charset="0"/>
        <a:ea typeface="+mn-ea"/>
        <a:cs typeface="+mn-cs"/>
      </a:defRPr>
    </a:lvl1pPr>
    <a:lvl2pPr marL="457200" algn="l" rtl="0" fontAlgn="base">
      <a:spcBef>
        <a:spcPct val="0"/>
      </a:spcBef>
      <a:spcAft>
        <a:spcPct val="0"/>
      </a:spcAft>
      <a:defRPr sz="6600" kern="1200">
        <a:solidFill>
          <a:schemeClr val="tx1"/>
        </a:solidFill>
        <a:latin typeface="Arial" pitchFamily="34" charset="0"/>
        <a:ea typeface="+mn-ea"/>
        <a:cs typeface="+mn-cs"/>
      </a:defRPr>
    </a:lvl2pPr>
    <a:lvl3pPr marL="914400" algn="l" rtl="0" fontAlgn="base">
      <a:spcBef>
        <a:spcPct val="0"/>
      </a:spcBef>
      <a:spcAft>
        <a:spcPct val="0"/>
      </a:spcAft>
      <a:defRPr sz="6600" kern="1200">
        <a:solidFill>
          <a:schemeClr val="tx1"/>
        </a:solidFill>
        <a:latin typeface="Arial" pitchFamily="34" charset="0"/>
        <a:ea typeface="+mn-ea"/>
        <a:cs typeface="+mn-cs"/>
      </a:defRPr>
    </a:lvl3pPr>
    <a:lvl4pPr marL="1371600" algn="l" rtl="0" fontAlgn="base">
      <a:spcBef>
        <a:spcPct val="0"/>
      </a:spcBef>
      <a:spcAft>
        <a:spcPct val="0"/>
      </a:spcAft>
      <a:defRPr sz="6600" kern="1200">
        <a:solidFill>
          <a:schemeClr val="tx1"/>
        </a:solidFill>
        <a:latin typeface="Arial" pitchFamily="34" charset="0"/>
        <a:ea typeface="+mn-ea"/>
        <a:cs typeface="+mn-cs"/>
      </a:defRPr>
    </a:lvl4pPr>
    <a:lvl5pPr marL="1828800" algn="l" rtl="0" fontAlgn="base">
      <a:spcBef>
        <a:spcPct val="0"/>
      </a:spcBef>
      <a:spcAft>
        <a:spcPct val="0"/>
      </a:spcAft>
      <a:defRPr sz="6600" kern="1200">
        <a:solidFill>
          <a:schemeClr val="tx1"/>
        </a:solidFill>
        <a:latin typeface="Arial" pitchFamily="34" charset="0"/>
        <a:ea typeface="+mn-ea"/>
        <a:cs typeface="+mn-cs"/>
      </a:defRPr>
    </a:lvl5pPr>
    <a:lvl6pPr marL="2286000" algn="l" defTabSz="914400" rtl="0" eaLnBrk="1" latinLnBrk="0" hangingPunct="1">
      <a:defRPr sz="6600" kern="1200">
        <a:solidFill>
          <a:schemeClr val="tx1"/>
        </a:solidFill>
        <a:latin typeface="Arial" pitchFamily="34" charset="0"/>
        <a:ea typeface="+mn-ea"/>
        <a:cs typeface="+mn-cs"/>
      </a:defRPr>
    </a:lvl6pPr>
    <a:lvl7pPr marL="2743200" algn="l" defTabSz="914400" rtl="0" eaLnBrk="1" latinLnBrk="0" hangingPunct="1">
      <a:defRPr sz="6600" kern="1200">
        <a:solidFill>
          <a:schemeClr val="tx1"/>
        </a:solidFill>
        <a:latin typeface="Arial" pitchFamily="34" charset="0"/>
        <a:ea typeface="+mn-ea"/>
        <a:cs typeface="+mn-cs"/>
      </a:defRPr>
    </a:lvl7pPr>
    <a:lvl8pPr marL="3200400" algn="l" defTabSz="914400" rtl="0" eaLnBrk="1" latinLnBrk="0" hangingPunct="1">
      <a:defRPr sz="6600" kern="1200">
        <a:solidFill>
          <a:schemeClr val="tx1"/>
        </a:solidFill>
        <a:latin typeface="Arial" pitchFamily="34" charset="0"/>
        <a:ea typeface="+mn-ea"/>
        <a:cs typeface="+mn-cs"/>
      </a:defRPr>
    </a:lvl8pPr>
    <a:lvl9pPr marL="3657600" algn="l" defTabSz="914400" rtl="0" eaLnBrk="1" latinLnBrk="0" hangingPunct="1">
      <a:defRPr sz="66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419" autoAdjust="0"/>
  </p:normalViewPr>
  <p:slideViewPr>
    <p:cSldViewPr>
      <p:cViewPr varScale="1">
        <p:scale>
          <a:sx n="86" d="100"/>
          <a:sy n="86" d="100"/>
        </p:scale>
        <p:origin x="13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FBBE3A4-FEB2-4332-B00F-A85802357AA2}" type="slidenum">
              <a:rPr lang="en-US"/>
              <a:pPr>
                <a:defRPr/>
              </a:pPr>
              <a:t>‹#›</a:t>
            </a:fld>
            <a:endParaRPr lang="en-US"/>
          </a:p>
        </p:txBody>
      </p:sp>
    </p:spTree>
    <p:extLst>
      <p:ext uri="{BB962C8B-B14F-4D97-AF65-F5344CB8AC3E}">
        <p14:creationId xmlns:p14="http://schemas.microsoft.com/office/powerpoint/2010/main" val="4521428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rPr>
              <a:t>I preached this lesson in Baytown at Pruett &amp; Lobit the Sunday following the death of my grandpa, Clifford Bell</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570926E6-AA51-4D96-9722-14368CEFCFED}" type="slidenum">
              <a:rPr lang="en-US" altLang="en-US" smtClean="0"/>
              <a:pPr eaLnBrk="1" hangingPunct="1">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96E9CAE6-543F-4775-8973-6BEA64B517D7}" type="slidenum">
              <a:rPr lang="en-US" altLang="en-US" smtClean="0"/>
              <a:pPr eaLnBrk="1" hangingPunct="1">
                <a:spcBef>
                  <a:spcPct val="0"/>
                </a:spcBef>
              </a:pPr>
              <a:t>10</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i="1">
                <a:latin typeface="Arial" pitchFamily="34" charset="0"/>
              </a:rPr>
              <a:t>Seaside Villas</a:t>
            </a:r>
            <a:r>
              <a:rPr lang="en-US" altLang="en-US" sz="800">
                <a:latin typeface="Arial" pitchFamily="34" charset="0"/>
              </a:rPr>
              <a:t>: “'Nothing in the world can rival the lovely bay of Baiae'. . . Rowboats carrying folk on pleasure excursions move along. . . seaside cabins. . . in their architectural sprightliness much more imaginative and colorful than modern attempts at seashore colonies usually can claim to be. . . they are inexpensive creations designed for the holiday use of a civilization in which great seaside hotels were completely unknown.”1 </a:t>
            </a:r>
            <a:endParaRPr lang="en-US" altLang="en-US" sz="800" i="1">
              <a:latin typeface="Arial" pitchFamily="34" charset="0"/>
            </a:endParaRPr>
          </a:p>
          <a:p>
            <a:pPr eaLnBrk="1" hangingPunct="1">
              <a:lnSpc>
                <a:spcPct val="80000"/>
              </a:lnSpc>
            </a:pPr>
            <a:r>
              <a:rPr lang="en-US" altLang="en-US" sz="800" i="1">
                <a:latin typeface="Arial" pitchFamily="34" charset="0"/>
              </a:rPr>
              <a:t>The Library</a:t>
            </a:r>
            <a:r>
              <a:rPr lang="en-US" altLang="en-US" sz="800">
                <a:latin typeface="Arial" pitchFamily="34" charset="0"/>
              </a:rPr>
              <a:t>: “The public library with its reading room, where books from the stacks could be consulted, was to be found not only in long cultured Greek cities and in Rome but even in remote towns of North Africa and Gaul. There is evidence, too, that the books could be borrowed and taken home.”</a:t>
            </a:r>
            <a:endParaRPr lang="en-US" altLang="en-US" sz="800" i="1">
              <a:latin typeface="Arial" pitchFamily="34" charset="0"/>
            </a:endParaRPr>
          </a:p>
          <a:p>
            <a:pPr eaLnBrk="1" hangingPunct="1">
              <a:lnSpc>
                <a:spcPct val="80000"/>
              </a:lnSpc>
            </a:pPr>
            <a:r>
              <a:rPr lang="en-US" altLang="en-US" sz="800" i="1">
                <a:latin typeface="Arial" pitchFamily="34" charset="0"/>
              </a:rPr>
              <a:t>The Theatre</a:t>
            </a:r>
            <a:r>
              <a:rPr lang="en-US" altLang="en-US" sz="800">
                <a:latin typeface="Arial" pitchFamily="34" charset="0"/>
              </a:rPr>
              <a:t>: “The Roman actor's art is said to have reached its zenith in the first century B.C. During the last years of the Republic.” </a:t>
            </a:r>
            <a:endParaRPr lang="en-US" altLang="en-US" sz="800" i="1">
              <a:latin typeface="Arial" pitchFamily="34" charset="0"/>
            </a:endParaRPr>
          </a:p>
          <a:p>
            <a:pPr eaLnBrk="1" hangingPunct="1">
              <a:lnSpc>
                <a:spcPct val="80000"/>
              </a:lnSpc>
            </a:pPr>
            <a:r>
              <a:rPr lang="en-US" altLang="en-US" sz="800" i="1">
                <a:latin typeface="Arial" pitchFamily="34" charset="0"/>
              </a:rPr>
              <a:t>Sport</a:t>
            </a:r>
            <a:r>
              <a:rPr lang="en-US" altLang="en-US" sz="800">
                <a:latin typeface="Arial" pitchFamily="34" charset="0"/>
              </a:rPr>
              <a:t>: “The ceremonies opening the amphitheater in A.D. 80 lasted for a hundred days of festivals, games, and displays to which flocked city dwellers, provincials, and foreigners” (= city-folk, red-necks, tourists)</a:t>
            </a:r>
            <a:endParaRPr lang="en-US" altLang="en-US" sz="800" i="1">
              <a:latin typeface="Arial" pitchFamily="34" charset="0"/>
            </a:endParaRPr>
          </a:p>
          <a:p>
            <a:pPr eaLnBrk="1" hangingPunct="1">
              <a:lnSpc>
                <a:spcPct val="80000"/>
              </a:lnSpc>
            </a:pPr>
            <a:r>
              <a:rPr lang="en-US" altLang="en-US" sz="800" i="1">
                <a:latin typeface="Arial" pitchFamily="34" charset="0"/>
              </a:rPr>
              <a:t>Tepidarium</a:t>
            </a:r>
            <a:r>
              <a:rPr lang="en-US" altLang="en-US" sz="800">
                <a:latin typeface="Arial" pitchFamily="34" charset="0"/>
              </a:rPr>
              <a:t>: The Ancient 'Day-Resort' “No other civilization has ever evolved the conception of a building for public recreation, exercise and amusement even remotely comparable to the imperial Roman baths. The Baths of Caracalla in Rome included an area of more than 20acres, fitted with reading rooms, auditoria, running tracks, covered walks, and planted gardens. . . Often in auxiliary rooms, recitations, readings, lectures, and discussions invited attendance, and any citizen who had one cent to pay his admission to the bath could divert himself for an entire afternoon without quitting the premises.</a:t>
            </a:r>
          </a:p>
          <a:p>
            <a:pPr eaLnBrk="1" hangingPunct="1">
              <a:lnSpc>
                <a:spcPct val="80000"/>
              </a:lnSpc>
            </a:pPr>
            <a:r>
              <a:rPr lang="en-US" altLang="en-US" sz="800">
                <a:latin typeface="Arial" pitchFamily="34" charset="0"/>
              </a:rPr>
              <a:t>Similar activities could have been found with ease in Corinth, a city well established in frivolity (church not involved in such!) and yet, where do we find A </a:t>
            </a:r>
            <a:r>
              <a:rPr lang="en-US" altLang="en-US" sz="800" i="1">
                <a:latin typeface="Arial" pitchFamily="34" charset="0"/>
              </a:rPr>
              <a:t>and</a:t>
            </a:r>
            <a:r>
              <a:rPr lang="en-US" altLang="en-US" sz="800">
                <a:latin typeface="Arial" pitchFamily="34" charset="0"/>
              </a:rPr>
              <a:t> P? </a:t>
            </a:r>
          </a:p>
          <a:p>
            <a:pPr eaLnBrk="1" hangingPunct="1">
              <a:lnSpc>
                <a:spcPct val="80000"/>
              </a:lnSpc>
            </a:pPr>
            <a:r>
              <a:rPr lang="en-US" altLang="en-US" sz="800">
                <a:latin typeface="Arial" pitchFamily="34" charset="0"/>
              </a:rPr>
              <a:t>2. Listening together v26a</a:t>
            </a:r>
          </a:p>
          <a:p>
            <a:pPr eaLnBrk="1" hangingPunct="1">
              <a:lnSpc>
                <a:spcPct val="80000"/>
              </a:lnSpc>
            </a:pPr>
            <a:r>
              <a:rPr lang="en-US" altLang="en-US" sz="800">
                <a:latin typeface="Arial" pitchFamily="34" charset="0"/>
              </a:rPr>
              <a:t>attentive to what was being said, demonstrating the Berean spirit Acts 17:11</a:t>
            </a:r>
          </a:p>
          <a:p>
            <a:pPr eaLnBrk="1" hangingPunct="1">
              <a:lnSpc>
                <a:spcPct val="80000"/>
              </a:lnSpc>
            </a:pPr>
            <a:r>
              <a:rPr lang="en-US" altLang="en-US" sz="800">
                <a:latin typeface="Arial" pitchFamily="34" charset="0"/>
              </a:rPr>
              <a:t>able to discern truth from error, didn't allow “time to pass...” (Heb. 5:12) thus prior time was invested in learning. Time spent with Paul- talk about ?? v3. I need to make time to teach and be taught- Titus 2:2ff. Learn to make such times to “listen.”</a:t>
            </a:r>
          </a:p>
          <a:p>
            <a:pPr eaLnBrk="1" hangingPunct="1">
              <a:lnSpc>
                <a:spcPct val="80000"/>
              </a:lnSpc>
            </a:pPr>
            <a:r>
              <a:rPr lang="en-US" altLang="en-US" sz="800">
                <a:latin typeface="Arial" pitchFamily="34" charset="0"/>
              </a:rPr>
              <a:t>3. Laboring together v26b</a:t>
            </a:r>
          </a:p>
          <a:p>
            <a:pPr eaLnBrk="1" hangingPunct="1">
              <a:lnSpc>
                <a:spcPct val="80000"/>
              </a:lnSpc>
            </a:pPr>
            <a:r>
              <a:rPr lang="en-US" altLang="en-US" sz="800">
                <a:latin typeface="Arial" pitchFamily="34" charset="0"/>
              </a:rPr>
              <a:t>courage to approach Apollos (eloquent, mighty in scriptures, fervent, bold) v26b</a:t>
            </a:r>
          </a:p>
          <a:p>
            <a:pPr eaLnBrk="1" hangingPunct="1">
              <a:lnSpc>
                <a:spcPct val="80000"/>
              </a:lnSpc>
            </a:pPr>
            <a:r>
              <a:rPr lang="en-US" altLang="en-US" sz="800">
                <a:latin typeface="Arial" pitchFamily="34" charset="0"/>
              </a:rPr>
              <a:t>-easier together? Eccl. 4:9-10, 12 What more could you and your spouse do for the Lord if you would do it together? Pray more if regularly did it together? Aware of needs of sick? Make time for shut-in? Prepare for class? Talk to family, not xian? Talk to xian in fam in sin? Are you “one” looking for the other? Before you “jump” at the chance to become “two”-- find someone who will help you in these things. If hard now to do these alone- imagine that you have mate who shows no interest in these? Two are better than one</a:t>
            </a:r>
            <a:r>
              <a:rPr lang="en-US" altLang="en-US" sz="800" i="1">
                <a:latin typeface="Arial" pitchFamily="34" charset="0"/>
              </a:rPr>
              <a:t> only </a:t>
            </a:r>
            <a:r>
              <a:rPr lang="en-US" altLang="en-US" sz="800">
                <a:latin typeface="Arial" pitchFamily="34" charset="0"/>
              </a:rPr>
              <a:t>if </a:t>
            </a:r>
            <a:r>
              <a:rPr lang="en-US" altLang="en-US" sz="800" i="1">
                <a:latin typeface="Arial" pitchFamily="34" charset="0"/>
              </a:rPr>
              <a:t>both</a:t>
            </a:r>
            <a:r>
              <a:rPr lang="en-US" altLang="en-US" sz="800">
                <a:latin typeface="Arial" pitchFamily="34" charset="0"/>
              </a:rPr>
              <a:t> are working toward same reward. Aquila – Priscilla-- heir </a:t>
            </a:r>
            <a:r>
              <a:rPr lang="en-US" altLang="en-US" sz="800" i="1">
                <a:latin typeface="Arial" pitchFamily="34" charset="0"/>
              </a:rPr>
              <a:t>together</a:t>
            </a:r>
            <a:r>
              <a:rPr lang="en-US" altLang="en-US" sz="800">
                <a:latin typeface="Arial" pitchFamily="34" charset="0"/>
              </a:rPr>
              <a:t>.</a:t>
            </a:r>
          </a:p>
          <a:p>
            <a:pPr eaLnBrk="1" hangingPunct="1">
              <a:lnSpc>
                <a:spcPct val="80000"/>
              </a:lnSpc>
            </a:pPr>
            <a:r>
              <a:rPr lang="en-US" altLang="en-US" sz="800">
                <a:latin typeface="Arial" pitchFamily="34" charset="0"/>
              </a:rPr>
              <a:t>1Everyday Life in Ancient Times p332 (villa), 347 (library), 349 (theatre), 351 (sport), 334 (Tepidarium)</a:t>
            </a:r>
          </a:p>
          <a:p>
            <a:pPr eaLnBrk="1" hangingPunct="1">
              <a:lnSpc>
                <a:spcPct val="80000"/>
              </a:lnSpc>
            </a:pPr>
            <a:endParaRPr lang="en-US" altLang="en-US" sz="80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F35A61C-C751-4960-97A3-9CA3D205D3ED}" type="slidenum">
              <a:rPr lang="en-US" altLang="en-US" smtClean="0"/>
              <a:pPr eaLnBrk="1" hangingPunct="1">
                <a:spcBef>
                  <a:spcPct val="0"/>
                </a:spcBef>
              </a:pPr>
              <a:t>11</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rPr>
              <a:t>B. Listening together v26a</a:t>
            </a:r>
          </a:p>
          <a:p>
            <a:pPr eaLnBrk="1" hangingPunct="1"/>
            <a:r>
              <a:rPr lang="en-US" altLang="en-US">
                <a:latin typeface="Arial" pitchFamily="34" charset="0"/>
              </a:rPr>
              <a:t>attentive to what was being said, demonstrating the Berean spirit Acts 17:11</a:t>
            </a:r>
          </a:p>
          <a:p>
            <a:pPr eaLnBrk="1" hangingPunct="1"/>
            <a:r>
              <a:rPr lang="en-US" altLang="en-US">
                <a:latin typeface="Arial" pitchFamily="34" charset="0"/>
              </a:rPr>
              <a:t>able to discern truth from error, didn't allow “time to pass...” (Heb. 5:12) thus prior time was invested in learning. Time spent with Paul- talk about ?? v3. I need to make time to teach and be taught- Titus 2:2ff. Learn to make such times to “listen.”</a:t>
            </a:r>
          </a:p>
          <a:p>
            <a:pPr eaLnBrk="1" hangingPunct="1"/>
            <a:r>
              <a:rPr lang="en-US" altLang="en-US">
                <a:latin typeface="Arial" pitchFamily="34" charset="0"/>
              </a:rPr>
              <a:t>C. Laboring together v26b</a:t>
            </a:r>
          </a:p>
          <a:p>
            <a:pPr eaLnBrk="1" hangingPunct="1"/>
            <a:r>
              <a:rPr lang="en-US" altLang="en-US">
                <a:latin typeface="Arial" pitchFamily="34" charset="0"/>
              </a:rPr>
              <a:t>courage to approach Apollos (eloquent, mighty in scriptures, fervent, bold) v26b</a:t>
            </a:r>
          </a:p>
          <a:p>
            <a:pPr eaLnBrk="1" hangingPunct="1"/>
            <a:r>
              <a:rPr lang="en-US" altLang="en-US">
                <a:latin typeface="Arial" pitchFamily="34" charset="0"/>
              </a:rPr>
              <a:t>-easier together? Eccl. 4:9-10, 12 What more could you and your spouse do for the Lord if you would do it together? Pray more if regularly did it together? Aware of needs of sick? Make time for shut-in? Prepare for class? Talk to family, not xian? Talk to xian in fam in sin? Are you “one” looking for the other? Before you “jump” at the chance to become “two”-- find someone who will help you in these things. If hard now to do these alone- imagine that you have mate who shows no interest in these? Two are better than one only if both are working toward same reward. Aquila – Priscilla-- heir together.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ED303B13-B402-4856-A23A-0D331F12F3BE}" type="slidenum">
              <a:rPr lang="en-US" altLang="en-US" smtClean="0"/>
              <a:pPr eaLnBrk="1" hangingPunct="1">
                <a:spcBef>
                  <a:spcPct val="0"/>
                </a:spcBef>
              </a:pPr>
              <a:t>12</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a:latin typeface="Arial" pitchFamily="34" charset="0"/>
              </a:rPr>
              <a:t>III. Hospitality (heir together-- hospitality, etc expressions of love).</a:t>
            </a:r>
          </a:p>
          <a:p>
            <a:pPr eaLnBrk="1" hangingPunct="1">
              <a:lnSpc>
                <a:spcPct val="80000"/>
              </a:lnSpc>
            </a:pPr>
            <a:r>
              <a:rPr lang="en-US" altLang="en-US" sz="800">
                <a:latin typeface="Arial" pitchFamily="34" charset="0"/>
              </a:rPr>
              <a:t>A. Imposes on our:</a:t>
            </a:r>
          </a:p>
          <a:p>
            <a:pPr eaLnBrk="1" hangingPunct="1">
              <a:lnSpc>
                <a:spcPct val="80000"/>
              </a:lnSpc>
            </a:pPr>
            <a:r>
              <a:rPr lang="en-US" altLang="en-US" sz="800">
                <a:latin typeface="Arial" pitchFamily="34" charset="0"/>
              </a:rPr>
              <a:t>Privacy </a:t>
            </a:r>
          </a:p>
          <a:p>
            <a:pPr eaLnBrk="1" hangingPunct="1">
              <a:lnSpc>
                <a:spcPct val="80000"/>
              </a:lnSpc>
            </a:pPr>
            <a:r>
              <a:rPr lang="en-US" altLang="en-US" sz="800">
                <a:latin typeface="Arial" pitchFamily="34" charset="0"/>
              </a:rPr>
              <a:t>“I don't like people coming inside my home.” Prefer not to have privacy interrupted?</a:t>
            </a:r>
          </a:p>
          <a:p>
            <a:pPr eaLnBrk="1" hangingPunct="1">
              <a:lnSpc>
                <a:spcPct val="80000"/>
              </a:lnSpc>
            </a:pPr>
            <a:r>
              <a:rPr lang="en-US" altLang="en-US" sz="800">
                <a:latin typeface="Arial" pitchFamily="34" charset="0"/>
              </a:rPr>
              <a:t>-- Mt. 14:13ff Jesus' privacy constantly interrupted. Attitude? v14 ready to meet need. </a:t>
            </a:r>
          </a:p>
          <a:p>
            <a:pPr eaLnBrk="1" hangingPunct="1">
              <a:lnSpc>
                <a:spcPct val="80000"/>
              </a:lnSpc>
            </a:pPr>
            <a:r>
              <a:rPr lang="en-US" altLang="en-US" sz="800">
                <a:latin typeface="Arial" pitchFamily="34" charset="0"/>
              </a:rPr>
              <a:t>When does need for hospitality end?</a:t>
            </a:r>
          </a:p>
          <a:p>
            <a:pPr eaLnBrk="1" hangingPunct="1">
              <a:lnSpc>
                <a:spcPct val="80000"/>
              </a:lnSpc>
            </a:pPr>
            <a:r>
              <a:rPr lang="en-US" altLang="en-US" sz="800">
                <a:latin typeface="Arial" pitchFamily="34" charset="0"/>
              </a:rPr>
              <a:t>Time Eph. 5:16</a:t>
            </a:r>
          </a:p>
          <a:p>
            <a:pPr eaLnBrk="1" hangingPunct="1">
              <a:lnSpc>
                <a:spcPct val="80000"/>
              </a:lnSpc>
            </a:pPr>
            <a:r>
              <a:rPr lang="en-US" altLang="en-US" sz="800">
                <a:latin typeface="Arial" pitchFamily="34" charset="0"/>
              </a:rPr>
              <a:t>-- Remember, A/P had all the same distractions at their disposal that I do. What makes them different than me? Why could they make time for it and I can't?</a:t>
            </a:r>
          </a:p>
          <a:p>
            <a:pPr eaLnBrk="1" hangingPunct="1">
              <a:lnSpc>
                <a:spcPct val="80000"/>
              </a:lnSpc>
            </a:pPr>
            <a:r>
              <a:rPr lang="en-US" altLang="en-US" sz="800">
                <a:latin typeface="Arial" pitchFamily="34" charset="0"/>
              </a:rPr>
              <a:t>-- is this not a worthy investment of our time, considering the benefits? We </a:t>
            </a:r>
            <a:r>
              <a:rPr lang="en-US" altLang="en-US" sz="800" i="1">
                <a:latin typeface="Arial" pitchFamily="34" charset="0"/>
              </a:rPr>
              <a:t>make</a:t>
            </a:r>
            <a:r>
              <a:rPr lang="en-US" altLang="en-US" sz="800">
                <a:latin typeface="Arial" pitchFamily="34" charset="0"/>
              </a:rPr>
              <a:t> time for those things which we deem wise investments of our time.</a:t>
            </a:r>
          </a:p>
          <a:p>
            <a:pPr eaLnBrk="1" hangingPunct="1">
              <a:lnSpc>
                <a:spcPct val="80000"/>
              </a:lnSpc>
            </a:pPr>
            <a:r>
              <a:rPr lang="en-US" altLang="en-US" sz="800">
                <a:latin typeface="Arial" pitchFamily="34" charset="0"/>
              </a:rPr>
              <a:t>Energy Phil. 2:25, 30</a:t>
            </a:r>
          </a:p>
          <a:p>
            <a:pPr eaLnBrk="1" hangingPunct="1">
              <a:lnSpc>
                <a:spcPct val="80000"/>
              </a:lnSpc>
            </a:pPr>
            <a:r>
              <a:rPr lang="en-US" altLang="en-US" sz="800">
                <a:latin typeface="Arial" pitchFamily="34" charset="0"/>
              </a:rPr>
              <a:t>-- Epaphroditus literally risked his life to meet a need that he recognized. Do we see the value of supplying what may be lacking in the lives of each other?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6710BC45-6A87-4211-920F-7DCB75114D73}" type="slidenum">
              <a:rPr lang="en-US" altLang="en-US" smtClean="0"/>
              <a:pPr eaLnBrk="1" hangingPunct="1">
                <a:spcBef>
                  <a:spcPct val="0"/>
                </a:spcBef>
              </a:pPr>
              <a:t>13</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a:latin typeface="Arial" pitchFamily="34" charset="0"/>
              </a:rPr>
              <a:t>III. Hospitality (heir together-- hospitality, etc expressions of love).</a:t>
            </a:r>
          </a:p>
          <a:p>
            <a:pPr eaLnBrk="1" hangingPunct="1">
              <a:lnSpc>
                <a:spcPct val="80000"/>
              </a:lnSpc>
            </a:pPr>
            <a:r>
              <a:rPr lang="en-US" altLang="en-US" sz="800">
                <a:latin typeface="Arial" pitchFamily="34" charset="0"/>
              </a:rPr>
              <a:t>B. Toward Paul Acts 18:2-3</a:t>
            </a:r>
          </a:p>
          <a:p>
            <a:pPr eaLnBrk="1" hangingPunct="1">
              <a:lnSpc>
                <a:spcPct val="80000"/>
              </a:lnSpc>
            </a:pPr>
            <a:r>
              <a:rPr lang="en-US" altLang="en-US" sz="800">
                <a:latin typeface="Arial" pitchFamily="34" charset="0"/>
              </a:rPr>
              <a:t>- What will become a close, Christian relationship begins with A/P opening their home to Paul. If Aquila or Priscilla objects (inconvenient- busy enough already, need privacy,...) preventing this association with Paul, think of all that they would have lost. Required A/P giving up some privacy, time and energy to make this work. Was it worth it?</a:t>
            </a:r>
          </a:p>
          <a:p>
            <a:pPr eaLnBrk="1" hangingPunct="1">
              <a:lnSpc>
                <a:spcPct val="80000"/>
              </a:lnSpc>
            </a:pPr>
            <a:r>
              <a:rPr lang="en-US" altLang="en-US" sz="800">
                <a:latin typeface="Arial" pitchFamily="34" charset="0"/>
              </a:rPr>
              <a:t>   -- Travel with Paul 18:19. Who better to set sail with than the apostle Paul? What conversations did they have?! </a:t>
            </a:r>
          </a:p>
          <a:p>
            <a:pPr eaLnBrk="1" hangingPunct="1">
              <a:lnSpc>
                <a:spcPct val="80000"/>
              </a:lnSpc>
            </a:pPr>
            <a:r>
              <a:rPr lang="en-US" altLang="en-US" sz="800">
                <a:latin typeface="Arial" pitchFamily="34" charset="0"/>
              </a:rPr>
              <a:t>   --What did Paul experience with them causing him to later write Rom. 16:3-4? God didn't record what happened but imagine how their faith in God was strengthened by this. None of it w/o A/P</a:t>
            </a:r>
            <a:r>
              <a:rPr lang="en-US" altLang="en-US" sz="800" i="1">
                <a:latin typeface="Arial" pitchFamily="34" charset="0"/>
              </a:rPr>
              <a:t> together </a:t>
            </a:r>
            <a:r>
              <a:rPr lang="en-US" altLang="en-US" sz="800">
                <a:latin typeface="Arial" pitchFamily="34" charset="0"/>
              </a:rPr>
              <a:t>opening their home to Paul.</a:t>
            </a:r>
          </a:p>
          <a:p>
            <a:pPr eaLnBrk="1" hangingPunct="1">
              <a:lnSpc>
                <a:spcPct val="80000"/>
              </a:lnSpc>
            </a:pPr>
            <a:r>
              <a:rPr lang="en-US" altLang="en-US" sz="800">
                <a:latin typeface="Arial" pitchFamily="34" charset="0"/>
              </a:rPr>
              <a:t>Acts 2:46 “breaking bread from house to house”- would I have opened my home? Do I open my home? What did little children, young men/women learn from being with other Christians on occasions such as this? Hear about Peter/John before Sanhedrin, their time with Jesus? Do similar discussions not arise in our homes with Christians- The trials we face(d), what Jesus has taught us, . . .? Why not provide such opportunities for self, fam? </a:t>
            </a:r>
          </a:p>
          <a:p>
            <a:pPr eaLnBrk="1" hangingPunct="1">
              <a:lnSpc>
                <a:spcPct val="80000"/>
              </a:lnSpc>
            </a:pPr>
            <a:endParaRPr lang="en-US" altLang="en-US" sz="800">
              <a:latin typeface="Arial" pitchFamily="34" charset="0"/>
            </a:endParaRPr>
          </a:p>
          <a:p>
            <a:pPr eaLnBrk="1" hangingPunct="1">
              <a:lnSpc>
                <a:spcPct val="80000"/>
              </a:lnSpc>
            </a:pPr>
            <a:r>
              <a:rPr lang="en-US" altLang="en-US" sz="800">
                <a:latin typeface="Arial" pitchFamily="34" charset="0"/>
              </a:rPr>
              <a:t>C. Toward the church Rom.16:5; 1 Cor.16:19</a:t>
            </a:r>
          </a:p>
          <a:p>
            <a:pPr eaLnBrk="1" hangingPunct="1">
              <a:lnSpc>
                <a:spcPct val="80000"/>
              </a:lnSpc>
            </a:pPr>
            <a:r>
              <a:rPr lang="en-US" altLang="en-US" sz="800">
                <a:latin typeface="Arial" pitchFamily="34" charset="0"/>
              </a:rPr>
              <a:t>Privacy, time, and energy spent to have the church in your home at least once every week (they didn't have vacuum, modern conveniences!) Like Epaphroditus, they saw the need and provided that which they were able.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rPr>
              <a:t>A/P may rightly be called such from what is recorded of them. Though the details of their life are few, what we have shows them to be exemplify as two who sought to be heirs together of ...</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E26476C-0DBB-4739-9796-926AC820E01A}" type="slidenum">
              <a:rPr lang="en-US" altLang="en-US" smtClean="0"/>
              <a:pPr eaLnBrk="1" hangingPunct="1">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EF747CE9-F21D-429C-A26B-2B225F63E556}" type="slidenum">
              <a:rPr lang="en-US" altLang="en-US" smtClean="0">
                <a:cs typeface="Arial" pitchFamily="34" charset="0"/>
              </a:rPr>
              <a:pPr eaLnBrk="1" hangingPunct="1">
                <a:spcBef>
                  <a:spcPct val="0"/>
                </a:spcBef>
              </a:pPr>
              <a:t>15</a:t>
            </a:fld>
            <a:endParaRPr lang="en-US" alt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rPr>
              <a:t> 1 Pet. 3:7 says that husband and wife may be heirs together of the grace of life.  Of course, to be an heir at all, one must be a child of God (Gal. 3:26-29).</a:t>
            </a:r>
          </a:p>
          <a:p>
            <a:pPr eaLnBrk="1" hangingPunct="1"/>
            <a:r>
              <a:rPr lang="en-US" altLang="en-US">
                <a:latin typeface="Arial" pitchFamily="34" charset="0"/>
              </a:rPr>
              <a:t> </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1DB15EE-885B-4CAD-8FE1-A2FCFDEA07A0}" type="slidenum">
              <a:rPr lang="en-US" altLang="en-US" smtClean="0"/>
              <a:pPr eaLnBrk="1" hangingPunct="1">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rPr>
              <a:t>A/P may rightly be called such from what is recorded of them. Though the details of their life are few, what we have shows them to be exemplify as two who sought to be heirs together of ...</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7560B3D-E5C1-4E2E-9CE4-A41BCC8A7DB5}" type="slidenum">
              <a:rPr lang="en-US" altLang="en-US" smtClean="0"/>
              <a:pPr eaLnBrk="1" hangingPunct="1">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CCA0008-3FE4-43F3-9DE9-5B81EF63083B}" type="slidenum">
              <a:rPr lang="en-US" altLang="en-US" smtClean="0"/>
              <a:pPr eaLnBrk="1" hangingPunct="1">
                <a:spcBef>
                  <a:spcPct val="0"/>
                </a:spcBef>
              </a:pPr>
              <a:t>4</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a:latin typeface="Arial" pitchFamily="34" charset="0"/>
              </a:rPr>
              <a:t>I. Working Together for Physical Things Acts 18:1-3</a:t>
            </a:r>
          </a:p>
          <a:p>
            <a:pPr eaLnBrk="1" hangingPunct="1"/>
            <a:r>
              <a:rPr lang="en-US" altLang="en-US" sz="1000">
                <a:latin typeface="Arial" pitchFamily="34" charset="0"/>
              </a:rPr>
              <a:t>- for a home to be financially sound (not rich- healthy, stable) husband and wife must work together. $$ role in failed marriages no secret (#1 cause for divorce).</a:t>
            </a:r>
          </a:p>
          <a:p>
            <a:pPr eaLnBrk="1" hangingPunct="1"/>
            <a:r>
              <a:rPr lang="en-US" altLang="en-US" sz="1000">
                <a:latin typeface="Arial" pitchFamily="34" charset="0"/>
              </a:rPr>
              <a:t>  A. Communicate v3 could not succeed in work if fail to communicate.</a:t>
            </a:r>
          </a:p>
          <a:p>
            <a:pPr eaLnBrk="1" hangingPunct="1"/>
            <a:r>
              <a:rPr lang="en-US" altLang="en-US" sz="1000">
                <a:latin typeface="Arial" pitchFamily="34" charset="0"/>
              </a:rPr>
              <a:t>   1. Decision-making. tent-making has etc decisions to make, as does having a successful home. Being heirs together requires working together in phy/financial things:</a:t>
            </a:r>
          </a:p>
          <a:p>
            <a:pPr eaLnBrk="1" hangingPunct="1"/>
            <a:r>
              <a:rPr lang="en-US" altLang="en-US" sz="1000">
                <a:latin typeface="Arial" pitchFamily="34" charset="0"/>
              </a:rPr>
              <a:t>budgeting money x,y,z; career decisions (who, what, where; giving to God</a:t>
            </a:r>
          </a:p>
          <a:p>
            <a:pPr eaLnBrk="1" hangingPunct="1"/>
            <a:r>
              <a:rPr lang="en-US" altLang="en-US" sz="1000">
                <a:latin typeface="Arial" pitchFamily="34" charset="0"/>
              </a:rPr>
              <a:t>   2. Sharing life v2 no doubt this is a stressful time, imagine if they can't talk about it? If Aquila doesn't listen or act interested, Priscilla is too busy. . .-- how heirs </a:t>
            </a:r>
            <a:r>
              <a:rPr lang="en-US" altLang="en-US" sz="1000" i="1">
                <a:latin typeface="Arial" pitchFamily="34" charset="0"/>
              </a:rPr>
              <a:t>together</a:t>
            </a:r>
            <a:r>
              <a:rPr lang="en-US" altLang="en-US" sz="1000">
                <a:latin typeface="Arial" pitchFamily="34" charset="0"/>
              </a:rPr>
              <a:t>??</a:t>
            </a:r>
          </a:p>
          <a:p>
            <a:pPr eaLnBrk="1" hangingPunct="1"/>
            <a:r>
              <a:rPr lang="en-US" altLang="en-US" sz="1000">
                <a:latin typeface="Arial" pitchFamily="34" charset="0"/>
              </a:rPr>
              <a:t>Prov. 31:11, 29 why does he feel, say such? He knows v12-27 How? Each do “own thing”? He is attentive to her work, ask, listen- praise = part of being heirs </a:t>
            </a:r>
            <a:r>
              <a:rPr lang="en-US" altLang="en-US" sz="1000" i="1">
                <a:latin typeface="Arial" pitchFamily="34" charset="0"/>
              </a:rPr>
              <a:t>together</a:t>
            </a:r>
            <a:r>
              <a:rPr lang="en-US" altLang="en-US" sz="1000">
                <a:latin typeface="Arial" pitchFamily="34" charset="0"/>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C8345873-B80E-4D70-9BBC-752A17CD28FB}" type="slidenum">
              <a:rPr lang="en-US" altLang="en-US" smtClean="0"/>
              <a:pPr eaLnBrk="1" hangingPunct="1">
                <a:spcBef>
                  <a:spcPct val="0"/>
                </a:spcBef>
              </a:pPr>
              <a:t>5</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rPr>
              <a:t>II. Working Together for Spiritual Things Acts 18</a:t>
            </a:r>
          </a:p>
          <a:p>
            <a:pPr eaLnBrk="1" hangingPunct="1"/>
            <a:r>
              <a:rPr lang="en-US" altLang="en-US">
                <a:latin typeface="Arial" pitchFamily="34" charset="0"/>
              </a:rPr>
              <a:t>- Priscilla is more than an interested bystander. She and Aquila's life in Acts indicates that they sought to be heirs together-- what shows such?</a:t>
            </a:r>
          </a:p>
          <a:p>
            <a:pPr eaLnBrk="1" hangingPunct="1"/>
            <a:r>
              <a:rPr lang="en-US" altLang="en-US">
                <a:latin typeface="Arial" pitchFamily="34" charset="0"/>
              </a:rPr>
              <a:t>A. Present together v24-26 what does this tell us about A/P?</a:t>
            </a:r>
          </a:p>
          <a:p>
            <a:pPr eaLnBrk="1" hangingPunct="1"/>
            <a:r>
              <a:rPr lang="en-US" altLang="en-US">
                <a:latin typeface="Arial" pitchFamily="34" charset="0"/>
              </a:rPr>
              <a:t>Why would a Christian be at a Jewish temple? To continue to learn the OT scriptures that were being taught, to seek private opportunities to teach the gospel, to speak when given the opportunity (Acts 13:15,16).</a:t>
            </a:r>
          </a:p>
          <a:p>
            <a:pPr eaLnBrk="1" hangingPunct="1"/>
            <a:r>
              <a:rPr lang="en-US" altLang="en-US">
                <a:latin typeface="Arial" pitchFamily="34" charset="0"/>
              </a:rPr>
              <a:t>- not at work (take time off, using day off), not idle, not required to be here</a:t>
            </a:r>
          </a:p>
          <a:p>
            <a:pPr eaLnBrk="1" hangingPunct="1"/>
            <a:r>
              <a:rPr lang="en-US" altLang="en-US">
                <a:latin typeface="Arial" pitchFamily="34" charset="0"/>
              </a:rPr>
              <a:t>- did they have “anything better to do”? They lived in Rome for a while, note the lifestyle to which they could have been accustomed to:</a:t>
            </a:r>
            <a:endParaRPr lang="en-US" altLang="en-US" i="1">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606DB512-A8E8-4CAF-97CC-E09B5F7FF4C1}" type="slidenum">
              <a:rPr lang="en-US" altLang="en-US" smtClean="0"/>
              <a:pPr eaLnBrk="1" hangingPunct="1">
                <a:spcBef>
                  <a:spcPct val="0"/>
                </a:spcBef>
              </a:pPr>
              <a:t>6</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i="1">
                <a:latin typeface="Arial" pitchFamily="34" charset="0"/>
              </a:rPr>
              <a:t>Seaside Villas</a:t>
            </a:r>
            <a:r>
              <a:rPr lang="en-US" altLang="en-US" sz="800">
                <a:latin typeface="Arial" pitchFamily="34" charset="0"/>
              </a:rPr>
              <a:t>: “'Nothing in the world can rival the lovely bay of Baiae'. . . Rowboats carrying folk on pleasure excursions move along. . . seaside cabins. . . in their architectural sprightliness much more imaginative and colorful than modern attempts at seashore colonies usually can claim to be. . . they are inexpensive creations designed for the holiday use of a civilization in which great seaside hotels were completely unknown.”1 </a:t>
            </a:r>
            <a:endParaRPr lang="en-US" altLang="en-US" sz="800" i="1">
              <a:latin typeface="Arial" pitchFamily="34" charset="0"/>
            </a:endParaRPr>
          </a:p>
          <a:p>
            <a:pPr eaLnBrk="1" hangingPunct="1">
              <a:lnSpc>
                <a:spcPct val="80000"/>
              </a:lnSpc>
            </a:pPr>
            <a:r>
              <a:rPr lang="en-US" altLang="en-US" sz="800" i="1">
                <a:latin typeface="Arial" pitchFamily="34" charset="0"/>
              </a:rPr>
              <a:t>The Library</a:t>
            </a:r>
            <a:r>
              <a:rPr lang="en-US" altLang="en-US" sz="800">
                <a:latin typeface="Arial" pitchFamily="34" charset="0"/>
              </a:rPr>
              <a:t>: “The public library with its reading room, where books from the stacks could be consulted, was to be found not only in long cultured Greek cities and in Rome but even in remote towns of North Africa and Gaul. There is evidence, too, that the books could be borrowed and taken home.”</a:t>
            </a:r>
            <a:endParaRPr lang="en-US" altLang="en-US" sz="800" i="1">
              <a:latin typeface="Arial" pitchFamily="34" charset="0"/>
            </a:endParaRPr>
          </a:p>
          <a:p>
            <a:pPr eaLnBrk="1" hangingPunct="1">
              <a:lnSpc>
                <a:spcPct val="80000"/>
              </a:lnSpc>
            </a:pPr>
            <a:r>
              <a:rPr lang="en-US" altLang="en-US" sz="800" i="1">
                <a:latin typeface="Arial" pitchFamily="34" charset="0"/>
              </a:rPr>
              <a:t>The Theatre</a:t>
            </a:r>
            <a:r>
              <a:rPr lang="en-US" altLang="en-US" sz="800">
                <a:latin typeface="Arial" pitchFamily="34" charset="0"/>
              </a:rPr>
              <a:t>: “The Roman actor's art is said to have reached its zenith in the first century B.C. During the last years of the Republic.” </a:t>
            </a:r>
            <a:endParaRPr lang="en-US" altLang="en-US" sz="800" i="1">
              <a:latin typeface="Arial" pitchFamily="34" charset="0"/>
            </a:endParaRPr>
          </a:p>
          <a:p>
            <a:pPr eaLnBrk="1" hangingPunct="1">
              <a:lnSpc>
                <a:spcPct val="80000"/>
              </a:lnSpc>
            </a:pPr>
            <a:r>
              <a:rPr lang="en-US" altLang="en-US" sz="800" i="1">
                <a:latin typeface="Arial" pitchFamily="34" charset="0"/>
              </a:rPr>
              <a:t>Sport</a:t>
            </a:r>
            <a:r>
              <a:rPr lang="en-US" altLang="en-US" sz="800">
                <a:latin typeface="Arial" pitchFamily="34" charset="0"/>
              </a:rPr>
              <a:t>: “The ceremonies opening the amphitheater in A.D. 80 lasted for a hundred days of festivals, games, and displays to which flocked city dwellers, provincials, and foreigners” (= city-folk, red-necks, tourists)</a:t>
            </a:r>
            <a:endParaRPr lang="en-US" altLang="en-US" sz="800" i="1">
              <a:latin typeface="Arial" pitchFamily="34" charset="0"/>
            </a:endParaRPr>
          </a:p>
          <a:p>
            <a:pPr eaLnBrk="1" hangingPunct="1">
              <a:lnSpc>
                <a:spcPct val="80000"/>
              </a:lnSpc>
            </a:pPr>
            <a:r>
              <a:rPr lang="en-US" altLang="en-US" sz="800" i="1">
                <a:latin typeface="Arial" pitchFamily="34" charset="0"/>
              </a:rPr>
              <a:t>Tepidarium</a:t>
            </a:r>
            <a:r>
              <a:rPr lang="en-US" altLang="en-US" sz="800">
                <a:latin typeface="Arial" pitchFamily="34" charset="0"/>
              </a:rPr>
              <a:t>: The Ancient 'Day-Resort' “No other civilization has ever evolved the conception of a building for public recreation, exercise and amusement even remotely comparable to the imperial Roman baths. The Baths of Caracalla in Rome included an area of more than 20acres, fitted with reading rooms, auditoria, running tracks, covered walks, and planted gardens. . . Often in auxiliary rooms, recitations, readings, lectures, and discussions invited attendance, and any citizen who had one cent to pay his admission to the bath could divert himself for an entire afternoon without quitting the premises.</a:t>
            </a:r>
          </a:p>
          <a:p>
            <a:pPr eaLnBrk="1" hangingPunct="1">
              <a:lnSpc>
                <a:spcPct val="80000"/>
              </a:lnSpc>
            </a:pPr>
            <a:r>
              <a:rPr lang="en-US" altLang="en-US" sz="800">
                <a:latin typeface="Arial" pitchFamily="34" charset="0"/>
              </a:rPr>
              <a:t>Similar activities could have been found with ease in Corinth, a city well established in frivolity (church not involved in such!) and yet, where do we find A </a:t>
            </a:r>
            <a:r>
              <a:rPr lang="en-US" altLang="en-US" sz="800" i="1">
                <a:latin typeface="Arial" pitchFamily="34" charset="0"/>
              </a:rPr>
              <a:t>and</a:t>
            </a:r>
            <a:r>
              <a:rPr lang="en-US" altLang="en-US" sz="800">
                <a:latin typeface="Arial" pitchFamily="34" charset="0"/>
              </a:rPr>
              <a:t> P? </a:t>
            </a:r>
          </a:p>
          <a:p>
            <a:pPr eaLnBrk="1" hangingPunct="1">
              <a:lnSpc>
                <a:spcPct val="80000"/>
              </a:lnSpc>
            </a:pPr>
            <a:r>
              <a:rPr lang="en-US" altLang="en-US" sz="800">
                <a:latin typeface="Arial" pitchFamily="34" charset="0"/>
              </a:rPr>
              <a:t>2. Listening together v26a</a:t>
            </a:r>
          </a:p>
          <a:p>
            <a:pPr eaLnBrk="1" hangingPunct="1">
              <a:lnSpc>
                <a:spcPct val="80000"/>
              </a:lnSpc>
            </a:pPr>
            <a:r>
              <a:rPr lang="en-US" altLang="en-US" sz="800">
                <a:latin typeface="Arial" pitchFamily="34" charset="0"/>
              </a:rPr>
              <a:t>attentive to what was being said, demonstrating the Berean spirit Acts 17:11</a:t>
            </a:r>
          </a:p>
          <a:p>
            <a:pPr eaLnBrk="1" hangingPunct="1">
              <a:lnSpc>
                <a:spcPct val="80000"/>
              </a:lnSpc>
            </a:pPr>
            <a:r>
              <a:rPr lang="en-US" altLang="en-US" sz="800">
                <a:latin typeface="Arial" pitchFamily="34" charset="0"/>
              </a:rPr>
              <a:t>able to discern truth from error, didn't allow “time to pass...” (Heb. 5:12) thus prior time was invested in learning. Time spent with Paul- talk about ?? v3. I need to make time to teach and be taught- Titus 2:2ff. Learn to make such times to “listen.”</a:t>
            </a:r>
          </a:p>
          <a:p>
            <a:pPr eaLnBrk="1" hangingPunct="1">
              <a:lnSpc>
                <a:spcPct val="80000"/>
              </a:lnSpc>
            </a:pPr>
            <a:r>
              <a:rPr lang="en-US" altLang="en-US" sz="800">
                <a:latin typeface="Arial" pitchFamily="34" charset="0"/>
              </a:rPr>
              <a:t>3. Laboring together v26b</a:t>
            </a:r>
          </a:p>
          <a:p>
            <a:pPr eaLnBrk="1" hangingPunct="1">
              <a:lnSpc>
                <a:spcPct val="80000"/>
              </a:lnSpc>
            </a:pPr>
            <a:r>
              <a:rPr lang="en-US" altLang="en-US" sz="800">
                <a:latin typeface="Arial" pitchFamily="34" charset="0"/>
              </a:rPr>
              <a:t>courage to approach Apollos (eloquent, mighty in scriptures, fervent, bold) v26b</a:t>
            </a:r>
          </a:p>
          <a:p>
            <a:pPr eaLnBrk="1" hangingPunct="1">
              <a:lnSpc>
                <a:spcPct val="80000"/>
              </a:lnSpc>
            </a:pPr>
            <a:r>
              <a:rPr lang="en-US" altLang="en-US" sz="800">
                <a:latin typeface="Arial" pitchFamily="34" charset="0"/>
              </a:rPr>
              <a:t>-easier together? Eccl. 4:9-10, 12 What more could you and your spouse do for the Lord if you would do it together? Pray more if regularly did it together? Aware of needs of sick? Make time for shut-in? Prepare for class? Talk to family, not xian? Talk to xian in fam in sin? Are you “one” looking for the other? Before you “jump” at the chance to become “two”-- find someone who will help you in these things. If hard now to do these alone- imagine that you have mate who shows no interest in these? Two are better than one</a:t>
            </a:r>
            <a:r>
              <a:rPr lang="en-US" altLang="en-US" sz="800" i="1">
                <a:latin typeface="Arial" pitchFamily="34" charset="0"/>
              </a:rPr>
              <a:t> only </a:t>
            </a:r>
            <a:r>
              <a:rPr lang="en-US" altLang="en-US" sz="800">
                <a:latin typeface="Arial" pitchFamily="34" charset="0"/>
              </a:rPr>
              <a:t>if </a:t>
            </a:r>
            <a:r>
              <a:rPr lang="en-US" altLang="en-US" sz="800" i="1">
                <a:latin typeface="Arial" pitchFamily="34" charset="0"/>
              </a:rPr>
              <a:t>both</a:t>
            </a:r>
            <a:r>
              <a:rPr lang="en-US" altLang="en-US" sz="800">
                <a:latin typeface="Arial" pitchFamily="34" charset="0"/>
              </a:rPr>
              <a:t> are working toward same reward. Aquila – Priscilla-- heir </a:t>
            </a:r>
            <a:r>
              <a:rPr lang="en-US" altLang="en-US" sz="800" i="1">
                <a:latin typeface="Arial" pitchFamily="34" charset="0"/>
              </a:rPr>
              <a:t>together</a:t>
            </a:r>
            <a:r>
              <a:rPr lang="en-US" altLang="en-US" sz="800">
                <a:latin typeface="Arial" pitchFamily="34" charset="0"/>
              </a:rPr>
              <a:t>.</a:t>
            </a:r>
          </a:p>
          <a:p>
            <a:pPr eaLnBrk="1" hangingPunct="1">
              <a:lnSpc>
                <a:spcPct val="80000"/>
              </a:lnSpc>
            </a:pPr>
            <a:r>
              <a:rPr lang="en-US" altLang="en-US" sz="800">
                <a:latin typeface="Arial" pitchFamily="34" charset="0"/>
              </a:rPr>
              <a:t>1Everyday Life in Ancient Times p332 (villa), 347 (library), 349 (theatre), 351 (sport), 334 (Tepidarium)</a:t>
            </a:r>
          </a:p>
          <a:p>
            <a:pPr eaLnBrk="1" hangingPunct="1">
              <a:lnSpc>
                <a:spcPct val="80000"/>
              </a:lnSpc>
            </a:pPr>
            <a:endParaRPr lang="en-US" altLang="en-US" sz="80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55C35021-940E-43C2-85F4-1DB7A47DE453}" type="slidenum">
              <a:rPr lang="en-US" altLang="en-US" smtClean="0"/>
              <a:pPr eaLnBrk="1" hangingPunct="1">
                <a:spcBef>
                  <a:spcPct val="0"/>
                </a:spcBef>
              </a:pPr>
              <a:t>7</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i="1">
                <a:latin typeface="Arial" pitchFamily="34" charset="0"/>
              </a:rPr>
              <a:t>Seaside Villas</a:t>
            </a:r>
            <a:r>
              <a:rPr lang="en-US" altLang="en-US" sz="800">
                <a:latin typeface="Arial" pitchFamily="34" charset="0"/>
              </a:rPr>
              <a:t>: “'Nothing in the world can rival the lovely bay of Baiae'. . . Rowboats carrying folk on pleasure excursions move along. . . seaside cabins. . . in their architectural sprightliness much more imaginative and colorful than modern attempts at seashore colonies usually can claim to be. . . they are inexpensive creations designed for the holiday use of a civilization in which great seaside hotels were completely unknown.”1 </a:t>
            </a:r>
            <a:endParaRPr lang="en-US" altLang="en-US" sz="800" i="1">
              <a:latin typeface="Arial" pitchFamily="34" charset="0"/>
            </a:endParaRPr>
          </a:p>
          <a:p>
            <a:pPr eaLnBrk="1" hangingPunct="1">
              <a:lnSpc>
                <a:spcPct val="80000"/>
              </a:lnSpc>
            </a:pPr>
            <a:r>
              <a:rPr lang="en-US" altLang="en-US" sz="800" i="1">
                <a:latin typeface="Arial" pitchFamily="34" charset="0"/>
              </a:rPr>
              <a:t>The Library</a:t>
            </a:r>
            <a:r>
              <a:rPr lang="en-US" altLang="en-US" sz="800">
                <a:latin typeface="Arial" pitchFamily="34" charset="0"/>
              </a:rPr>
              <a:t>: “The public library with its reading room, where books from the stacks could be consulted, was to be found not only in long cultured Greek cities and in Rome but even in remote towns of North Africa and Gaul. There is evidence, too, that the books could be borrowed and taken home.”</a:t>
            </a:r>
            <a:endParaRPr lang="en-US" altLang="en-US" sz="800" i="1">
              <a:latin typeface="Arial" pitchFamily="34" charset="0"/>
            </a:endParaRPr>
          </a:p>
          <a:p>
            <a:pPr eaLnBrk="1" hangingPunct="1">
              <a:lnSpc>
                <a:spcPct val="80000"/>
              </a:lnSpc>
            </a:pPr>
            <a:r>
              <a:rPr lang="en-US" altLang="en-US" sz="800" i="1">
                <a:latin typeface="Arial" pitchFamily="34" charset="0"/>
              </a:rPr>
              <a:t>The Theatre</a:t>
            </a:r>
            <a:r>
              <a:rPr lang="en-US" altLang="en-US" sz="800">
                <a:latin typeface="Arial" pitchFamily="34" charset="0"/>
              </a:rPr>
              <a:t>: “The Roman actor's art is said to have reached its zenith in the first century B.C. During the last years of the Republic.” </a:t>
            </a:r>
            <a:endParaRPr lang="en-US" altLang="en-US" sz="800" i="1">
              <a:latin typeface="Arial" pitchFamily="34" charset="0"/>
            </a:endParaRPr>
          </a:p>
          <a:p>
            <a:pPr eaLnBrk="1" hangingPunct="1">
              <a:lnSpc>
                <a:spcPct val="80000"/>
              </a:lnSpc>
            </a:pPr>
            <a:r>
              <a:rPr lang="en-US" altLang="en-US" sz="800" i="1">
                <a:latin typeface="Arial" pitchFamily="34" charset="0"/>
              </a:rPr>
              <a:t>Sport</a:t>
            </a:r>
            <a:r>
              <a:rPr lang="en-US" altLang="en-US" sz="800">
                <a:latin typeface="Arial" pitchFamily="34" charset="0"/>
              </a:rPr>
              <a:t>: “The ceremonies opening the amphitheater in A.D. 80 lasted for a hundred days of festivals, games, and displays to which flocked city dwellers, provincials, and foreigners” (= city-folk, red-necks, tourists)</a:t>
            </a:r>
            <a:endParaRPr lang="en-US" altLang="en-US" sz="800" i="1">
              <a:latin typeface="Arial" pitchFamily="34" charset="0"/>
            </a:endParaRPr>
          </a:p>
          <a:p>
            <a:pPr eaLnBrk="1" hangingPunct="1">
              <a:lnSpc>
                <a:spcPct val="80000"/>
              </a:lnSpc>
            </a:pPr>
            <a:r>
              <a:rPr lang="en-US" altLang="en-US" sz="800" i="1">
                <a:latin typeface="Arial" pitchFamily="34" charset="0"/>
              </a:rPr>
              <a:t>Tepidarium</a:t>
            </a:r>
            <a:r>
              <a:rPr lang="en-US" altLang="en-US" sz="800">
                <a:latin typeface="Arial" pitchFamily="34" charset="0"/>
              </a:rPr>
              <a:t>: The Ancient 'Day-Resort' “No other civilization has ever evolved the conception of a building for public recreation, exercise and amusement even remotely comparable to the imperial Roman baths. The Baths of Caracalla in Rome included an area of more than 20acres, fitted with reading rooms, auditoria, running tracks, covered walks, and planted gardens. . . Often in auxiliary rooms, recitations, readings, lectures, and discussions invited attendance, and any citizen who had one cent to pay his admission to the bath could divert himself for an entire afternoon without quitting the premises.</a:t>
            </a:r>
          </a:p>
          <a:p>
            <a:pPr eaLnBrk="1" hangingPunct="1">
              <a:lnSpc>
                <a:spcPct val="80000"/>
              </a:lnSpc>
            </a:pPr>
            <a:r>
              <a:rPr lang="en-US" altLang="en-US" sz="800">
                <a:latin typeface="Arial" pitchFamily="34" charset="0"/>
              </a:rPr>
              <a:t>Similar activities could have been found with ease in Corinth, a city well established in frivolity (church not involved in such!) and yet, where do we find A </a:t>
            </a:r>
            <a:r>
              <a:rPr lang="en-US" altLang="en-US" sz="800" i="1">
                <a:latin typeface="Arial" pitchFamily="34" charset="0"/>
              </a:rPr>
              <a:t>and</a:t>
            </a:r>
            <a:r>
              <a:rPr lang="en-US" altLang="en-US" sz="800">
                <a:latin typeface="Arial" pitchFamily="34" charset="0"/>
              </a:rPr>
              <a:t> P? </a:t>
            </a:r>
          </a:p>
          <a:p>
            <a:pPr eaLnBrk="1" hangingPunct="1">
              <a:lnSpc>
                <a:spcPct val="80000"/>
              </a:lnSpc>
            </a:pPr>
            <a:r>
              <a:rPr lang="en-US" altLang="en-US" sz="800">
                <a:latin typeface="Arial" pitchFamily="34" charset="0"/>
              </a:rPr>
              <a:t>2. Listening together v26a</a:t>
            </a:r>
          </a:p>
          <a:p>
            <a:pPr eaLnBrk="1" hangingPunct="1">
              <a:lnSpc>
                <a:spcPct val="80000"/>
              </a:lnSpc>
            </a:pPr>
            <a:r>
              <a:rPr lang="en-US" altLang="en-US" sz="800">
                <a:latin typeface="Arial" pitchFamily="34" charset="0"/>
              </a:rPr>
              <a:t>attentive to what was being said, demonstrating the Berean spirit Acts 17:11</a:t>
            </a:r>
          </a:p>
          <a:p>
            <a:pPr eaLnBrk="1" hangingPunct="1">
              <a:lnSpc>
                <a:spcPct val="80000"/>
              </a:lnSpc>
            </a:pPr>
            <a:r>
              <a:rPr lang="en-US" altLang="en-US" sz="800">
                <a:latin typeface="Arial" pitchFamily="34" charset="0"/>
              </a:rPr>
              <a:t>able to discern truth from error, didn't allow “time to pass...” (Heb. 5:12) thus prior time was invested in learning. Time spent with Paul- talk about ?? v3. I need to make time to teach and be taught- Titus 2:2ff. Learn to make such times to “listen.”</a:t>
            </a:r>
          </a:p>
          <a:p>
            <a:pPr eaLnBrk="1" hangingPunct="1">
              <a:lnSpc>
                <a:spcPct val="80000"/>
              </a:lnSpc>
            </a:pPr>
            <a:r>
              <a:rPr lang="en-US" altLang="en-US" sz="800">
                <a:latin typeface="Arial" pitchFamily="34" charset="0"/>
              </a:rPr>
              <a:t>3. Laboring together v26b</a:t>
            </a:r>
          </a:p>
          <a:p>
            <a:pPr eaLnBrk="1" hangingPunct="1">
              <a:lnSpc>
                <a:spcPct val="80000"/>
              </a:lnSpc>
            </a:pPr>
            <a:r>
              <a:rPr lang="en-US" altLang="en-US" sz="800">
                <a:latin typeface="Arial" pitchFamily="34" charset="0"/>
              </a:rPr>
              <a:t>courage to approach Apollos (eloquent, mighty in scriptures, fervent, bold) v26b</a:t>
            </a:r>
          </a:p>
          <a:p>
            <a:pPr eaLnBrk="1" hangingPunct="1">
              <a:lnSpc>
                <a:spcPct val="80000"/>
              </a:lnSpc>
            </a:pPr>
            <a:r>
              <a:rPr lang="en-US" altLang="en-US" sz="800">
                <a:latin typeface="Arial" pitchFamily="34" charset="0"/>
              </a:rPr>
              <a:t>-easier together? Eccl. 4:9-10, 12 What more could you and your spouse do for the Lord if you would do it together? Pray more if regularly did it together? Aware of needs of sick? Make time for shut-in? Prepare for class? Talk to family, not xian? Talk to xian in fam in sin? Are you “one” looking for the other? Before you “jump” at the chance to become “two”-- find someone who will help you in these things. If hard now to do these alone- imagine that you have mate who shows no interest in these? Two are better than one</a:t>
            </a:r>
            <a:r>
              <a:rPr lang="en-US" altLang="en-US" sz="800" i="1">
                <a:latin typeface="Arial" pitchFamily="34" charset="0"/>
              </a:rPr>
              <a:t> only </a:t>
            </a:r>
            <a:r>
              <a:rPr lang="en-US" altLang="en-US" sz="800">
                <a:latin typeface="Arial" pitchFamily="34" charset="0"/>
              </a:rPr>
              <a:t>if </a:t>
            </a:r>
            <a:r>
              <a:rPr lang="en-US" altLang="en-US" sz="800" i="1">
                <a:latin typeface="Arial" pitchFamily="34" charset="0"/>
              </a:rPr>
              <a:t>both</a:t>
            </a:r>
            <a:r>
              <a:rPr lang="en-US" altLang="en-US" sz="800">
                <a:latin typeface="Arial" pitchFamily="34" charset="0"/>
              </a:rPr>
              <a:t> are working toward same reward. Aquila – Priscilla-- heir </a:t>
            </a:r>
            <a:r>
              <a:rPr lang="en-US" altLang="en-US" sz="800" i="1">
                <a:latin typeface="Arial" pitchFamily="34" charset="0"/>
              </a:rPr>
              <a:t>together</a:t>
            </a:r>
            <a:r>
              <a:rPr lang="en-US" altLang="en-US" sz="800">
                <a:latin typeface="Arial" pitchFamily="34" charset="0"/>
              </a:rPr>
              <a:t>.</a:t>
            </a:r>
          </a:p>
          <a:p>
            <a:pPr eaLnBrk="1" hangingPunct="1">
              <a:lnSpc>
                <a:spcPct val="80000"/>
              </a:lnSpc>
            </a:pPr>
            <a:r>
              <a:rPr lang="en-US" altLang="en-US" sz="800">
                <a:latin typeface="Arial" pitchFamily="34" charset="0"/>
              </a:rPr>
              <a:t>1Everyday Life in Ancient Times p332 (villa), 347 (library), 349 (theatre), 351 (sport), 334 (Tepidarium)</a:t>
            </a:r>
          </a:p>
          <a:p>
            <a:pPr eaLnBrk="1" hangingPunct="1">
              <a:lnSpc>
                <a:spcPct val="80000"/>
              </a:lnSpc>
            </a:pPr>
            <a:endParaRPr lang="en-US" altLang="en-US" sz="80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6EA0361E-D69D-41C2-9D86-E8DEFFC6B560}" type="slidenum">
              <a:rPr lang="en-US" altLang="en-US" smtClean="0"/>
              <a:pPr eaLnBrk="1" hangingPunct="1">
                <a:spcBef>
                  <a:spcPct val="0"/>
                </a:spcBef>
              </a:pPr>
              <a:t>8</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i="1">
                <a:latin typeface="Arial" pitchFamily="34" charset="0"/>
              </a:rPr>
              <a:t>Seaside Villas</a:t>
            </a:r>
            <a:r>
              <a:rPr lang="en-US" altLang="en-US" sz="800">
                <a:latin typeface="Arial" pitchFamily="34" charset="0"/>
              </a:rPr>
              <a:t>: “'Nothing in the world can rival the lovely bay of Baiae'. . . Rowboats carrying folk on pleasure excursions move along. . . seaside cabins. . . in their architectural sprightliness much more imaginative and colorful than modern attempts at seashore colonies usually can claim to be. . . they are inexpensive creations designed for the holiday use of a civilization in which great seaside hotels were completely unknown.”1 </a:t>
            </a:r>
            <a:endParaRPr lang="en-US" altLang="en-US" sz="800" i="1">
              <a:latin typeface="Arial" pitchFamily="34" charset="0"/>
            </a:endParaRPr>
          </a:p>
          <a:p>
            <a:pPr eaLnBrk="1" hangingPunct="1">
              <a:lnSpc>
                <a:spcPct val="80000"/>
              </a:lnSpc>
            </a:pPr>
            <a:r>
              <a:rPr lang="en-US" altLang="en-US" sz="800" i="1">
                <a:latin typeface="Arial" pitchFamily="34" charset="0"/>
              </a:rPr>
              <a:t>The Library</a:t>
            </a:r>
            <a:r>
              <a:rPr lang="en-US" altLang="en-US" sz="800">
                <a:latin typeface="Arial" pitchFamily="34" charset="0"/>
              </a:rPr>
              <a:t>: “The public library with its reading room, where books from the stacks could be consulted, was to be found not only in long cultured Greek cities and in Rome but even in remote towns of North Africa and Gaul. There is evidence, too, that the books could be borrowed and taken home.”</a:t>
            </a:r>
            <a:endParaRPr lang="en-US" altLang="en-US" sz="800" i="1">
              <a:latin typeface="Arial" pitchFamily="34" charset="0"/>
            </a:endParaRPr>
          </a:p>
          <a:p>
            <a:pPr eaLnBrk="1" hangingPunct="1">
              <a:lnSpc>
                <a:spcPct val="80000"/>
              </a:lnSpc>
            </a:pPr>
            <a:r>
              <a:rPr lang="en-US" altLang="en-US" sz="800" i="1">
                <a:latin typeface="Arial" pitchFamily="34" charset="0"/>
              </a:rPr>
              <a:t>The Theatre</a:t>
            </a:r>
            <a:r>
              <a:rPr lang="en-US" altLang="en-US" sz="800">
                <a:latin typeface="Arial" pitchFamily="34" charset="0"/>
              </a:rPr>
              <a:t>: “The Roman actor's art is said to have reached its zenith in the first century B.C. During the last years of the Republic.” </a:t>
            </a:r>
            <a:endParaRPr lang="en-US" altLang="en-US" sz="800" i="1">
              <a:latin typeface="Arial" pitchFamily="34" charset="0"/>
            </a:endParaRPr>
          </a:p>
          <a:p>
            <a:pPr eaLnBrk="1" hangingPunct="1">
              <a:lnSpc>
                <a:spcPct val="80000"/>
              </a:lnSpc>
            </a:pPr>
            <a:r>
              <a:rPr lang="en-US" altLang="en-US" sz="800" i="1">
                <a:latin typeface="Arial" pitchFamily="34" charset="0"/>
              </a:rPr>
              <a:t>Sport</a:t>
            </a:r>
            <a:r>
              <a:rPr lang="en-US" altLang="en-US" sz="800">
                <a:latin typeface="Arial" pitchFamily="34" charset="0"/>
              </a:rPr>
              <a:t>: “The ceremonies opening the amphitheater in A.D. 80 lasted for a hundred days of festivals, games, and displays to which flocked city dwellers, provincials, and foreigners” (= city-folk, red-necks, tourists)</a:t>
            </a:r>
            <a:endParaRPr lang="en-US" altLang="en-US" sz="800" i="1">
              <a:latin typeface="Arial" pitchFamily="34" charset="0"/>
            </a:endParaRPr>
          </a:p>
          <a:p>
            <a:pPr eaLnBrk="1" hangingPunct="1">
              <a:lnSpc>
                <a:spcPct val="80000"/>
              </a:lnSpc>
            </a:pPr>
            <a:r>
              <a:rPr lang="en-US" altLang="en-US" sz="800" i="1">
                <a:latin typeface="Arial" pitchFamily="34" charset="0"/>
              </a:rPr>
              <a:t>Tepidarium</a:t>
            </a:r>
            <a:r>
              <a:rPr lang="en-US" altLang="en-US" sz="800">
                <a:latin typeface="Arial" pitchFamily="34" charset="0"/>
              </a:rPr>
              <a:t>: The Ancient 'Day-Resort' “No other civilization has ever evolved the conception of a building for public recreation, exercise and amusement even remotely comparable to the imperial Roman baths. The Baths of Caracalla in Rome included an area of more than 20acres, fitted with reading rooms, auditoria, running tracks, covered walks, and planted gardens. . . Often in auxiliary rooms, recitations, readings, lectures, and discussions invited attendance, and any citizen who had one cent to pay his admission to the bath could divert himself for an entire afternoon without quitting the premises.</a:t>
            </a:r>
          </a:p>
          <a:p>
            <a:pPr eaLnBrk="1" hangingPunct="1">
              <a:lnSpc>
                <a:spcPct val="80000"/>
              </a:lnSpc>
            </a:pPr>
            <a:r>
              <a:rPr lang="en-US" altLang="en-US" sz="800">
                <a:latin typeface="Arial" pitchFamily="34" charset="0"/>
              </a:rPr>
              <a:t>Similar activities could have been found with ease in Corinth, a city well established in frivolity (church not involved in such!) and yet, where do we find A </a:t>
            </a:r>
            <a:r>
              <a:rPr lang="en-US" altLang="en-US" sz="800" i="1">
                <a:latin typeface="Arial" pitchFamily="34" charset="0"/>
              </a:rPr>
              <a:t>and</a:t>
            </a:r>
            <a:r>
              <a:rPr lang="en-US" altLang="en-US" sz="800">
                <a:latin typeface="Arial" pitchFamily="34" charset="0"/>
              </a:rPr>
              <a:t> P? </a:t>
            </a:r>
          </a:p>
          <a:p>
            <a:pPr eaLnBrk="1" hangingPunct="1">
              <a:lnSpc>
                <a:spcPct val="80000"/>
              </a:lnSpc>
            </a:pPr>
            <a:r>
              <a:rPr lang="en-US" altLang="en-US" sz="800">
                <a:latin typeface="Arial" pitchFamily="34" charset="0"/>
              </a:rPr>
              <a:t>2. Listening together v26a</a:t>
            </a:r>
          </a:p>
          <a:p>
            <a:pPr eaLnBrk="1" hangingPunct="1">
              <a:lnSpc>
                <a:spcPct val="80000"/>
              </a:lnSpc>
            </a:pPr>
            <a:r>
              <a:rPr lang="en-US" altLang="en-US" sz="800">
                <a:latin typeface="Arial" pitchFamily="34" charset="0"/>
              </a:rPr>
              <a:t>attentive to what was being said, demonstrating the Berean spirit Acts 17:11</a:t>
            </a:r>
          </a:p>
          <a:p>
            <a:pPr eaLnBrk="1" hangingPunct="1">
              <a:lnSpc>
                <a:spcPct val="80000"/>
              </a:lnSpc>
            </a:pPr>
            <a:r>
              <a:rPr lang="en-US" altLang="en-US" sz="800">
                <a:latin typeface="Arial" pitchFamily="34" charset="0"/>
              </a:rPr>
              <a:t>able to discern truth from error, didn't allow “time to pass...” (Heb. 5:12) thus prior time was invested in learning. Time spent with Paul- talk about ?? v3. I need to make time to teach and be taught- Titus 2:2ff. Learn to make such times to “listen.”</a:t>
            </a:r>
          </a:p>
          <a:p>
            <a:pPr eaLnBrk="1" hangingPunct="1">
              <a:lnSpc>
                <a:spcPct val="80000"/>
              </a:lnSpc>
            </a:pPr>
            <a:r>
              <a:rPr lang="en-US" altLang="en-US" sz="800">
                <a:latin typeface="Arial" pitchFamily="34" charset="0"/>
              </a:rPr>
              <a:t>3. Laboring together v26b</a:t>
            </a:r>
          </a:p>
          <a:p>
            <a:pPr eaLnBrk="1" hangingPunct="1">
              <a:lnSpc>
                <a:spcPct val="80000"/>
              </a:lnSpc>
            </a:pPr>
            <a:r>
              <a:rPr lang="en-US" altLang="en-US" sz="800">
                <a:latin typeface="Arial" pitchFamily="34" charset="0"/>
              </a:rPr>
              <a:t>courage to approach Apollos (eloquent, mighty in scriptures, fervent, bold) v26b</a:t>
            </a:r>
          </a:p>
          <a:p>
            <a:pPr eaLnBrk="1" hangingPunct="1">
              <a:lnSpc>
                <a:spcPct val="80000"/>
              </a:lnSpc>
            </a:pPr>
            <a:r>
              <a:rPr lang="en-US" altLang="en-US" sz="800">
                <a:latin typeface="Arial" pitchFamily="34" charset="0"/>
              </a:rPr>
              <a:t>-easier together? Eccl. 4:9-10, 12 What more could you and your spouse do for the Lord if you would do it together? Pray more if regularly did it together? Aware of needs of sick? Make time for shut-in? Prepare for class? Talk to family, not xian? Talk to xian in fam in sin? Are you “one” looking for the other? Before you “jump” at the chance to become “two”-- find someone who will help you in these things. If hard now to do these alone- imagine that you have mate who shows no interest in these? Two are better than one</a:t>
            </a:r>
            <a:r>
              <a:rPr lang="en-US" altLang="en-US" sz="800" i="1">
                <a:latin typeface="Arial" pitchFamily="34" charset="0"/>
              </a:rPr>
              <a:t> only </a:t>
            </a:r>
            <a:r>
              <a:rPr lang="en-US" altLang="en-US" sz="800">
                <a:latin typeface="Arial" pitchFamily="34" charset="0"/>
              </a:rPr>
              <a:t>if </a:t>
            </a:r>
            <a:r>
              <a:rPr lang="en-US" altLang="en-US" sz="800" i="1">
                <a:latin typeface="Arial" pitchFamily="34" charset="0"/>
              </a:rPr>
              <a:t>both</a:t>
            </a:r>
            <a:r>
              <a:rPr lang="en-US" altLang="en-US" sz="800">
                <a:latin typeface="Arial" pitchFamily="34" charset="0"/>
              </a:rPr>
              <a:t> are working toward same reward. Aquila – Priscilla-- heir </a:t>
            </a:r>
            <a:r>
              <a:rPr lang="en-US" altLang="en-US" sz="800" i="1">
                <a:latin typeface="Arial" pitchFamily="34" charset="0"/>
              </a:rPr>
              <a:t>together</a:t>
            </a:r>
            <a:r>
              <a:rPr lang="en-US" altLang="en-US" sz="800">
                <a:latin typeface="Arial" pitchFamily="34" charset="0"/>
              </a:rPr>
              <a:t>.</a:t>
            </a:r>
          </a:p>
          <a:p>
            <a:pPr eaLnBrk="1" hangingPunct="1">
              <a:lnSpc>
                <a:spcPct val="80000"/>
              </a:lnSpc>
            </a:pPr>
            <a:r>
              <a:rPr lang="en-US" altLang="en-US" sz="800">
                <a:latin typeface="Arial" pitchFamily="34" charset="0"/>
              </a:rPr>
              <a:t>1Everyday Life in Ancient Times p332 (villa), 347 (library), 349 (theatre), 351 (sport), 334 (Tepidarium)</a:t>
            </a:r>
          </a:p>
          <a:p>
            <a:pPr eaLnBrk="1" hangingPunct="1">
              <a:lnSpc>
                <a:spcPct val="80000"/>
              </a:lnSpc>
            </a:pPr>
            <a:endParaRPr lang="en-US" altLang="en-US" sz="80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AF5CDBB-F9D5-49E7-9FB5-6BBFF305EA0F}" type="slidenum">
              <a:rPr lang="en-US" altLang="en-US" smtClean="0"/>
              <a:pPr eaLnBrk="1" hangingPunct="1">
                <a:spcBef>
                  <a:spcPct val="0"/>
                </a:spcBef>
              </a:pPr>
              <a:t>9</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i="1">
                <a:latin typeface="Arial" pitchFamily="34" charset="0"/>
              </a:rPr>
              <a:t>Seaside Villas</a:t>
            </a:r>
            <a:r>
              <a:rPr lang="en-US" altLang="en-US" sz="800">
                <a:latin typeface="Arial" pitchFamily="34" charset="0"/>
              </a:rPr>
              <a:t>: “'Nothing in the world can rival the lovely bay of Baiae'. . . Rowboats carrying folk on pleasure excursions move along. . . seaside cabins. . . in their architectural sprightliness much more imaginative and colorful than modern attempts at seashore colonies usually can claim to be. . . they are inexpensive creations designed for the holiday use of a civilization in which great seaside hotels were completely unknown.”1 </a:t>
            </a:r>
            <a:endParaRPr lang="en-US" altLang="en-US" sz="800" i="1">
              <a:latin typeface="Arial" pitchFamily="34" charset="0"/>
            </a:endParaRPr>
          </a:p>
          <a:p>
            <a:pPr eaLnBrk="1" hangingPunct="1">
              <a:lnSpc>
                <a:spcPct val="80000"/>
              </a:lnSpc>
            </a:pPr>
            <a:r>
              <a:rPr lang="en-US" altLang="en-US" sz="800" i="1">
                <a:latin typeface="Arial" pitchFamily="34" charset="0"/>
              </a:rPr>
              <a:t>The Library</a:t>
            </a:r>
            <a:r>
              <a:rPr lang="en-US" altLang="en-US" sz="800">
                <a:latin typeface="Arial" pitchFamily="34" charset="0"/>
              </a:rPr>
              <a:t>: “The public library with its reading room, where books from the stacks could be consulted, was to be found not only in long cultured Greek cities and in Rome but even in remote towns of North Africa and Gaul. There is evidence, too, that the books could be borrowed and taken home.”</a:t>
            </a:r>
            <a:endParaRPr lang="en-US" altLang="en-US" sz="800" i="1">
              <a:latin typeface="Arial" pitchFamily="34" charset="0"/>
            </a:endParaRPr>
          </a:p>
          <a:p>
            <a:pPr eaLnBrk="1" hangingPunct="1">
              <a:lnSpc>
                <a:spcPct val="80000"/>
              </a:lnSpc>
            </a:pPr>
            <a:r>
              <a:rPr lang="en-US" altLang="en-US" sz="800" i="1">
                <a:latin typeface="Arial" pitchFamily="34" charset="0"/>
              </a:rPr>
              <a:t>The Theatre</a:t>
            </a:r>
            <a:r>
              <a:rPr lang="en-US" altLang="en-US" sz="800">
                <a:latin typeface="Arial" pitchFamily="34" charset="0"/>
              </a:rPr>
              <a:t>: “The Roman actor's art is said to have reached its zenith in the first century B.C. During the last years of the Republic.” </a:t>
            </a:r>
            <a:endParaRPr lang="en-US" altLang="en-US" sz="800" i="1">
              <a:latin typeface="Arial" pitchFamily="34" charset="0"/>
            </a:endParaRPr>
          </a:p>
          <a:p>
            <a:pPr eaLnBrk="1" hangingPunct="1">
              <a:lnSpc>
                <a:spcPct val="80000"/>
              </a:lnSpc>
            </a:pPr>
            <a:r>
              <a:rPr lang="en-US" altLang="en-US" sz="800" i="1">
                <a:latin typeface="Arial" pitchFamily="34" charset="0"/>
              </a:rPr>
              <a:t>Sport</a:t>
            </a:r>
            <a:r>
              <a:rPr lang="en-US" altLang="en-US" sz="800">
                <a:latin typeface="Arial" pitchFamily="34" charset="0"/>
              </a:rPr>
              <a:t>: “The ceremonies opening the amphitheater in A.D. 80 lasted for a hundred days of festivals, games, and displays to which flocked city dwellers, provincials, and foreigners” (= city-folk, red-necks, tourists)</a:t>
            </a:r>
            <a:endParaRPr lang="en-US" altLang="en-US" sz="800" i="1">
              <a:latin typeface="Arial" pitchFamily="34" charset="0"/>
            </a:endParaRPr>
          </a:p>
          <a:p>
            <a:pPr eaLnBrk="1" hangingPunct="1">
              <a:lnSpc>
                <a:spcPct val="80000"/>
              </a:lnSpc>
            </a:pPr>
            <a:r>
              <a:rPr lang="en-US" altLang="en-US" sz="800" i="1">
                <a:latin typeface="Arial" pitchFamily="34" charset="0"/>
              </a:rPr>
              <a:t>Tepidarium</a:t>
            </a:r>
            <a:r>
              <a:rPr lang="en-US" altLang="en-US" sz="800">
                <a:latin typeface="Arial" pitchFamily="34" charset="0"/>
              </a:rPr>
              <a:t>: The Ancient 'Day-Resort' “No other civilization has ever evolved the conception of a building for public recreation, exercise and amusement even remotely comparable to the imperial Roman baths. The Baths of Caracalla in Rome included an area of more than 20acres, fitted with reading rooms, auditoria, running tracks, covered walks, and planted gardens. . . Often in auxiliary rooms, recitations, readings, lectures, and discussions invited attendance, and any citizen who had one cent to pay his admission to the bath could divert himself for an entire afternoon without quitting the premises.</a:t>
            </a:r>
          </a:p>
          <a:p>
            <a:pPr eaLnBrk="1" hangingPunct="1">
              <a:lnSpc>
                <a:spcPct val="80000"/>
              </a:lnSpc>
            </a:pPr>
            <a:r>
              <a:rPr lang="en-US" altLang="en-US" sz="800">
                <a:latin typeface="Arial" pitchFamily="34" charset="0"/>
              </a:rPr>
              <a:t>Similar activities could have been found with ease in Corinth, a city well established in frivolity (church not involved in such!) and yet, where do we find A </a:t>
            </a:r>
            <a:r>
              <a:rPr lang="en-US" altLang="en-US" sz="800" i="1">
                <a:latin typeface="Arial" pitchFamily="34" charset="0"/>
              </a:rPr>
              <a:t>and</a:t>
            </a:r>
            <a:r>
              <a:rPr lang="en-US" altLang="en-US" sz="800">
                <a:latin typeface="Arial" pitchFamily="34" charset="0"/>
              </a:rPr>
              <a:t> P? </a:t>
            </a:r>
          </a:p>
          <a:p>
            <a:pPr eaLnBrk="1" hangingPunct="1">
              <a:lnSpc>
                <a:spcPct val="80000"/>
              </a:lnSpc>
            </a:pPr>
            <a:r>
              <a:rPr lang="en-US" altLang="en-US" sz="800">
                <a:latin typeface="Arial" pitchFamily="34" charset="0"/>
              </a:rPr>
              <a:t>2. Listening together v26a</a:t>
            </a:r>
          </a:p>
          <a:p>
            <a:pPr eaLnBrk="1" hangingPunct="1">
              <a:lnSpc>
                <a:spcPct val="80000"/>
              </a:lnSpc>
            </a:pPr>
            <a:r>
              <a:rPr lang="en-US" altLang="en-US" sz="800">
                <a:latin typeface="Arial" pitchFamily="34" charset="0"/>
              </a:rPr>
              <a:t>attentive to what was being said, demonstrating the Berean spirit Acts 17:11</a:t>
            </a:r>
          </a:p>
          <a:p>
            <a:pPr eaLnBrk="1" hangingPunct="1">
              <a:lnSpc>
                <a:spcPct val="80000"/>
              </a:lnSpc>
            </a:pPr>
            <a:r>
              <a:rPr lang="en-US" altLang="en-US" sz="800">
                <a:latin typeface="Arial" pitchFamily="34" charset="0"/>
              </a:rPr>
              <a:t>able to discern truth from error, didn't allow “time to pass...” (Heb. 5:12) thus prior time was invested in learning. Time spent with Paul- talk about ?? v3. I need to make time to teach and be taught- Titus 2:2ff. Learn to make such times to “listen.”</a:t>
            </a:r>
          </a:p>
          <a:p>
            <a:pPr eaLnBrk="1" hangingPunct="1">
              <a:lnSpc>
                <a:spcPct val="80000"/>
              </a:lnSpc>
            </a:pPr>
            <a:r>
              <a:rPr lang="en-US" altLang="en-US" sz="800">
                <a:latin typeface="Arial" pitchFamily="34" charset="0"/>
              </a:rPr>
              <a:t>3. Laboring together v26b</a:t>
            </a:r>
          </a:p>
          <a:p>
            <a:pPr eaLnBrk="1" hangingPunct="1">
              <a:lnSpc>
                <a:spcPct val="80000"/>
              </a:lnSpc>
            </a:pPr>
            <a:r>
              <a:rPr lang="en-US" altLang="en-US" sz="800">
                <a:latin typeface="Arial" pitchFamily="34" charset="0"/>
              </a:rPr>
              <a:t>courage to approach Apollos (eloquent, mighty in scriptures, fervent, bold) v26b</a:t>
            </a:r>
          </a:p>
          <a:p>
            <a:pPr eaLnBrk="1" hangingPunct="1">
              <a:lnSpc>
                <a:spcPct val="80000"/>
              </a:lnSpc>
            </a:pPr>
            <a:r>
              <a:rPr lang="en-US" altLang="en-US" sz="800">
                <a:latin typeface="Arial" pitchFamily="34" charset="0"/>
              </a:rPr>
              <a:t>-easier together? Eccl. 4:9-10, 12 What more could you and your spouse do for the Lord if you would do it together? Pray more if regularly did it together? Aware of needs of sick? Make time for shut-in? Prepare for class? Talk to family, not xian? Talk to xian in fam in sin? Are you “one” looking for the other? Before you “jump” at the chance to become “two”-- find someone who will help you in these things. If hard now to do these alone- imagine that you have mate who shows no interest in these? Two are better than one</a:t>
            </a:r>
            <a:r>
              <a:rPr lang="en-US" altLang="en-US" sz="800" i="1">
                <a:latin typeface="Arial" pitchFamily="34" charset="0"/>
              </a:rPr>
              <a:t> only </a:t>
            </a:r>
            <a:r>
              <a:rPr lang="en-US" altLang="en-US" sz="800">
                <a:latin typeface="Arial" pitchFamily="34" charset="0"/>
              </a:rPr>
              <a:t>if </a:t>
            </a:r>
            <a:r>
              <a:rPr lang="en-US" altLang="en-US" sz="800" i="1">
                <a:latin typeface="Arial" pitchFamily="34" charset="0"/>
              </a:rPr>
              <a:t>both</a:t>
            </a:r>
            <a:r>
              <a:rPr lang="en-US" altLang="en-US" sz="800">
                <a:latin typeface="Arial" pitchFamily="34" charset="0"/>
              </a:rPr>
              <a:t> are working toward same reward. Aquila – Priscilla-- heir </a:t>
            </a:r>
            <a:r>
              <a:rPr lang="en-US" altLang="en-US" sz="800" i="1">
                <a:latin typeface="Arial" pitchFamily="34" charset="0"/>
              </a:rPr>
              <a:t>together</a:t>
            </a:r>
            <a:r>
              <a:rPr lang="en-US" altLang="en-US" sz="800">
                <a:latin typeface="Arial" pitchFamily="34" charset="0"/>
              </a:rPr>
              <a:t>.</a:t>
            </a:r>
          </a:p>
          <a:p>
            <a:pPr eaLnBrk="1" hangingPunct="1">
              <a:lnSpc>
                <a:spcPct val="80000"/>
              </a:lnSpc>
            </a:pPr>
            <a:r>
              <a:rPr lang="en-US" altLang="en-US" sz="800">
                <a:latin typeface="Arial" pitchFamily="34" charset="0"/>
              </a:rPr>
              <a:t>1Everyday Life in Ancient Times p332 (villa), 347 (library), 349 (theatre), 351 (sport), 334 (Tepidarium)</a:t>
            </a:r>
          </a:p>
          <a:p>
            <a:pPr eaLnBrk="1" hangingPunct="1">
              <a:lnSpc>
                <a:spcPct val="80000"/>
              </a:lnSpc>
            </a:pPr>
            <a:endParaRPr lang="en-US" altLang="en-US" sz="80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76400"/>
            <a:ext cx="7772400" cy="1924050"/>
          </a:xfrm>
        </p:spPr>
        <p:txBody>
          <a:bodyPr/>
          <a:lstStyle>
            <a:lvl1pPr>
              <a:defRPr sz="6600">
                <a:latin typeface="Alfredo Heavy" pitchFamily="2" charset="0"/>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sz="5400">
                <a:latin typeface="Benguiat Bk BT" pitchFamily="18" charset="0"/>
              </a:defRPr>
            </a:lvl1pPr>
          </a:lstStyle>
          <a:p>
            <a:r>
              <a:rPr lang="en-US"/>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solidFill>
                  <a:schemeClr val="bg1"/>
                </a:solidFill>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CFACF2B7-8D81-4F32-A69A-661C67D3D9FC}" type="slidenum">
              <a:rPr lang="en-US"/>
              <a:pPr>
                <a:defRPr/>
              </a:pPr>
              <a:t>‹#›</a:t>
            </a:fld>
            <a:endParaRPr lang="en-US"/>
          </a:p>
        </p:txBody>
      </p:sp>
    </p:spTree>
    <p:extLst>
      <p:ext uri="{BB962C8B-B14F-4D97-AF65-F5344CB8AC3E}">
        <p14:creationId xmlns:p14="http://schemas.microsoft.com/office/powerpoint/2010/main" val="55949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BD6817-6362-4608-A92F-D09AA042C539}" type="slidenum">
              <a:rPr lang="en-US"/>
              <a:pPr>
                <a:defRPr/>
              </a:pPr>
              <a:t>‹#›</a:t>
            </a:fld>
            <a:endParaRPr lang="en-US"/>
          </a:p>
        </p:txBody>
      </p:sp>
    </p:spTree>
    <p:extLst>
      <p:ext uri="{BB962C8B-B14F-4D97-AF65-F5344CB8AC3E}">
        <p14:creationId xmlns:p14="http://schemas.microsoft.com/office/powerpoint/2010/main" val="124155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152400"/>
            <a:ext cx="64770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B91A99-AA99-4F61-986A-0F874C7FE5BD}" type="slidenum">
              <a:rPr lang="en-US"/>
              <a:pPr>
                <a:defRPr/>
              </a:pPr>
              <a:t>‹#›</a:t>
            </a:fld>
            <a:endParaRPr lang="en-US"/>
          </a:p>
        </p:txBody>
      </p:sp>
    </p:spTree>
    <p:extLst>
      <p:ext uri="{BB962C8B-B14F-4D97-AF65-F5344CB8AC3E}">
        <p14:creationId xmlns:p14="http://schemas.microsoft.com/office/powerpoint/2010/main" val="106159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B5CCAC-BE65-43F4-B1C7-2D5ED1D4151D}" type="slidenum">
              <a:rPr lang="en-US"/>
              <a:pPr>
                <a:defRPr/>
              </a:pPr>
              <a:t>‹#›</a:t>
            </a:fld>
            <a:endParaRPr lang="en-US"/>
          </a:p>
        </p:txBody>
      </p:sp>
    </p:spTree>
    <p:extLst>
      <p:ext uri="{BB962C8B-B14F-4D97-AF65-F5344CB8AC3E}">
        <p14:creationId xmlns:p14="http://schemas.microsoft.com/office/powerpoint/2010/main" val="30988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363788-6ECA-4B69-ACE4-2BCC3755222B}" type="slidenum">
              <a:rPr lang="en-US"/>
              <a:pPr>
                <a:defRPr/>
              </a:pPr>
              <a:t>‹#›</a:t>
            </a:fld>
            <a:endParaRPr lang="en-US"/>
          </a:p>
        </p:txBody>
      </p:sp>
    </p:spTree>
    <p:extLst>
      <p:ext uri="{BB962C8B-B14F-4D97-AF65-F5344CB8AC3E}">
        <p14:creationId xmlns:p14="http://schemas.microsoft.com/office/powerpoint/2010/main" val="49392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6002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228E6A-DBB9-4C95-8244-222D0A707D94}" type="slidenum">
              <a:rPr lang="en-US"/>
              <a:pPr>
                <a:defRPr/>
              </a:pPr>
              <a:t>‹#›</a:t>
            </a:fld>
            <a:endParaRPr lang="en-US"/>
          </a:p>
        </p:txBody>
      </p:sp>
    </p:spTree>
    <p:extLst>
      <p:ext uri="{BB962C8B-B14F-4D97-AF65-F5344CB8AC3E}">
        <p14:creationId xmlns:p14="http://schemas.microsoft.com/office/powerpoint/2010/main" val="47653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77D00DD-A957-43F7-84E8-28A5DC3128E6}" type="slidenum">
              <a:rPr lang="en-US"/>
              <a:pPr>
                <a:defRPr/>
              </a:pPr>
              <a:t>‹#›</a:t>
            </a:fld>
            <a:endParaRPr lang="en-US"/>
          </a:p>
        </p:txBody>
      </p:sp>
    </p:spTree>
    <p:extLst>
      <p:ext uri="{BB962C8B-B14F-4D97-AF65-F5344CB8AC3E}">
        <p14:creationId xmlns:p14="http://schemas.microsoft.com/office/powerpoint/2010/main" val="235667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1F01ABA-AFB4-4AE2-8156-090A45F355F6}" type="slidenum">
              <a:rPr lang="en-US"/>
              <a:pPr>
                <a:defRPr/>
              </a:pPr>
              <a:t>‹#›</a:t>
            </a:fld>
            <a:endParaRPr lang="en-US"/>
          </a:p>
        </p:txBody>
      </p:sp>
    </p:spTree>
    <p:extLst>
      <p:ext uri="{BB962C8B-B14F-4D97-AF65-F5344CB8AC3E}">
        <p14:creationId xmlns:p14="http://schemas.microsoft.com/office/powerpoint/2010/main" val="188503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D28A119-A62B-4C23-A0F5-1448CB7B0256}" type="slidenum">
              <a:rPr lang="en-US"/>
              <a:pPr>
                <a:defRPr/>
              </a:pPr>
              <a:t>‹#›</a:t>
            </a:fld>
            <a:endParaRPr lang="en-US"/>
          </a:p>
        </p:txBody>
      </p:sp>
    </p:spTree>
    <p:extLst>
      <p:ext uri="{BB962C8B-B14F-4D97-AF65-F5344CB8AC3E}">
        <p14:creationId xmlns:p14="http://schemas.microsoft.com/office/powerpoint/2010/main" val="127515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4EBBD6-7C32-488A-B28A-741E6489D23A}" type="slidenum">
              <a:rPr lang="en-US"/>
              <a:pPr>
                <a:defRPr/>
              </a:pPr>
              <a:t>‹#›</a:t>
            </a:fld>
            <a:endParaRPr lang="en-US"/>
          </a:p>
        </p:txBody>
      </p:sp>
    </p:spTree>
    <p:extLst>
      <p:ext uri="{BB962C8B-B14F-4D97-AF65-F5344CB8AC3E}">
        <p14:creationId xmlns:p14="http://schemas.microsoft.com/office/powerpoint/2010/main" val="342209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8F0286-9FA4-416A-A525-17472416D543}" type="slidenum">
              <a:rPr lang="en-US"/>
              <a:pPr>
                <a:defRPr/>
              </a:pPr>
              <a:t>‹#›</a:t>
            </a:fld>
            <a:endParaRPr lang="en-US"/>
          </a:p>
        </p:txBody>
      </p:sp>
    </p:spTree>
    <p:extLst>
      <p:ext uri="{BB962C8B-B14F-4D97-AF65-F5344CB8AC3E}">
        <p14:creationId xmlns:p14="http://schemas.microsoft.com/office/powerpoint/2010/main" val="98692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52400" y="16002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Arial" charset="0"/>
              </a:defRPr>
            </a:lvl1pPr>
          </a:lstStyle>
          <a:p>
            <a:pPr>
              <a:defRPr/>
            </a:pPr>
            <a:fld id="{B0DCED44-833D-4E28-B02A-4EF4878A12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Benguiat Bk BT" pitchFamily="18" charset="0"/>
        </a:defRPr>
      </a:lvl2pPr>
      <a:lvl3pPr algn="ctr" rtl="0" eaLnBrk="0" fontAlgn="base" hangingPunct="0">
        <a:spcBef>
          <a:spcPct val="0"/>
        </a:spcBef>
        <a:spcAft>
          <a:spcPct val="0"/>
        </a:spcAft>
        <a:defRPr sz="4400">
          <a:solidFill>
            <a:schemeClr val="bg1"/>
          </a:solidFill>
          <a:latin typeface="Benguiat Bk BT" pitchFamily="18" charset="0"/>
        </a:defRPr>
      </a:lvl3pPr>
      <a:lvl4pPr algn="ctr" rtl="0" eaLnBrk="0" fontAlgn="base" hangingPunct="0">
        <a:spcBef>
          <a:spcPct val="0"/>
        </a:spcBef>
        <a:spcAft>
          <a:spcPct val="0"/>
        </a:spcAft>
        <a:defRPr sz="4400">
          <a:solidFill>
            <a:schemeClr val="bg1"/>
          </a:solidFill>
          <a:latin typeface="Benguiat Bk BT" pitchFamily="18" charset="0"/>
        </a:defRPr>
      </a:lvl4pPr>
      <a:lvl5pPr algn="ctr" rtl="0" eaLnBrk="0" fontAlgn="base" hangingPunct="0">
        <a:spcBef>
          <a:spcPct val="0"/>
        </a:spcBef>
        <a:spcAft>
          <a:spcPct val="0"/>
        </a:spcAft>
        <a:defRPr sz="4400">
          <a:solidFill>
            <a:schemeClr val="bg1"/>
          </a:solidFill>
          <a:latin typeface="Benguiat Bk BT" pitchFamily="18" charset="0"/>
        </a:defRPr>
      </a:lvl5pPr>
      <a:lvl6pPr marL="457200" algn="ctr" rtl="0" fontAlgn="base">
        <a:spcBef>
          <a:spcPct val="0"/>
        </a:spcBef>
        <a:spcAft>
          <a:spcPct val="0"/>
        </a:spcAft>
        <a:defRPr sz="4400">
          <a:solidFill>
            <a:schemeClr val="bg1"/>
          </a:solidFill>
          <a:latin typeface="Benguiat Bk BT" pitchFamily="18" charset="0"/>
        </a:defRPr>
      </a:lvl6pPr>
      <a:lvl7pPr marL="914400" algn="ctr" rtl="0" fontAlgn="base">
        <a:spcBef>
          <a:spcPct val="0"/>
        </a:spcBef>
        <a:spcAft>
          <a:spcPct val="0"/>
        </a:spcAft>
        <a:defRPr sz="4400">
          <a:solidFill>
            <a:schemeClr val="bg1"/>
          </a:solidFill>
          <a:latin typeface="Benguiat Bk BT" pitchFamily="18" charset="0"/>
        </a:defRPr>
      </a:lvl7pPr>
      <a:lvl8pPr marL="1371600" algn="ctr" rtl="0" fontAlgn="base">
        <a:spcBef>
          <a:spcPct val="0"/>
        </a:spcBef>
        <a:spcAft>
          <a:spcPct val="0"/>
        </a:spcAft>
        <a:defRPr sz="4400">
          <a:solidFill>
            <a:schemeClr val="bg1"/>
          </a:solidFill>
          <a:latin typeface="Benguiat Bk BT" pitchFamily="18" charset="0"/>
        </a:defRPr>
      </a:lvl8pPr>
      <a:lvl9pPr marL="1828800" algn="ctr" rtl="0" fontAlgn="base">
        <a:spcBef>
          <a:spcPct val="0"/>
        </a:spcBef>
        <a:spcAft>
          <a:spcPct val="0"/>
        </a:spcAft>
        <a:defRPr sz="4400">
          <a:solidFill>
            <a:schemeClr val="bg1"/>
          </a:solidFill>
          <a:latin typeface="Benguiat Bk BT"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3200">
          <a:solidFill>
            <a:schemeClr val="bg1"/>
          </a:solidFill>
          <a:latin typeface="+mn-lt"/>
        </a:defRPr>
      </a:lvl2pPr>
      <a:lvl3pPr marL="1143000" indent="-228600" algn="l" rtl="0" eaLnBrk="0" fontAlgn="base" hangingPunct="0">
        <a:spcBef>
          <a:spcPct val="20000"/>
        </a:spcBef>
        <a:spcAft>
          <a:spcPct val="0"/>
        </a:spcAft>
        <a:buChar char="•"/>
        <a:defRPr sz="32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Arial" charset="0"/>
        </a:defRPr>
      </a:lvl4pPr>
      <a:lvl5pPr marL="2057400" indent="-228600" algn="l" rtl="0" eaLnBrk="0" fontAlgn="base" hangingPunct="0">
        <a:spcBef>
          <a:spcPct val="20000"/>
        </a:spcBef>
        <a:spcAft>
          <a:spcPct val="0"/>
        </a:spcAft>
        <a:buChar char="»"/>
        <a:defRPr sz="2000">
          <a:solidFill>
            <a:schemeClr val="bg1"/>
          </a:solidFill>
          <a:latin typeface="Arial" charset="0"/>
        </a:defRPr>
      </a:lvl5pPr>
      <a:lvl6pPr marL="2514600" indent="-228600" algn="l" rtl="0" fontAlgn="base">
        <a:spcBef>
          <a:spcPct val="20000"/>
        </a:spcBef>
        <a:spcAft>
          <a:spcPct val="0"/>
        </a:spcAft>
        <a:buChar char="»"/>
        <a:defRPr sz="2000">
          <a:solidFill>
            <a:schemeClr val="bg1"/>
          </a:solidFill>
          <a:latin typeface="Arial" charset="0"/>
        </a:defRPr>
      </a:lvl6pPr>
      <a:lvl7pPr marL="2971800" indent="-228600" algn="l" rtl="0" fontAlgn="base">
        <a:spcBef>
          <a:spcPct val="20000"/>
        </a:spcBef>
        <a:spcAft>
          <a:spcPct val="0"/>
        </a:spcAft>
        <a:buChar char="»"/>
        <a:defRPr sz="2000">
          <a:solidFill>
            <a:schemeClr val="bg1"/>
          </a:solidFill>
          <a:latin typeface="Arial" charset="0"/>
        </a:defRPr>
      </a:lvl7pPr>
      <a:lvl8pPr marL="3429000" indent="-228600" algn="l" rtl="0" fontAlgn="base">
        <a:spcBef>
          <a:spcPct val="20000"/>
        </a:spcBef>
        <a:spcAft>
          <a:spcPct val="0"/>
        </a:spcAft>
        <a:buChar char="»"/>
        <a:defRPr sz="2000">
          <a:solidFill>
            <a:schemeClr val="bg1"/>
          </a:solidFill>
          <a:latin typeface="Arial" charset="0"/>
        </a:defRPr>
      </a:lvl8pPr>
      <a:lvl9pPr marL="3886200" indent="-228600" algn="l" rtl="0" fontAlgn="base">
        <a:spcBef>
          <a:spcPct val="20000"/>
        </a:spcBef>
        <a:spcAft>
          <a:spcPct val="0"/>
        </a:spcAft>
        <a:buChar char="»"/>
        <a:defRPr sz="2000">
          <a:solidFill>
            <a:schemeClr val="bg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a:t>1 Pet. 3:7 </a:t>
            </a:r>
            <a:r>
              <a:rPr lang="en-US" altLang="en-US" sz="3600"/>
              <a:t>(NKJ)</a:t>
            </a:r>
            <a:endParaRPr lang="en-US" altLang="en-US"/>
          </a:p>
        </p:txBody>
      </p:sp>
      <p:sp>
        <p:nvSpPr>
          <p:cNvPr id="3075" name="Rectangle 3"/>
          <p:cNvSpPr>
            <a:spLocks noGrp="1" noChangeArrowheads="1"/>
          </p:cNvSpPr>
          <p:nvPr>
            <p:ph type="body" idx="1"/>
          </p:nvPr>
        </p:nvSpPr>
        <p:spPr>
          <a:xfrm>
            <a:off x="152400" y="1600200"/>
            <a:ext cx="8839200" cy="3429000"/>
          </a:xfrm>
        </p:spPr>
        <p:txBody>
          <a:bodyPr/>
          <a:lstStyle/>
          <a:p>
            <a:pPr eaLnBrk="1" hangingPunct="1">
              <a:buFontTx/>
              <a:buNone/>
            </a:pPr>
            <a:r>
              <a:rPr lang="en-US" altLang="en-US"/>
              <a:t>Husbands, likewise, dwell with them with understanding, giving honor to the wife, as to the weaker vessel, and as being heirs together of the grace of life, that your prayers may not be hindered.</a:t>
            </a:r>
          </a:p>
          <a:p>
            <a:pPr eaLnBrk="1" hangingPunct="1">
              <a:buFontTx/>
              <a:buNone/>
            </a:pPr>
            <a:r>
              <a:rPr lang="en-US" alt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0"/>
            <a:ext cx="8839200" cy="838200"/>
          </a:xfrm>
        </p:spPr>
        <p:txBody>
          <a:bodyPr/>
          <a:lstStyle/>
          <a:p>
            <a:pPr eaLnBrk="1" hangingPunct="1"/>
            <a:r>
              <a:rPr lang="en-US" altLang="en-US">
                <a:solidFill>
                  <a:srgbClr val="FFFF66"/>
                </a:solidFill>
              </a:rPr>
              <a:t>Ancient “Pastimes”</a:t>
            </a:r>
          </a:p>
        </p:txBody>
      </p:sp>
      <p:sp>
        <p:nvSpPr>
          <p:cNvPr id="13315" name="Rectangle 3"/>
          <p:cNvSpPr>
            <a:spLocks noGrp="1" noChangeArrowheads="1"/>
          </p:cNvSpPr>
          <p:nvPr>
            <p:ph type="body" idx="1"/>
          </p:nvPr>
        </p:nvSpPr>
        <p:spPr>
          <a:xfrm>
            <a:off x="152400" y="990600"/>
            <a:ext cx="8839200" cy="2438400"/>
          </a:xfrm>
        </p:spPr>
        <p:txBody>
          <a:bodyPr/>
          <a:lstStyle/>
          <a:p>
            <a:pPr eaLnBrk="1" hangingPunct="1">
              <a:lnSpc>
                <a:spcPct val="80000"/>
              </a:lnSpc>
              <a:buFontTx/>
              <a:buNone/>
            </a:pPr>
            <a:r>
              <a:rPr lang="en-US" altLang="en-US"/>
              <a:t>Resorts (</a:t>
            </a:r>
            <a:r>
              <a:rPr lang="en-US" altLang="en-US" i="1"/>
              <a:t>Tepidarium</a:t>
            </a:r>
            <a:r>
              <a:rPr lang="en-US" altLang="en-US"/>
              <a:t>)  </a:t>
            </a:r>
          </a:p>
          <a:p>
            <a:pPr eaLnBrk="1" hangingPunct="1">
              <a:lnSpc>
                <a:spcPct val="80000"/>
              </a:lnSpc>
            </a:pPr>
            <a:r>
              <a:rPr lang="en-US" altLang="en-US"/>
              <a:t>“The Baths of Caracalla in Rome included an area of more than 20 acres, fitted with reading rooms, auditoria, running tracks, covered walks, and planted gardens. . .</a:t>
            </a:r>
          </a:p>
        </p:txBody>
      </p:sp>
      <p:sp>
        <p:nvSpPr>
          <p:cNvPr id="15365" name="Text Box 5"/>
          <p:cNvSpPr txBox="1">
            <a:spLocks noChangeArrowheads="1"/>
          </p:cNvSpPr>
          <p:nvPr/>
        </p:nvSpPr>
        <p:spPr bwMode="auto">
          <a:xfrm>
            <a:off x="2209800" y="3067050"/>
            <a:ext cx="5562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Eras Demi ITC" pitchFamily="34" charset="0"/>
              </a:defRPr>
            </a:lvl1pPr>
            <a:lvl2pPr marL="742950" indent="-285750" eaLnBrk="0" hangingPunct="0">
              <a:spcBef>
                <a:spcPct val="20000"/>
              </a:spcBef>
              <a:buChar char="–"/>
              <a:defRPr sz="3200">
                <a:solidFill>
                  <a:schemeClr val="bg1"/>
                </a:solidFill>
                <a:latin typeface="Eras Demi ITC" pitchFamily="34" charset="0"/>
              </a:defRPr>
            </a:lvl2pPr>
            <a:lvl3pPr marL="1143000" indent="-228600" eaLnBrk="0" hangingPunct="0">
              <a:spcBef>
                <a:spcPct val="20000"/>
              </a:spcBef>
              <a:buChar char="•"/>
              <a:defRPr sz="3200">
                <a:solidFill>
                  <a:schemeClr val="bg1"/>
                </a:solidFill>
                <a:latin typeface="Eras Demi ITC" pitchFamily="34" charset="0"/>
              </a:defRPr>
            </a:lvl3pPr>
            <a:lvl4pPr marL="1600200" indent="-228600" eaLnBrk="0" hangingPunct="0">
              <a:spcBef>
                <a:spcPct val="20000"/>
              </a:spcBef>
              <a:buChar char="–"/>
              <a:defRPr sz="2000">
                <a:solidFill>
                  <a:schemeClr val="bg1"/>
                </a:solidFill>
                <a:latin typeface="Arial" pitchFamily="34" charset="0"/>
              </a:defRPr>
            </a:lvl4pPr>
            <a:lvl5pPr marL="2057400" indent="-228600" eaLnBrk="0" hangingPunct="0">
              <a:spcBef>
                <a:spcPct val="20000"/>
              </a:spcBef>
              <a:buChar char="»"/>
              <a:defRPr sz="2000">
                <a:solidFill>
                  <a:schemeClr val="bg1"/>
                </a:solidFill>
                <a:latin typeface="Arial" pitchFamily="34" charset="0"/>
              </a:defRPr>
            </a:lvl5pPr>
            <a:lvl6pPr marL="2514600" indent="-228600" eaLnBrk="0" fontAlgn="base" hangingPunct="0">
              <a:spcBef>
                <a:spcPct val="20000"/>
              </a:spcBef>
              <a:spcAft>
                <a:spcPct val="0"/>
              </a:spcAft>
              <a:buChar char="»"/>
              <a:defRPr sz="2000">
                <a:solidFill>
                  <a:schemeClr val="bg1"/>
                </a:solidFill>
                <a:latin typeface="Arial" pitchFamily="34" charset="0"/>
              </a:defRPr>
            </a:lvl6pPr>
            <a:lvl7pPr marL="2971800" indent="-228600" eaLnBrk="0" fontAlgn="base" hangingPunct="0">
              <a:spcBef>
                <a:spcPct val="20000"/>
              </a:spcBef>
              <a:spcAft>
                <a:spcPct val="0"/>
              </a:spcAft>
              <a:buChar char="»"/>
              <a:defRPr sz="2000">
                <a:solidFill>
                  <a:schemeClr val="bg1"/>
                </a:solidFill>
                <a:latin typeface="Arial" pitchFamily="34" charset="0"/>
              </a:defRPr>
            </a:lvl7pPr>
            <a:lvl8pPr marL="3429000" indent="-228600" eaLnBrk="0" fontAlgn="base" hangingPunct="0">
              <a:spcBef>
                <a:spcPct val="20000"/>
              </a:spcBef>
              <a:spcAft>
                <a:spcPct val="0"/>
              </a:spcAft>
              <a:buChar char="»"/>
              <a:defRPr sz="2000">
                <a:solidFill>
                  <a:schemeClr val="bg1"/>
                </a:solidFill>
                <a:latin typeface="Arial" pitchFamily="34" charset="0"/>
              </a:defRPr>
            </a:lvl8pPr>
            <a:lvl9pPr marL="3886200" indent="-228600" eaLnBrk="0" fontAlgn="base" hangingPunct="0">
              <a:spcBef>
                <a:spcPct val="20000"/>
              </a:spcBef>
              <a:spcAft>
                <a:spcPct val="0"/>
              </a:spcAft>
              <a:buChar char="»"/>
              <a:defRPr sz="2000">
                <a:solidFill>
                  <a:schemeClr val="bg1"/>
                </a:solidFill>
                <a:latin typeface="Arial" pitchFamily="34" charset="0"/>
              </a:defRPr>
            </a:lvl9pPr>
          </a:lstStyle>
          <a:p>
            <a:pPr eaLnBrk="1" hangingPunct="1">
              <a:spcBef>
                <a:spcPct val="50000"/>
              </a:spcBef>
              <a:buFontTx/>
              <a:buNone/>
            </a:pPr>
            <a:r>
              <a:rPr lang="en-US" altLang="en-US" sz="3600">
                <a:solidFill>
                  <a:srgbClr val="FFFF00"/>
                </a:solidFill>
                <a:latin typeface="Rockwell Extra Bold" pitchFamily="18" charset="0"/>
              </a:rPr>
              <a:t>Where are Aquila and Priscilla?</a:t>
            </a:r>
          </a:p>
        </p:txBody>
      </p:sp>
      <p:pic>
        <p:nvPicPr>
          <p:cNvPr id="7" name="Picture 6" descr="http://upload.wikimedia.org/wikipedia/commons/thumb/8/8e/Thermae_of_Caracalla_Panorama.jpg/900px-Thermae_of_Caracalla_Panorama.jpg"/>
          <p:cNvPicPr/>
          <p:nvPr/>
        </p:nvPicPr>
        <p:blipFill>
          <a:blip r:embed="rId3" cstate="print"/>
          <a:srcRect/>
          <a:stretch>
            <a:fillRect/>
          </a:stretch>
        </p:blipFill>
        <p:spPr bwMode="auto">
          <a:xfrm>
            <a:off x="1905000" y="5334000"/>
            <a:ext cx="5105400" cy="1524000"/>
          </a:xfrm>
          <a:prstGeom prst="rect">
            <a:avLst/>
          </a:prstGeom>
          <a:ln>
            <a:noFill/>
          </a:ln>
          <a:effectLst>
            <a:softEdge rad="112500"/>
          </a:effectLst>
        </p:spPr>
      </p:pic>
      <p:pic>
        <p:nvPicPr>
          <p:cNvPr id="8" name="Picture 7" descr="C:\Documents and Settings\David Halbrook\Desktop\Spain-Rome\IMG_2234.JPG"/>
          <p:cNvPicPr/>
          <p:nvPr/>
        </p:nvPicPr>
        <p:blipFill>
          <a:blip r:embed="rId4" cstate="print"/>
          <a:srcRect/>
          <a:stretch>
            <a:fillRect/>
          </a:stretch>
        </p:blipFill>
        <p:spPr bwMode="auto">
          <a:xfrm>
            <a:off x="0" y="3886200"/>
            <a:ext cx="2057400" cy="2971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descr="C:\Documents and Settings\David Halbrook\Desktop\Spain-Rome\IMG_2230.JPG"/>
          <p:cNvPicPr/>
          <p:nvPr/>
        </p:nvPicPr>
        <p:blipFill>
          <a:blip r:embed="rId5" cstate="print"/>
          <a:srcRect/>
          <a:stretch>
            <a:fillRect/>
          </a:stretch>
        </p:blipFill>
        <p:spPr bwMode="auto">
          <a:xfrm>
            <a:off x="7010400" y="3886200"/>
            <a:ext cx="2133600" cy="2971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5365"/>
                                        </p:tgtEl>
                                        <p:attrNameLst>
                                          <p:attrName>style.visibility</p:attrName>
                                        </p:attrNameLst>
                                      </p:cBhvr>
                                      <p:to>
                                        <p:strVal val="visible"/>
                                      </p:to>
                                    </p:set>
                                    <p:anim calcmode="lin" valueType="num">
                                      <p:cBhvr>
                                        <p:cTn id="17" dur="500" fill="hold"/>
                                        <p:tgtEl>
                                          <p:spTgt spid="15365"/>
                                        </p:tgtEl>
                                        <p:attrNameLst>
                                          <p:attrName>ppt_w</p:attrName>
                                        </p:attrNameLst>
                                      </p:cBhvr>
                                      <p:tavLst>
                                        <p:tav tm="0">
                                          <p:val>
                                            <p:fltVal val="0"/>
                                          </p:val>
                                        </p:tav>
                                        <p:tav tm="100000">
                                          <p:val>
                                            <p:strVal val="#ppt_w"/>
                                          </p:val>
                                        </p:tav>
                                      </p:tavLst>
                                    </p:anim>
                                    <p:anim calcmode="lin" valueType="num">
                                      <p:cBhvr>
                                        <p:cTn id="18" dur="500" fill="hold"/>
                                        <p:tgtEl>
                                          <p:spTgt spid="15365"/>
                                        </p:tgtEl>
                                        <p:attrNameLst>
                                          <p:attrName>ppt_h</p:attrName>
                                        </p:attrNameLst>
                                      </p:cBhvr>
                                      <p:tavLst>
                                        <p:tav tm="0">
                                          <p:val>
                                            <p:fltVal val="0"/>
                                          </p:val>
                                        </p:tav>
                                        <p:tav tm="100000">
                                          <p:val>
                                            <p:strVal val="#ppt_h"/>
                                          </p:val>
                                        </p:tav>
                                      </p:tavLst>
                                    </p:anim>
                                    <p:animEffect transition="in" filter="fade">
                                      <p:cBhvr>
                                        <p:cTn id="19"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04800" y="2133600"/>
            <a:ext cx="8839200" cy="3657600"/>
          </a:xfrm>
        </p:spPr>
        <p:txBody>
          <a:bodyPr/>
          <a:lstStyle/>
          <a:p>
            <a:pPr eaLnBrk="1" hangingPunct="1">
              <a:buFontTx/>
              <a:buNone/>
            </a:pPr>
            <a:r>
              <a:rPr lang="en-US" altLang="en-US" dirty="0"/>
              <a:t>II. Working Together in Spiritual Things    </a:t>
            </a:r>
            <a:br>
              <a:rPr lang="en-US" altLang="en-US" dirty="0"/>
            </a:br>
            <a:r>
              <a:rPr lang="en-US" altLang="en-US" dirty="0"/>
              <a:t>					     Acts 18:26</a:t>
            </a:r>
          </a:p>
          <a:p>
            <a:pPr eaLnBrk="1" hangingPunct="1">
              <a:buFontTx/>
              <a:buNone/>
            </a:pPr>
            <a:r>
              <a:rPr lang="en-US" altLang="en-US" dirty="0"/>
              <a:t>	A. Present together  v24-26</a:t>
            </a:r>
          </a:p>
          <a:p>
            <a:pPr eaLnBrk="1" hangingPunct="1">
              <a:buFontTx/>
              <a:buNone/>
            </a:pPr>
            <a:r>
              <a:rPr lang="en-US" altLang="en-US" dirty="0"/>
              <a:t>	B. Listening together  v26  (Acts 17:11; 						       Heb. 5:14)</a:t>
            </a:r>
          </a:p>
          <a:p>
            <a:pPr eaLnBrk="1" hangingPunct="1">
              <a:buFontTx/>
              <a:buNone/>
            </a:pPr>
            <a:r>
              <a:rPr lang="en-US" altLang="en-US" dirty="0"/>
              <a:t>	C. Laboring together  v26; Eccl. 4:9-10,12</a:t>
            </a:r>
          </a:p>
        </p:txBody>
      </p:sp>
      <p:sp>
        <p:nvSpPr>
          <p:cNvPr id="14339" name="Rectangle 3"/>
          <p:cNvSpPr>
            <a:spLocks noGrp="1" noChangeArrowheads="1"/>
          </p:cNvSpPr>
          <p:nvPr>
            <p:ph type="title"/>
          </p:nvPr>
        </p:nvSpPr>
        <p:spPr>
          <a:noFill/>
        </p:spPr>
        <p:txBody>
          <a:bodyPr/>
          <a:lstStyle/>
          <a:p>
            <a:pPr eaLnBrk="1" hangingPunct="1"/>
            <a:r>
              <a:rPr lang="en-US" altLang="en-US" sz="4000">
                <a:solidFill>
                  <a:srgbClr val="FFFF66"/>
                </a:solidFill>
              </a:rPr>
              <a:t>Aquila &amp; Priscilla: </a:t>
            </a:r>
            <a:br>
              <a:rPr lang="en-US" altLang="en-US" sz="4000">
                <a:solidFill>
                  <a:srgbClr val="FFFF66"/>
                </a:solidFill>
              </a:rPr>
            </a:br>
            <a:r>
              <a:rPr lang="en-US" altLang="en-US" sz="4000">
                <a:solidFill>
                  <a:srgbClr val="FFFF66"/>
                </a:solidFill>
              </a:rPr>
              <a:t>Heirs Together</a:t>
            </a:r>
          </a:p>
        </p:txBody>
      </p:sp>
      <p:pic>
        <p:nvPicPr>
          <p:cNvPr id="14340" name="Picture 5"/>
          <p:cNvPicPr>
            <a:picLocks noChangeAspect="1" noChangeArrowheads="1"/>
          </p:cNvPicPr>
          <p:nvPr/>
        </p:nvPicPr>
        <p:blipFill>
          <a:blip r:embed="rId3">
            <a:lum bright="30000" contrast="30000"/>
            <a:extLst>
              <a:ext uri="{28A0092B-C50C-407E-A947-70E740481C1C}">
                <a14:useLocalDpi xmlns:a14="http://schemas.microsoft.com/office/drawing/2010/main" val="0"/>
              </a:ext>
            </a:extLst>
          </a:blip>
          <a:srcRect/>
          <a:stretch>
            <a:fillRect/>
          </a:stretch>
        </p:blipFill>
        <p:spPr bwMode="auto">
          <a:xfrm>
            <a:off x="7848600" y="0"/>
            <a:ext cx="129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animEffect transition="in" filter="wipe(up)">
                                      <p:cBhvr>
                                        <p:cTn id="7" dur="500"/>
                                        <p:tgtEl>
                                          <p:spTgt spid="19458">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458">
                                            <p:txEl>
                                              <p:pRg st="3" end="3"/>
                                            </p:txEl>
                                          </p:spTgt>
                                        </p:tgtEl>
                                        <p:attrNameLst>
                                          <p:attrName>style.visibility</p:attrName>
                                        </p:attrNameLst>
                                      </p:cBhvr>
                                      <p:to>
                                        <p:strVal val="visible"/>
                                      </p:to>
                                    </p:set>
                                    <p:animEffect transition="in" filter="wipe(up)">
                                      <p:cBhvr>
                                        <p:cTn id="12" dur="500"/>
                                        <p:tgtEl>
                                          <p:spTgt spid="194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2209800"/>
            <a:ext cx="8191500" cy="2819400"/>
          </a:xfrm>
        </p:spPr>
        <p:txBody>
          <a:bodyPr/>
          <a:lstStyle/>
          <a:p>
            <a:pPr eaLnBrk="1" hangingPunct="1">
              <a:lnSpc>
                <a:spcPct val="90000"/>
              </a:lnSpc>
              <a:buFontTx/>
              <a:buNone/>
            </a:pPr>
            <a:r>
              <a:rPr lang="en-US" altLang="en-US" dirty="0"/>
              <a:t>III. Hospitality  Acts 18:3; Rom. 16:5</a:t>
            </a:r>
          </a:p>
          <a:p>
            <a:pPr eaLnBrk="1" hangingPunct="1">
              <a:lnSpc>
                <a:spcPct val="90000"/>
              </a:lnSpc>
              <a:buFontTx/>
              <a:buNone/>
            </a:pPr>
            <a:r>
              <a:rPr lang="en-US" altLang="en-US" dirty="0"/>
              <a:t>	A. Imposes on our:</a:t>
            </a:r>
          </a:p>
          <a:p>
            <a:pPr eaLnBrk="1" hangingPunct="1">
              <a:lnSpc>
                <a:spcPct val="90000"/>
              </a:lnSpc>
              <a:buFontTx/>
              <a:buNone/>
            </a:pPr>
            <a:r>
              <a:rPr lang="en-US" altLang="en-US" dirty="0"/>
              <a:t>		1. Privacy  Mt. 14:12ff</a:t>
            </a:r>
          </a:p>
          <a:p>
            <a:pPr eaLnBrk="1" hangingPunct="1">
              <a:lnSpc>
                <a:spcPct val="90000"/>
              </a:lnSpc>
              <a:buFontTx/>
              <a:buNone/>
            </a:pPr>
            <a:r>
              <a:rPr lang="en-US" altLang="en-US" dirty="0"/>
              <a:t>		2. Time  Eph. 5:16</a:t>
            </a:r>
          </a:p>
          <a:p>
            <a:pPr eaLnBrk="1" hangingPunct="1">
              <a:lnSpc>
                <a:spcPct val="90000"/>
              </a:lnSpc>
              <a:buFontTx/>
              <a:buNone/>
            </a:pPr>
            <a:r>
              <a:rPr lang="en-US" altLang="en-US" dirty="0"/>
              <a:t>		3. Energy</a:t>
            </a:r>
          </a:p>
        </p:txBody>
      </p:sp>
      <p:sp>
        <p:nvSpPr>
          <p:cNvPr id="15363" name="Rectangle 3"/>
          <p:cNvSpPr>
            <a:spLocks noGrp="1" noChangeArrowheads="1"/>
          </p:cNvSpPr>
          <p:nvPr>
            <p:ph type="title"/>
          </p:nvPr>
        </p:nvSpPr>
        <p:spPr>
          <a:noFill/>
        </p:spPr>
        <p:txBody>
          <a:bodyPr/>
          <a:lstStyle/>
          <a:p>
            <a:pPr eaLnBrk="1" hangingPunct="1"/>
            <a:r>
              <a:rPr lang="en-US" altLang="en-US" sz="4000">
                <a:solidFill>
                  <a:srgbClr val="FFFF66"/>
                </a:solidFill>
              </a:rPr>
              <a:t>Aquila &amp; Priscilla: </a:t>
            </a:r>
            <a:br>
              <a:rPr lang="en-US" altLang="en-US" sz="4000">
                <a:solidFill>
                  <a:srgbClr val="FFFF66"/>
                </a:solidFill>
              </a:rPr>
            </a:br>
            <a:r>
              <a:rPr lang="en-US" altLang="en-US" sz="4000">
                <a:solidFill>
                  <a:srgbClr val="FFFF66"/>
                </a:solidFill>
              </a:rPr>
              <a:t>Heirs Together</a:t>
            </a:r>
          </a:p>
        </p:txBody>
      </p:sp>
      <p:pic>
        <p:nvPicPr>
          <p:cNvPr id="15364" name="Picture 5"/>
          <p:cNvPicPr>
            <a:picLocks noChangeAspect="1" noChangeArrowheads="1"/>
          </p:cNvPicPr>
          <p:nvPr/>
        </p:nvPicPr>
        <p:blipFill>
          <a:blip r:embed="rId3">
            <a:lum bright="30000" contrast="30000"/>
            <a:extLst>
              <a:ext uri="{28A0092B-C50C-407E-A947-70E740481C1C}">
                <a14:useLocalDpi xmlns:a14="http://schemas.microsoft.com/office/drawing/2010/main" val="0"/>
              </a:ext>
            </a:extLst>
          </a:blip>
          <a:srcRect/>
          <a:stretch>
            <a:fillRect/>
          </a:stretch>
        </p:blipFill>
        <p:spPr bwMode="auto">
          <a:xfrm>
            <a:off x="7848600" y="0"/>
            <a:ext cx="129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66700" y="5059740"/>
            <a:ext cx="8496300" cy="1569660"/>
          </a:xfrm>
          <a:prstGeom prst="rect">
            <a:avLst/>
          </a:prstGeom>
        </p:spPr>
        <p:txBody>
          <a:bodyPr wrap="square">
            <a:spAutoFit/>
          </a:bodyPr>
          <a:lstStyle/>
          <a:p>
            <a:r>
              <a:rPr lang="en-US" sz="3200" i="1" dirty="0">
                <a:solidFill>
                  <a:schemeClr val="bg1"/>
                </a:solidFill>
              </a:rPr>
              <a:t>And remember the words of the Lord Jesus, that He said, “It is more blessed to give than to receive."   </a:t>
            </a:r>
            <a:r>
              <a:rPr lang="en-US" sz="2400" dirty="0">
                <a:solidFill>
                  <a:schemeClr val="bg1"/>
                </a:solidFill>
              </a:rPr>
              <a:t>(Acts 20:35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6">
                                            <p:txEl>
                                              <p:pRg st="1" end="1"/>
                                            </p:txEl>
                                          </p:spTgt>
                                        </p:tgtEl>
                                        <p:attrNameLst>
                                          <p:attrName>style.visibility</p:attrName>
                                        </p:attrNameLst>
                                      </p:cBhvr>
                                      <p:to>
                                        <p:strVal val="visible"/>
                                      </p:to>
                                    </p:set>
                                    <p:animEffect transition="in" filter="wipe(up)">
                                      <p:cBhvr>
                                        <p:cTn id="7" dur="500"/>
                                        <p:tgtEl>
                                          <p:spTgt spid="2150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6">
                                            <p:txEl>
                                              <p:pRg st="2" end="2"/>
                                            </p:txEl>
                                          </p:spTgt>
                                        </p:tgtEl>
                                        <p:attrNameLst>
                                          <p:attrName>style.visibility</p:attrName>
                                        </p:attrNameLst>
                                      </p:cBhvr>
                                      <p:to>
                                        <p:strVal val="visible"/>
                                      </p:to>
                                    </p:set>
                                    <p:animEffect transition="in" filter="wipe(up)">
                                      <p:cBhvr>
                                        <p:cTn id="12" dur="500"/>
                                        <p:tgtEl>
                                          <p:spTgt spid="2150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6">
                                            <p:txEl>
                                              <p:pRg st="3" end="3"/>
                                            </p:txEl>
                                          </p:spTgt>
                                        </p:tgtEl>
                                        <p:attrNameLst>
                                          <p:attrName>style.visibility</p:attrName>
                                        </p:attrNameLst>
                                      </p:cBhvr>
                                      <p:to>
                                        <p:strVal val="visible"/>
                                      </p:to>
                                    </p:set>
                                    <p:animEffect transition="in" filter="wipe(up)">
                                      <p:cBhvr>
                                        <p:cTn id="17" dur="500"/>
                                        <p:tgtEl>
                                          <p:spTgt spid="2150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506">
                                            <p:txEl>
                                              <p:pRg st="4" end="4"/>
                                            </p:txEl>
                                          </p:spTgt>
                                        </p:tgtEl>
                                        <p:attrNameLst>
                                          <p:attrName>style.visibility</p:attrName>
                                        </p:attrNameLst>
                                      </p:cBhvr>
                                      <p:to>
                                        <p:strVal val="visible"/>
                                      </p:to>
                                    </p:set>
                                    <p:animEffect transition="in" filter="wipe(up)">
                                      <p:cBhvr>
                                        <p:cTn id="22" dur="500"/>
                                        <p:tgtEl>
                                          <p:spTgt spid="215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2209800"/>
            <a:ext cx="8534400" cy="3352800"/>
          </a:xfrm>
        </p:spPr>
        <p:txBody>
          <a:bodyPr/>
          <a:lstStyle/>
          <a:p>
            <a:pPr eaLnBrk="1" hangingPunct="1">
              <a:lnSpc>
                <a:spcPct val="90000"/>
              </a:lnSpc>
              <a:buFontTx/>
              <a:buNone/>
            </a:pPr>
            <a:r>
              <a:rPr lang="en-US" altLang="en-US" dirty="0"/>
              <a:t>III. Hospitality  Acts 18:3; Rom. 16:5</a:t>
            </a:r>
          </a:p>
          <a:p>
            <a:pPr eaLnBrk="1" hangingPunct="1">
              <a:lnSpc>
                <a:spcPct val="90000"/>
              </a:lnSpc>
              <a:buFontTx/>
              <a:buNone/>
            </a:pPr>
            <a:r>
              <a:rPr lang="en-US" altLang="en-US" dirty="0"/>
              <a:t>	A. Imposes on us</a:t>
            </a:r>
          </a:p>
          <a:p>
            <a:pPr eaLnBrk="1" hangingPunct="1">
              <a:lnSpc>
                <a:spcPct val="90000"/>
              </a:lnSpc>
              <a:buFontTx/>
              <a:buNone/>
            </a:pPr>
            <a:r>
              <a:rPr lang="en-US" altLang="en-US" dirty="0"/>
              <a:t>	B. Toward Paul  Acts 18:2-3, 18;						     Rom. 16:3-4</a:t>
            </a:r>
          </a:p>
          <a:p>
            <a:pPr eaLnBrk="1" hangingPunct="1">
              <a:lnSpc>
                <a:spcPct val="90000"/>
              </a:lnSpc>
              <a:buFontTx/>
              <a:buNone/>
            </a:pPr>
            <a:r>
              <a:rPr lang="en-US" altLang="en-US" dirty="0"/>
              <a:t>	C. Toward other brethren  Rom. 16:5; 		           			       1 Cor. 16:19</a:t>
            </a:r>
          </a:p>
        </p:txBody>
      </p:sp>
      <p:sp>
        <p:nvSpPr>
          <p:cNvPr id="16387" name="Rectangle 3"/>
          <p:cNvSpPr>
            <a:spLocks noGrp="1" noChangeArrowheads="1"/>
          </p:cNvSpPr>
          <p:nvPr>
            <p:ph type="title"/>
          </p:nvPr>
        </p:nvSpPr>
        <p:spPr>
          <a:noFill/>
        </p:spPr>
        <p:txBody>
          <a:bodyPr/>
          <a:lstStyle/>
          <a:p>
            <a:pPr eaLnBrk="1" hangingPunct="1"/>
            <a:r>
              <a:rPr lang="en-US" altLang="en-US" sz="4000">
                <a:solidFill>
                  <a:srgbClr val="FFFF66"/>
                </a:solidFill>
              </a:rPr>
              <a:t>Aquila &amp; Priscilla: </a:t>
            </a:r>
            <a:br>
              <a:rPr lang="en-US" altLang="en-US" sz="4000">
                <a:solidFill>
                  <a:srgbClr val="FFFF66"/>
                </a:solidFill>
              </a:rPr>
            </a:br>
            <a:r>
              <a:rPr lang="en-US" altLang="en-US" sz="4000">
                <a:solidFill>
                  <a:srgbClr val="FFFF66"/>
                </a:solidFill>
              </a:rPr>
              <a:t>Heirs Together</a:t>
            </a:r>
          </a:p>
        </p:txBody>
      </p:sp>
      <p:pic>
        <p:nvPicPr>
          <p:cNvPr id="16388" name="Picture 5"/>
          <p:cNvPicPr>
            <a:picLocks noChangeAspect="1" noChangeArrowheads="1"/>
          </p:cNvPicPr>
          <p:nvPr/>
        </p:nvPicPr>
        <p:blipFill>
          <a:blip r:embed="rId3">
            <a:lum bright="30000" contrast="30000"/>
            <a:extLst>
              <a:ext uri="{28A0092B-C50C-407E-A947-70E740481C1C}">
                <a14:useLocalDpi xmlns:a14="http://schemas.microsoft.com/office/drawing/2010/main" val="0"/>
              </a:ext>
            </a:extLst>
          </a:blip>
          <a:srcRect/>
          <a:stretch>
            <a:fillRect/>
          </a:stretch>
        </p:blipFill>
        <p:spPr bwMode="auto">
          <a:xfrm>
            <a:off x="7848600" y="0"/>
            <a:ext cx="129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6">
                                            <p:txEl>
                                              <p:pRg st="2" end="2"/>
                                            </p:txEl>
                                          </p:spTgt>
                                        </p:tgtEl>
                                        <p:attrNameLst>
                                          <p:attrName>style.visibility</p:attrName>
                                        </p:attrNameLst>
                                      </p:cBhvr>
                                      <p:to>
                                        <p:strVal val="visible"/>
                                      </p:to>
                                    </p:set>
                                    <p:animEffect transition="in" filter="wipe(up)">
                                      <p:cBhvr>
                                        <p:cTn id="7" dur="500"/>
                                        <p:tgtEl>
                                          <p:spTgt spid="21506">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6">
                                            <p:txEl>
                                              <p:pRg st="3" end="3"/>
                                            </p:txEl>
                                          </p:spTgt>
                                        </p:tgtEl>
                                        <p:attrNameLst>
                                          <p:attrName>style.visibility</p:attrName>
                                        </p:attrNameLst>
                                      </p:cBhvr>
                                      <p:to>
                                        <p:strVal val="visible"/>
                                      </p:to>
                                    </p:set>
                                    <p:animEffect transition="in" filter="wipe(up)">
                                      <p:cBhvr>
                                        <p:cTn id="12" dur="500"/>
                                        <p:tgtEl>
                                          <p:spTgt spid="215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3429000" y="1295400"/>
            <a:ext cx="5715000" cy="1752600"/>
          </a:xfrm>
        </p:spPr>
        <p:txBody>
          <a:bodyPr/>
          <a:lstStyle/>
          <a:p>
            <a:pPr eaLnBrk="1" hangingPunct="1">
              <a:defRPr/>
            </a:pPr>
            <a:r>
              <a:rPr lang="en-US" sz="4800" dirty="0">
                <a:latin typeface="+mn-lt"/>
              </a:rPr>
              <a:t>Aquila &amp; Priscilla: Heirs Together</a:t>
            </a:r>
            <a:endParaRPr lang="en-US" sz="4800" dirty="0">
              <a:solidFill>
                <a:srgbClr val="FFFF66"/>
              </a:solidFill>
              <a:latin typeface="+mn-lt"/>
            </a:endParaRPr>
          </a:p>
        </p:txBody>
      </p:sp>
      <p:sp>
        <p:nvSpPr>
          <p:cNvPr id="17411" name="Rectangle 3"/>
          <p:cNvSpPr>
            <a:spLocks noGrp="1" noChangeArrowheads="1"/>
          </p:cNvSpPr>
          <p:nvPr>
            <p:ph type="subTitle" idx="1"/>
          </p:nvPr>
        </p:nvSpPr>
        <p:spPr>
          <a:xfrm>
            <a:off x="3657600" y="3657600"/>
            <a:ext cx="5240338" cy="1219200"/>
          </a:xfrm>
        </p:spPr>
        <p:txBody>
          <a:bodyPr/>
          <a:lstStyle/>
          <a:p>
            <a:pPr eaLnBrk="1" hangingPunct="1"/>
            <a:r>
              <a:rPr lang="en-US" altLang="en-US" sz="4000"/>
              <a:t>Acts 18:1-3; 1 Pet. 3:7</a:t>
            </a:r>
          </a:p>
        </p:txBody>
      </p:sp>
      <p:pic>
        <p:nvPicPr>
          <p:cNvPr id="17412" name="Picture 4"/>
          <p:cNvPicPr>
            <a:picLocks noChangeAspect="1" noChangeArrowheads="1"/>
          </p:cNvPicPr>
          <p:nvPr/>
        </p:nvPicPr>
        <p:blipFill>
          <a:blip r:embed="rId3">
            <a:lum bright="30000" contrast="30000"/>
            <a:extLst>
              <a:ext uri="{28A0092B-C50C-407E-A947-70E740481C1C}">
                <a14:useLocalDpi xmlns:a14="http://schemas.microsoft.com/office/drawing/2010/main" val="0"/>
              </a:ext>
            </a:extLst>
          </a:blip>
          <a:srcRect/>
          <a:stretch>
            <a:fillRect/>
          </a:stretch>
        </p:blipFill>
        <p:spPr bwMode="auto">
          <a:xfrm>
            <a:off x="304800" y="457200"/>
            <a:ext cx="3048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7"/>
          <p:cNvSpPr>
            <a:spLocks noChangeArrowheads="1"/>
          </p:cNvSpPr>
          <p:nvPr/>
        </p:nvSpPr>
        <p:spPr bwMode="auto">
          <a:xfrm>
            <a:off x="0" y="4724400"/>
            <a:ext cx="9144000" cy="609600"/>
          </a:xfrm>
          <a:prstGeom prst="rect">
            <a:avLst/>
          </a:prstGeom>
          <a:solidFill>
            <a:srgbClr val="FFFF00"/>
          </a:solidFill>
          <a:ln w="9525">
            <a:solidFill>
              <a:schemeClr val="tx1"/>
            </a:solidFill>
            <a:miter lim="800000"/>
            <a:headEnd/>
            <a:tailEnd/>
          </a:ln>
        </p:spPr>
        <p:txBody>
          <a:bodyPr wrap="none" anchor="ctr"/>
          <a:lstStyle>
            <a:lvl1pPr eaLnBrk="0" hangingPunct="0">
              <a:spcBef>
                <a:spcPct val="20000"/>
              </a:spcBef>
              <a:buChar char="•"/>
              <a:defRPr sz="3200">
                <a:solidFill>
                  <a:schemeClr val="bg1"/>
                </a:solidFill>
                <a:latin typeface="Eras Demi ITC" pitchFamily="34" charset="0"/>
              </a:defRPr>
            </a:lvl1pPr>
            <a:lvl2pPr marL="742950" indent="-285750" eaLnBrk="0" hangingPunct="0">
              <a:spcBef>
                <a:spcPct val="20000"/>
              </a:spcBef>
              <a:buChar char="–"/>
              <a:defRPr sz="3200">
                <a:solidFill>
                  <a:schemeClr val="bg1"/>
                </a:solidFill>
                <a:latin typeface="Eras Demi ITC" pitchFamily="34" charset="0"/>
              </a:defRPr>
            </a:lvl2pPr>
            <a:lvl3pPr marL="1143000" indent="-228600" eaLnBrk="0" hangingPunct="0">
              <a:spcBef>
                <a:spcPct val="20000"/>
              </a:spcBef>
              <a:buChar char="•"/>
              <a:defRPr sz="3200">
                <a:solidFill>
                  <a:schemeClr val="bg1"/>
                </a:solidFill>
                <a:latin typeface="Eras Demi ITC" pitchFamily="34" charset="0"/>
              </a:defRPr>
            </a:lvl3pPr>
            <a:lvl4pPr marL="1600200" indent="-228600" eaLnBrk="0" hangingPunct="0">
              <a:spcBef>
                <a:spcPct val="20000"/>
              </a:spcBef>
              <a:buChar char="–"/>
              <a:defRPr sz="2000">
                <a:solidFill>
                  <a:schemeClr val="bg1"/>
                </a:solidFill>
                <a:latin typeface="Arial" pitchFamily="34" charset="0"/>
              </a:defRPr>
            </a:lvl4pPr>
            <a:lvl5pPr marL="2057400" indent="-228600" eaLnBrk="0" hangingPunct="0">
              <a:spcBef>
                <a:spcPct val="20000"/>
              </a:spcBef>
              <a:buChar char="»"/>
              <a:defRPr sz="2000">
                <a:solidFill>
                  <a:schemeClr val="bg1"/>
                </a:solidFill>
                <a:latin typeface="Arial" pitchFamily="34" charset="0"/>
              </a:defRPr>
            </a:lvl5pPr>
            <a:lvl6pPr marL="2514600" indent="-228600" eaLnBrk="0" fontAlgn="base" hangingPunct="0">
              <a:spcBef>
                <a:spcPct val="20000"/>
              </a:spcBef>
              <a:spcAft>
                <a:spcPct val="0"/>
              </a:spcAft>
              <a:buChar char="»"/>
              <a:defRPr sz="2000">
                <a:solidFill>
                  <a:schemeClr val="bg1"/>
                </a:solidFill>
                <a:latin typeface="Arial" pitchFamily="34" charset="0"/>
              </a:defRPr>
            </a:lvl6pPr>
            <a:lvl7pPr marL="2971800" indent="-228600" eaLnBrk="0" fontAlgn="base" hangingPunct="0">
              <a:spcBef>
                <a:spcPct val="20000"/>
              </a:spcBef>
              <a:spcAft>
                <a:spcPct val="0"/>
              </a:spcAft>
              <a:buChar char="»"/>
              <a:defRPr sz="2000">
                <a:solidFill>
                  <a:schemeClr val="bg1"/>
                </a:solidFill>
                <a:latin typeface="Arial" pitchFamily="34" charset="0"/>
              </a:defRPr>
            </a:lvl7pPr>
            <a:lvl8pPr marL="3429000" indent="-228600" eaLnBrk="0" fontAlgn="base" hangingPunct="0">
              <a:spcBef>
                <a:spcPct val="20000"/>
              </a:spcBef>
              <a:spcAft>
                <a:spcPct val="0"/>
              </a:spcAft>
              <a:buChar char="»"/>
              <a:defRPr sz="2000">
                <a:solidFill>
                  <a:schemeClr val="bg1"/>
                </a:solidFill>
                <a:latin typeface="Arial" pitchFamily="34" charset="0"/>
              </a:defRPr>
            </a:lvl8pPr>
            <a:lvl9pPr marL="3886200" indent="-228600" eaLnBrk="0" fontAlgn="base" hangingPunct="0">
              <a:spcBef>
                <a:spcPct val="20000"/>
              </a:spcBef>
              <a:spcAft>
                <a:spcPct val="0"/>
              </a:spcAft>
              <a:buChar char="»"/>
              <a:defRPr sz="2000">
                <a:solidFill>
                  <a:schemeClr val="bg1"/>
                </a:solidFill>
                <a:latin typeface="Arial" pitchFamily="34" charset="0"/>
              </a:defRPr>
            </a:lvl9pPr>
          </a:lstStyle>
          <a:p>
            <a:pPr eaLnBrk="1" hangingPunct="1">
              <a:spcBef>
                <a:spcPct val="0"/>
              </a:spcBef>
              <a:buFontTx/>
              <a:buNone/>
            </a:pPr>
            <a:endParaRPr lang="en-US" altLang="en-US" sz="6600">
              <a:solidFill>
                <a:schemeClr val="tx1"/>
              </a:solidFill>
              <a:latin typeface="Arial" pitchFamily="34" charset="0"/>
            </a:endParaRPr>
          </a:p>
        </p:txBody>
      </p:sp>
      <p:sp>
        <p:nvSpPr>
          <p:cNvPr id="18435" name="Rectangle 2"/>
          <p:cNvSpPr>
            <a:spLocks noGrp="1" noChangeArrowheads="1"/>
          </p:cNvSpPr>
          <p:nvPr>
            <p:ph type="title"/>
          </p:nvPr>
        </p:nvSpPr>
        <p:spPr>
          <a:xfrm>
            <a:off x="0" y="0"/>
            <a:ext cx="9144000" cy="990600"/>
          </a:xfrm>
          <a:solidFill>
            <a:srgbClr val="FFFF00"/>
          </a:solidFill>
        </p:spPr>
        <p:txBody>
          <a:bodyPr/>
          <a:lstStyle/>
          <a:p>
            <a:pPr eaLnBrk="1" hangingPunct="1"/>
            <a:r>
              <a:rPr lang="en-US" altLang="en-US" sz="4600" b="1">
                <a:solidFill>
                  <a:schemeClr val="tx1"/>
                </a:solidFill>
                <a:latin typeface="Ameretto"/>
              </a:rPr>
              <a:t>“What Must I Do To Be Saved?”</a:t>
            </a:r>
          </a:p>
        </p:txBody>
      </p:sp>
      <p:sp>
        <p:nvSpPr>
          <p:cNvPr id="6147" name="Text Box 3"/>
          <p:cNvSpPr txBox="1">
            <a:spLocks noChangeArrowheads="1"/>
          </p:cNvSpPr>
          <p:nvPr/>
        </p:nvSpPr>
        <p:spPr bwMode="auto">
          <a:xfrm>
            <a:off x="533400" y="990600"/>
            <a:ext cx="8382000" cy="362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Eras Demi ITC" pitchFamily="34" charset="0"/>
              </a:defRPr>
            </a:lvl1pPr>
            <a:lvl2pPr marL="742950" indent="-285750" eaLnBrk="0" hangingPunct="0">
              <a:spcBef>
                <a:spcPct val="20000"/>
              </a:spcBef>
              <a:buChar char="–"/>
              <a:defRPr sz="3200">
                <a:solidFill>
                  <a:schemeClr val="bg1"/>
                </a:solidFill>
                <a:latin typeface="Eras Demi ITC" pitchFamily="34" charset="0"/>
              </a:defRPr>
            </a:lvl2pPr>
            <a:lvl3pPr marL="1143000" indent="-228600" eaLnBrk="0" hangingPunct="0">
              <a:spcBef>
                <a:spcPct val="20000"/>
              </a:spcBef>
              <a:buChar char="•"/>
              <a:defRPr sz="3200">
                <a:solidFill>
                  <a:schemeClr val="bg1"/>
                </a:solidFill>
                <a:latin typeface="Eras Demi ITC" pitchFamily="34" charset="0"/>
              </a:defRPr>
            </a:lvl3pPr>
            <a:lvl4pPr marL="1600200" indent="-228600" eaLnBrk="0" hangingPunct="0">
              <a:spcBef>
                <a:spcPct val="20000"/>
              </a:spcBef>
              <a:buChar char="–"/>
              <a:defRPr sz="2000">
                <a:solidFill>
                  <a:schemeClr val="bg1"/>
                </a:solidFill>
                <a:latin typeface="Arial" pitchFamily="34" charset="0"/>
              </a:defRPr>
            </a:lvl4pPr>
            <a:lvl5pPr marL="2057400" indent="-228600" eaLnBrk="0" hangingPunct="0">
              <a:spcBef>
                <a:spcPct val="20000"/>
              </a:spcBef>
              <a:buChar char="»"/>
              <a:defRPr sz="2000">
                <a:solidFill>
                  <a:schemeClr val="bg1"/>
                </a:solidFill>
                <a:latin typeface="Arial" pitchFamily="34" charset="0"/>
              </a:defRPr>
            </a:lvl5pPr>
            <a:lvl6pPr marL="2514600" indent="-228600" eaLnBrk="0" fontAlgn="base" hangingPunct="0">
              <a:spcBef>
                <a:spcPct val="20000"/>
              </a:spcBef>
              <a:spcAft>
                <a:spcPct val="0"/>
              </a:spcAft>
              <a:buChar char="»"/>
              <a:defRPr sz="2000">
                <a:solidFill>
                  <a:schemeClr val="bg1"/>
                </a:solidFill>
                <a:latin typeface="Arial" pitchFamily="34" charset="0"/>
              </a:defRPr>
            </a:lvl6pPr>
            <a:lvl7pPr marL="2971800" indent="-228600" eaLnBrk="0" fontAlgn="base" hangingPunct="0">
              <a:spcBef>
                <a:spcPct val="20000"/>
              </a:spcBef>
              <a:spcAft>
                <a:spcPct val="0"/>
              </a:spcAft>
              <a:buChar char="»"/>
              <a:defRPr sz="2000">
                <a:solidFill>
                  <a:schemeClr val="bg1"/>
                </a:solidFill>
                <a:latin typeface="Arial" pitchFamily="34" charset="0"/>
              </a:defRPr>
            </a:lvl7pPr>
            <a:lvl8pPr marL="3429000" indent="-228600" eaLnBrk="0" fontAlgn="base" hangingPunct="0">
              <a:spcBef>
                <a:spcPct val="20000"/>
              </a:spcBef>
              <a:spcAft>
                <a:spcPct val="0"/>
              </a:spcAft>
              <a:buChar char="»"/>
              <a:defRPr sz="2000">
                <a:solidFill>
                  <a:schemeClr val="bg1"/>
                </a:solidFill>
                <a:latin typeface="Arial" pitchFamily="34" charset="0"/>
              </a:defRPr>
            </a:lvl8pPr>
            <a:lvl9pPr marL="3886200" indent="-228600" eaLnBrk="0" fontAlgn="base" hangingPunct="0">
              <a:spcBef>
                <a:spcPct val="20000"/>
              </a:spcBef>
              <a:spcAft>
                <a:spcPct val="0"/>
              </a:spcAft>
              <a:buChar char="»"/>
              <a:defRPr sz="2000">
                <a:solidFill>
                  <a:schemeClr val="bg1"/>
                </a:solidFill>
                <a:latin typeface="Arial" pitchFamily="34" charset="0"/>
              </a:defRPr>
            </a:lvl9pPr>
          </a:lstStyle>
          <a:p>
            <a:pPr algn="ctr" eaLnBrk="1" hangingPunct="1">
              <a:buFontTx/>
              <a:buNone/>
            </a:pPr>
            <a:r>
              <a:rPr lang="en-US" altLang="en-US" sz="4000" b="1">
                <a:latin typeface="Calisto MT"/>
              </a:rPr>
              <a:t>Hear The Gospel (Rom. 10:17)</a:t>
            </a:r>
          </a:p>
          <a:p>
            <a:pPr algn="ctr" eaLnBrk="1" hangingPunct="1">
              <a:buFontTx/>
              <a:buNone/>
            </a:pPr>
            <a:r>
              <a:rPr lang="en-US" altLang="en-US" sz="4000" b="1">
                <a:latin typeface="Calisto MT"/>
              </a:rPr>
              <a:t>Believe In Christ (Jn. 8:24)</a:t>
            </a:r>
          </a:p>
          <a:p>
            <a:pPr algn="ctr" eaLnBrk="1" hangingPunct="1">
              <a:buFontTx/>
              <a:buNone/>
            </a:pPr>
            <a:r>
              <a:rPr lang="en-US" altLang="en-US" sz="4000" b="1">
                <a:latin typeface="Calisto MT"/>
              </a:rPr>
              <a:t>Repent Of Sins (Acts 2:38)</a:t>
            </a:r>
          </a:p>
          <a:p>
            <a:pPr algn="ctr" eaLnBrk="1" hangingPunct="1">
              <a:buFontTx/>
              <a:buNone/>
            </a:pPr>
            <a:r>
              <a:rPr lang="en-US" altLang="en-US" sz="4000" b="1">
                <a:latin typeface="Calisto MT"/>
              </a:rPr>
              <a:t>Confess Christ (Rom. 10:10)</a:t>
            </a:r>
          </a:p>
          <a:p>
            <a:pPr algn="ctr" eaLnBrk="1" hangingPunct="1">
              <a:buFontTx/>
              <a:buNone/>
            </a:pPr>
            <a:r>
              <a:rPr lang="en-US" altLang="en-US" sz="4000" b="1">
                <a:latin typeface="Calisto MT"/>
              </a:rPr>
              <a:t>Be Baptized (I Pet. 3:21)</a:t>
            </a:r>
          </a:p>
        </p:txBody>
      </p:sp>
      <p:sp>
        <p:nvSpPr>
          <p:cNvPr id="6148" name="Text Box 4"/>
          <p:cNvSpPr txBox="1">
            <a:spLocks noChangeArrowheads="1"/>
          </p:cNvSpPr>
          <p:nvPr/>
        </p:nvSpPr>
        <p:spPr bwMode="auto">
          <a:xfrm>
            <a:off x="228600" y="4648200"/>
            <a:ext cx="8915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Eras Demi ITC" pitchFamily="34" charset="0"/>
              </a:defRPr>
            </a:lvl1pPr>
            <a:lvl2pPr marL="742950" indent="-285750" eaLnBrk="0" hangingPunct="0">
              <a:spcBef>
                <a:spcPct val="20000"/>
              </a:spcBef>
              <a:buChar char="–"/>
              <a:defRPr sz="3200">
                <a:solidFill>
                  <a:schemeClr val="bg1"/>
                </a:solidFill>
                <a:latin typeface="Eras Demi ITC" pitchFamily="34" charset="0"/>
              </a:defRPr>
            </a:lvl2pPr>
            <a:lvl3pPr marL="1143000" indent="-228600" eaLnBrk="0" hangingPunct="0">
              <a:spcBef>
                <a:spcPct val="20000"/>
              </a:spcBef>
              <a:buChar char="•"/>
              <a:defRPr sz="3200">
                <a:solidFill>
                  <a:schemeClr val="bg1"/>
                </a:solidFill>
                <a:latin typeface="Eras Demi ITC" pitchFamily="34" charset="0"/>
              </a:defRPr>
            </a:lvl3pPr>
            <a:lvl4pPr marL="1600200" indent="-228600" eaLnBrk="0" hangingPunct="0">
              <a:spcBef>
                <a:spcPct val="20000"/>
              </a:spcBef>
              <a:buChar char="–"/>
              <a:defRPr sz="2000">
                <a:solidFill>
                  <a:schemeClr val="bg1"/>
                </a:solidFill>
                <a:latin typeface="Arial" pitchFamily="34" charset="0"/>
              </a:defRPr>
            </a:lvl4pPr>
            <a:lvl5pPr marL="2057400" indent="-228600" eaLnBrk="0" hangingPunct="0">
              <a:spcBef>
                <a:spcPct val="20000"/>
              </a:spcBef>
              <a:buChar char="»"/>
              <a:defRPr sz="2000">
                <a:solidFill>
                  <a:schemeClr val="bg1"/>
                </a:solidFill>
                <a:latin typeface="Arial" pitchFamily="34" charset="0"/>
              </a:defRPr>
            </a:lvl5pPr>
            <a:lvl6pPr marL="2514600" indent="-228600" eaLnBrk="0" fontAlgn="base" hangingPunct="0">
              <a:spcBef>
                <a:spcPct val="20000"/>
              </a:spcBef>
              <a:spcAft>
                <a:spcPct val="0"/>
              </a:spcAft>
              <a:buChar char="»"/>
              <a:defRPr sz="2000">
                <a:solidFill>
                  <a:schemeClr val="bg1"/>
                </a:solidFill>
                <a:latin typeface="Arial" pitchFamily="34" charset="0"/>
              </a:defRPr>
            </a:lvl6pPr>
            <a:lvl7pPr marL="2971800" indent="-228600" eaLnBrk="0" fontAlgn="base" hangingPunct="0">
              <a:spcBef>
                <a:spcPct val="20000"/>
              </a:spcBef>
              <a:spcAft>
                <a:spcPct val="0"/>
              </a:spcAft>
              <a:buChar char="»"/>
              <a:defRPr sz="2000">
                <a:solidFill>
                  <a:schemeClr val="bg1"/>
                </a:solidFill>
                <a:latin typeface="Arial" pitchFamily="34" charset="0"/>
              </a:defRPr>
            </a:lvl7pPr>
            <a:lvl8pPr marL="3429000" indent="-228600" eaLnBrk="0" fontAlgn="base" hangingPunct="0">
              <a:spcBef>
                <a:spcPct val="20000"/>
              </a:spcBef>
              <a:spcAft>
                <a:spcPct val="0"/>
              </a:spcAft>
              <a:buChar char="»"/>
              <a:defRPr sz="2000">
                <a:solidFill>
                  <a:schemeClr val="bg1"/>
                </a:solidFill>
                <a:latin typeface="Arial" pitchFamily="34" charset="0"/>
              </a:defRPr>
            </a:lvl8pPr>
            <a:lvl9pPr marL="3886200" indent="-228600" eaLnBrk="0" fontAlgn="base" hangingPunct="0">
              <a:spcBef>
                <a:spcPct val="20000"/>
              </a:spcBef>
              <a:spcAft>
                <a:spcPct val="0"/>
              </a:spcAft>
              <a:buChar char="»"/>
              <a:defRPr sz="2000">
                <a:solidFill>
                  <a:schemeClr val="bg1"/>
                </a:solidFill>
                <a:latin typeface="Arial" pitchFamily="34" charset="0"/>
              </a:defRPr>
            </a:lvl9pPr>
          </a:lstStyle>
          <a:p>
            <a:pPr algn="ctr" eaLnBrk="1" hangingPunct="1">
              <a:spcBef>
                <a:spcPct val="0"/>
              </a:spcBef>
              <a:buFontTx/>
              <a:buNone/>
            </a:pPr>
            <a:r>
              <a:rPr lang="en-US" altLang="en-US" sz="4000" b="1" u="sng">
                <a:solidFill>
                  <a:schemeClr val="tx1"/>
                </a:solidFill>
                <a:latin typeface="Calisto MT"/>
              </a:rPr>
              <a:t>For The Erring Child:</a:t>
            </a:r>
            <a:r>
              <a:rPr lang="en-US" altLang="en-US" sz="4000" b="1">
                <a:solidFill>
                  <a:schemeClr val="tx1"/>
                </a:solidFill>
                <a:latin typeface="Calisto MT"/>
              </a:rPr>
              <a:t> </a:t>
            </a:r>
          </a:p>
          <a:p>
            <a:pPr algn="ctr" eaLnBrk="1" hangingPunct="1">
              <a:spcBef>
                <a:spcPct val="0"/>
              </a:spcBef>
              <a:buFontTx/>
              <a:buNone/>
            </a:pPr>
            <a:r>
              <a:rPr lang="en-US" altLang="en-US" sz="3600" b="1">
                <a:latin typeface="Calisto MT"/>
              </a:rPr>
              <a:t>Repent (Acts 8:22), Confess (I Jn. 1:9),</a:t>
            </a:r>
          </a:p>
          <a:p>
            <a:pPr algn="ctr" eaLnBrk="1" hangingPunct="1">
              <a:spcBef>
                <a:spcPct val="0"/>
              </a:spcBef>
              <a:buFontTx/>
              <a:buNone/>
            </a:pPr>
            <a:r>
              <a:rPr lang="en-US" altLang="en-US" sz="3600" b="1">
                <a:latin typeface="Calisto MT"/>
              </a:rPr>
              <a:t>Pray (Acts 8:22)</a:t>
            </a:r>
          </a:p>
        </p:txBody>
      </p:sp>
      <p:sp>
        <p:nvSpPr>
          <p:cNvPr id="18438" name="Line 5"/>
          <p:cNvSpPr>
            <a:spLocks noChangeShapeType="1"/>
          </p:cNvSpPr>
          <p:nvPr/>
        </p:nvSpPr>
        <p:spPr bwMode="auto">
          <a:xfrm>
            <a:off x="533400" y="838200"/>
            <a:ext cx="8153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advTm="21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nodeType="afterGroup">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nodeType="afterGroup">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nodeType="afterGroup">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nodeType="afterGroup">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nodeType="afterGroup">
                            <p:stCondLst>
                              <p:cond delay="10000"/>
                            </p:stCondLst>
                            <p:childTnLst>
                              <p:par>
                                <p:cTn id="25" presetID="6" presetClass="entr" presetSubtype="32" fill="hold" grpId="0" nodeType="afterEffect">
                                  <p:stCondLst>
                                    <p:cond delay="0"/>
                                  </p:stCondLst>
                                  <p:childTnLst>
                                    <p:set>
                                      <p:cBhvr>
                                        <p:cTn id="26" dur="1" fill="hold">
                                          <p:stCondLst>
                                            <p:cond delay="0"/>
                                          </p:stCondLst>
                                        </p:cTn>
                                        <p:tgtEl>
                                          <p:spTgt spid="6148"/>
                                        </p:tgtEl>
                                        <p:attrNameLst>
                                          <p:attrName>style.visibility</p:attrName>
                                        </p:attrNameLst>
                                      </p:cBhvr>
                                      <p:to>
                                        <p:strVal val="visible"/>
                                      </p:to>
                                    </p:set>
                                    <p:animEffect transition="in" filter="circle(out)">
                                      <p:cBhvr>
                                        <p:cTn id="2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a:t>1 Pet. 3:7 </a:t>
            </a:r>
            <a:r>
              <a:rPr lang="en-US" altLang="en-US" sz="3600"/>
              <a:t>(NKJ)</a:t>
            </a:r>
            <a:endParaRPr lang="en-US" altLang="en-US"/>
          </a:p>
        </p:txBody>
      </p:sp>
      <p:sp>
        <p:nvSpPr>
          <p:cNvPr id="4099" name="Rectangle 3"/>
          <p:cNvSpPr>
            <a:spLocks noGrp="1" noChangeArrowheads="1"/>
          </p:cNvSpPr>
          <p:nvPr>
            <p:ph type="body" idx="1"/>
          </p:nvPr>
        </p:nvSpPr>
        <p:spPr>
          <a:xfrm>
            <a:off x="152400" y="1600200"/>
            <a:ext cx="8839200" cy="3429000"/>
          </a:xfrm>
        </p:spPr>
        <p:txBody>
          <a:bodyPr/>
          <a:lstStyle/>
          <a:p>
            <a:pPr eaLnBrk="1" hangingPunct="1">
              <a:buFontTx/>
              <a:buNone/>
            </a:pPr>
            <a:r>
              <a:rPr lang="en-US" altLang="en-US"/>
              <a:t>Husbands, likewise, dwell with them with understanding, giving honor to the wife, as to the weaker vessel, and </a:t>
            </a:r>
            <a:r>
              <a:rPr lang="en-US" altLang="en-US">
                <a:solidFill>
                  <a:srgbClr val="FFFF00"/>
                </a:solidFill>
              </a:rPr>
              <a:t>as being heirs together of the grace of life</a:t>
            </a:r>
            <a:r>
              <a:rPr lang="en-US" altLang="en-US"/>
              <a:t>, that your prayers may not be hindered.</a:t>
            </a:r>
          </a:p>
          <a:p>
            <a:pPr eaLnBrk="1" hangingPunct="1">
              <a:buFontTx/>
              <a:buNone/>
            </a:pPr>
            <a:r>
              <a:rPr lang="en-US" altLang="en-US"/>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3478213" y="914400"/>
            <a:ext cx="5562600" cy="2686050"/>
          </a:xfrm>
        </p:spPr>
        <p:txBody>
          <a:bodyPr/>
          <a:lstStyle/>
          <a:p>
            <a:pPr eaLnBrk="1" hangingPunct="1">
              <a:defRPr/>
            </a:pPr>
            <a:r>
              <a:rPr lang="en-US" sz="6000" dirty="0">
                <a:latin typeface="+mn-lt"/>
              </a:rPr>
              <a:t>Aquila and Priscilla: </a:t>
            </a:r>
            <a:br>
              <a:rPr lang="en-US" sz="6000" dirty="0">
                <a:latin typeface="+mn-lt"/>
              </a:rPr>
            </a:br>
            <a:r>
              <a:rPr lang="en-US" sz="6000" dirty="0">
                <a:latin typeface="+mn-lt"/>
              </a:rPr>
              <a:t>Heirs Together</a:t>
            </a:r>
            <a:endParaRPr lang="en-US" sz="6000" dirty="0">
              <a:solidFill>
                <a:srgbClr val="FFFF66"/>
              </a:solidFill>
              <a:latin typeface="+mn-lt"/>
            </a:endParaRPr>
          </a:p>
        </p:txBody>
      </p:sp>
      <p:sp>
        <p:nvSpPr>
          <p:cNvPr id="5123" name="Rectangle 3"/>
          <p:cNvSpPr>
            <a:spLocks noGrp="1" noChangeArrowheads="1"/>
          </p:cNvSpPr>
          <p:nvPr>
            <p:ph type="subTitle" idx="1"/>
          </p:nvPr>
        </p:nvSpPr>
        <p:spPr>
          <a:xfrm>
            <a:off x="4114800" y="5105400"/>
            <a:ext cx="4419600" cy="1752600"/>
          </a:xfrm>
        </p:spPr>
        <p:txBody>
          <a:bodyPr/>
          <a:lstStyle/>
          <a:p>
            <a:pPr eaLnBrk="1" hangingPunct="1"/>
            <a:r>
              <a:rPr lang="en-US" altLang="en-US" sz="4400" dirty="0"/>
              <a:t>Acts 18:1-3;        </a:t>
            </a:r>
            <a:br>
              <a:rPr lang="en-US" altLang="en-US" sz="4400" dirty="0"/>
            </a:br>
            <a:r>
              <a:rPr lang="en-US" altLang="en-US" sz="4400" dirty="0"/>
              <a:t>1 Pet. 3:7</a:t>
            </a:r>
          </a:p>
        </p:txBody>
      </p:sp>
      <p:pic>
        <p:nvPicPr>
          <p:cNvPr id="5124" name="Picture 4"/>
          <p:cNvPicPr>
            <a:picLocks noChangeAspect="1" noChangeArrowheads="1"/>
          </p:cNvPicPr>
          <p:nvPr/>
        </p:nvPicPr>
        <p:blipFill>
          <a:blip r:embed="rId3">
            <a:lum bright="30000" contrast="30000"/>
            <a:extLst>
              <a:ext uri="{28A0092B-C50C-407E-A947-70E740481C1C}">
                <a14:useLocalDpi xmlns:a14="http://schemas.microsoft.com/office/drawing/2010/main" val="0"/>
              </a:ext>
            </a:extLst>
          </a:blip>
          <a:srcRect/>
          <a:stretch>
            <a:fillRect/>
          </a:stretch>
        </p:blipFill>
        <p:spPr bwMode="auto">
          <a:xfrm>
            <a:off x="304800" y="457200"/>
            <a:ext cx="3048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000">
                <a:solidFill>
                  <a:srgbClr val="FFFF66"/>
                </a:solidFill>
              </a:rPr>
              <a:t>Aquila &amp; Priscilla: </a:t>
            </a:r>
            <a:br>
              <a:rPr lang="en-US" altLang="en-US" sz="4000">
                <a:solidFill>
                  <a:srgbClr val="FFFF66"/>
                </a:solidFill>
              </a:rPr>
            </a:br>
            <a:r>
              <a:rPr lang="en-US" altLang="en-US" sz="4000">
                <a:solidFill>
                  <a:srgbClr val="FFFF66"/>
                </a:solidFill>
              </a:rPr>
              <a:t>Heirs Together</a:t>
            </a:r>
          </a:p>
        </p:txBody>
      </p:sp>
      <p:sp>
        <p:nvSpPr>
          <p:cNvPr id="4099" name="Rectangle 3"/>
          <p:cNvSpPr>
            <a:spLocks noGrp="1" noChangeArrowheads="1"/>
          </p:cNvSpPr>
          <p:nvPr>
            <p:ph type="body" idx="1"/>
          </p:nvPr>
        </p:nvSpPr>
        <p:spPr>
          <a:xfrm>
            <a:off x="304800" y="2057400"/>
            <a:ext cx="8534400" cy="3810000"/>
          </a:xfrm>
        </p:spPr>
        <p:txBody>
          <a:bodyPr/>
          <a:lstStyle/>
          <a:p>
            <a:pPr eaLnBrk="1" hangingPunct="1">
              <a:buFontTx/>
              <a:buNone/>
            </a:pPr>
            <a:r>
              <a:rPr lang="en-US" altLang="en-US" dirty="0"/>
              <a:t>I. Working Together in Physical Things        </a:t>
            </a:r>
            <a:br>
              <a:rPr lang="en-US" altLang="en-US" dirty="0"/>
            </a:br>
            <a:r>
              <a:rPr lang="en-US" altLang="en-US" dirty="0"/>
              <a:t> 					   Acts 18:1-3</a:t>
            </a:r>
          </a:p>
          <a:p>
            <a:pPr eaLnBrk="1" hangingPunct="1">
              <a:buFontTx/>
              <a:buNone/>
            </a:pPr>
            <a:r>
              <a:rPr lang="en-US" altLang="en-US" dirty="0"/>
              <a:t>	A. Communicate  v3</a:t>
            </a:r>
          </a:p>
          <a:p>
            <a:pPr eaLnBrk="1" hangingPunct="1">
              <a:buFontTx/>
              <a:buNone/>
            </a:pPr>
            <a:r>
              <a:rPr lang="en-US" altLang="en-US" dirty="0"/>
              <a:t>	   1. Decision-making  Eph. 5:23, 25</a:t>
            </a:r>
          </a:p>
          <a:p>
            <a:pPr eaLnBrk="1" hangingPunct="1">
              <a:buFontTx/>
              <a:buNone/>
            </a:pPr>
            <a:r>
              <a:rPr lang="en-US" altLang="en-US" dirty="0"/>
              <a:t>	   2. Changes of life  v2; Gen. 2:23 (Eccl. 3)</a:t>
            </a:r>
          </a:p>
          <a:p>
            <a:pPr eaLnBrk="1" hangingPunct="1">
              <a:buNone/>
            </a:pPr>
            <a:r>
              <a:rPr lang="en-US" altLang="en-US" dirty="0"/>
              <a:t>   	B. Priorities  Mt. 6:33; 13:22</a:t>
            </a:r>
          </a:p>
        </p:txBody>
      </p:sp>
      <p:pic>
        <p:nvPicPr>
          <p:cNvPr id="6148" name="Picture 6"/>
          <p:cNvPicPr>
            <a:picLocks noChangeAspect="1" noChangeArrowheads="1"/>
          </p:cNvPicPr>
          <p:nvPr/>
        </p:nvPicPr>
        <p:blipFill>
          <a:blip r:embed="rId3">
            <a:lum bright="30000" contrast="30000"/>
            <a:extLst>
              <a:ext uri="{28A0092B-C50C-407E-A947-70E740481C1C}">
                <a14:useLocalDpi xmlns:a14="http://schemas.microsoft.com/office/drawing/2010/main" val="0"/>
              </a:ext>
            </a:extLst>
          </a:blip>
          <a:srcRect/>
          <a:stretch>
            <a:fillRect/>
          </a:stretch>
        </p:blipFill>
        <p:spPr bwMode="auto">
          <a:xfrm>
            <a:off x="7848600" y="0"/>
            <a:ext cx="129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wipe(up)">
                                      <p:cBhvr>
                                        <p:cTn id="7" dur="500"/>
                                        <p:tgtEl>
                                          <p:spTgt spid="40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wipe(up)">
                                      <p:cBhvr>
                                        <p:cTn id="12" dur="500"/>
                                        <p:tgtEl>
                                          <p:spTgt spid="40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wipe(up)">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wipe(up)">
                                      <p:cBhvr>
                                        <p:cTn id="22"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228600" y="2057400"/>
            <a:ext cx="8839200" cy="3886200"/>
          </a:xfrm>
        </p:spPr>
        <p:txBody>
          <a:bodyPr/>
          <a:lstStyle/>
          <a:p>
            <a:pPr eaLnBrk="1" hangingPunct="1">
              <a:buFontTx/>
              <a:buNone/>
            </a:pPr>
            <a:r>
              <a:rPr lang="en-US" altLang="en-US" dirty="0"/>
              <a:t>II. Working Together in Spiritual Things    </a:t>
            </a:r>
            <a:br>
              <a:rPr lang="en-US" altLang="en-US" dirty="0"/>
            </a:br>
            <a:r>
              <a:rPr lang="en-US" altLang="en-US" dirty="0"/>
              <a:t>					    Acts 18:26</a:t>
            </a:r>
          </a:p>
          <a:p>
            <a:pPr eaLnBrk="1" hangingPunct="1">
              <a:buFontTx/>
              <a:buNone/>
            </a:pPr>
            <a:r>
              <a:rPr lang="en-US" altLang="en-US" dirty="0"/>
              <a:t>	A. Present together  v24-26</a:t>
            </a:r>
          </a:p>
          <a:p>
            <a:pPr eaLnBrk="1" hangingPunct="1">
              <a:buFontTx/>
              <a:buNone/>
            </a:pPr>
            <a:r>
              <a:rPr lang="en-US" altLang="en-US" dirty="0"/>
              <a:t>      - why</a:t>
            </a:r>
          </a:p>
          <a:p>
            <a:pPr eaLnBrk="1" hangingPunct="1">
              <a:buFontTx/>
              <a:buNone/>
            </a:pPr>
            <a:r>
              <a:rPr lang="en-US" altLang="en-US" dirty="0"/>
              <a:t>	   - not at work</a:t>
            </a:r>
          </a:p>
          <a:p>
            <a:pPr eaLnBrk="1" hangingPunct="1">
              <a:buFontTx/>
              <a:buNone/>
            </a:pPr>
            <a:r>
              <a:rPr lang="en-US" altLang="en-US" dirty="0"/>
              <a:t>	   - nothing “fun” to do?</a:t>
            </a:r>
          </a:p>
        </p:txBody>
      </p:sp>
      <p:sp>
        <p:nvSpPr>
          <p:cNvPr id="8195" name="Rectangle 4"/>
          <p:cNvSpPr>
            <a:spLocks noGrp="1" noChangeArrowheads="1"/>
          </p:cNvSpPr>
          <p:nvPr>
            <p:ph type="title"/>
          </p:nvPr>
        </p:nvSpPr>
        <p:spPr>
          <a:noFill/>
        </p:spPr>
        <p:txBody>
          <a:bodyPr/>
          <a:lstStyle/>
          <a:p>
            <a:pPr eaLnBrk="1" hangingPunct="1"/>
            <a:r>
              <a:rPr lang="en-US" altLang="en-US" sz="4000">
                <a:solidFill>
                  <a:srgbClr val="FFFF66"/>
                </a:solidFill>
              </a:rPr>
              <a:t>Aquila &amp; Priscilla: </a:t>
            </a:r>
            <a:br>
              <a:rPr lang="en-US" altLang="en-US" sz="4000">
                <a:solidFill>
                  <a:srgbClr val="FFFF66"/>
                </a:solidFill>
              </a:rPr>
            </a:br>
            <a:r>
              <a:rPr lang="en-US" altLang="en-US" sz="4000">
                <a:solidFill>
                  <a:srgbClr val="FFFF66"/>
                </a:solidFill>
              </a:rPr>
              <a:t>Heirs Together</a:t>
            </a:r>
          </a:p>
        </p:txBody>
      </p:sp>
      <p:pic>
        <p:nvPicPr>
          <p:cNvPr id="8196" name="Picture 6"/>
          <p:cNvPicPr>
            <a:picLocks noChangeAspect="1" noChangeArrowheads="1"/>
          </p:cNvPicPr>
          <p:nvPr/>
        </p:nvPicPr>
        <p:blipFill>
          <a:blip r:embed="rId3">
            <a:lum bright="30000" contrast="30000"/>
            <a:extLst>
              <a:ext uri="{28A0092B-C50C-407E-A947-70E740481C1C}">
                <a14:useLocalDpi xmlns:a14="http://schemas.microsoft.com/office/drawing/2010/main" val="0"/>
              </a:ext>
            </a:extLst>
          </a:blip>
          <a:srcRect/>
          <a:stretch>
            <a:fillRect/>
          </a:stretch>
        </p:blipFill>
        <p:spPr bwMode="auto">
          <a:xfrm>
            <a:off x="7848600" y="0"/>
            <a:ext cx="129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wipe(up)">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wipe(up)">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wipe(up)">
                                      <p:cBhvr>
                                        <p:cTn id="17" dur="500"/>
                                        <p:tgtEl>
                                          <p:spTgt spid="71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wipe(up)">
                                      <p:cBhvr>
                                        <p:cTn id="22"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152400"/>
            <a:ext cx="7696200" cy="1143000"/>
          </a:xfrm>
        </p:spPr>
        <p:txBody>
          <a:bodyPr/>
          <a:lstStyle/>
          <a:p>
            <a:pPr eaLnBrk="1" hangingPunct="1"/>
            <a:r>
              <a:rPr lang="en-US" altLang="en-US">
                <a:solidFill>
                  <a:srgbClr val="FFFF66"/>
                </a:solidFill>
              </a:rPr>
              <a:t>Ancient “Pastimes”</a:t>
            </a:r>
          </a:p>
        </p:txBody>
      </p:sp>
      <p:sp>
        <p:nvSpPr>
          <p:cNvPr id="9219" name="Rectangle 3"/>
          <p:cNvSpPr>
            <a:spLocks noGrp="1" noChangeArrowheads="1"/>
          </p:cNvSpPr>
          <p:nvPr>
            <p:ph type="body" idx="1"/>
          </p:nvPr>
        </p:nvSpPr>
        <p:spPr/>
        <p:txBody>
          <a:bodyPr/>
          <a:lstStyle/>
          <a:p>
            <a:pPr eaLnBrk="1" hangingPunct="1">
              <a:buFontTx/>
              <a:buNone/>
            </a:pPr>
            <a:r>
              <a:rPr lang="en-US" altLang="en-US"/>
              <a:t>Seaside Villas</a:t>
            </a:r>
          </a:p>
          <a:p>
            <a:pPr eaLnBrk="1" hangingPunct="1"/>
            <a:r>
              <a:rPr lang="en-US" altLang="en-US"/>
              <a:t>“Rowboats carrying folk on pleasure excursions move along. . . seaside cabins. . . in their architectural sprightliness much more imaginative and colorful than modern attempts at seashore colonies usually can claim to be.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152400"/>
            <a:ext cx="7696200" cy="1143000"/>
          </a:xfrm>
        </p:spPr>
        <p:txBody>
          <a:bodyPr/>
          <a:lstStyle/>
          <a:p>
            <a:pPr eaLnBrk="1" hangingPunct="1"/>
            <a:r>
              <a:rPr lang="en-US" altLang="en-US">
                <a:solidFill>
                  <a:srgbClr val="FFFF66"/>
                </a:solidFill>
              </a:rPr>
              <a:t>Ancient “Pastimes”</a:t>
            </a:r>
          </a:p>
        </p:txBody>
      </p:sp>
      <p:sp>
        <p:nvSpPr>
          <p:cNvPr id="10243" name="Rectangle 3"/>
          <p:cNvSpPr>
            <a:spLocks noGrp="1" noChangeArrowheads="1"/>
          </p:cNvSpPr>
          <p:nvPr>
            <p:ph type="body" idx="1"/>
          </p:nvPr>
        </p:nvSpPr>
        <p:spPr/>
        <p:txBody>
          <a:bodyPr/>
          <a:lstStyle/>
          <a:p>
            <a:pPr eaLnBrk="1" hangingPunct="1">
              <a:buFontTx/>
              <a:buNone/>
            </a:pPr>
            <a:r>
              <a:rPr lang="en-US" altLang="en-US"/>
              <a:t>Theatre</a:t>
            </a:r>
          </a:p>
          <a:p>
            <a:pPr eaLnBrk="1" hangingPunct="1"/>
            <a:r>
              <a:rPr lang="en-US" altLang="en-US"/>
              <a:t>Concerts, plays, religious, political and philosophical discussions and for gladiator and animal fights. [Acts 19:23-41]</a:t>
            </a:r>
          </a:p>
        </p:txBody>
      </p:sp>
      <p:pic>
        <p:nvPicPr>
          <p:cNvPr id="58370" name="Picture 2" descr="The Great Theatre of Ephesus"/>
          <p:cNvPicPr>
            <a:picLocks noChangeAspect="1" noChangeArrowheads="1"/>
          </p:cNvPicPr>
          <p:nvPr/>
        </p:nvPicPr>
        <p:blipFill>
          <a:blip r:embed="rId3" cstate="print"/>
          <a:srcRect/>
          <a:stretch>
            <a:fillRect/>
          </a:stretch>
        </p:blipFill>
        <p:spPr bwMode="auto">
          <a:xfrm>
            <a:off x="2362200" y="3733800"/>
            <a:ext cx="4419600" cy="3167935"/>
          </a:xfrm>
          <a:prstGeom prst="rect">
            <a:avLst/>
          </a:prstGeom>
          <a:ln>
            <a:noFill/>
          </a:ln>
          <a:effectLst>
            <a:softEdge rad="112500"/>
          </a:effectLst>
        </p:spPr>
      </p:pic>
      <p:sp>
        <p:nvSpPr>
          <p:cNvPr id="10245" name="Rectangle 5"/>
          <p:cNvSpPr>
            <a:spLocks noChangeArrowheads="1"/>
          </p:cNvSpPr>
          <p:nvPr/>
        </p:nvSpPr>
        <p:spPr bwMode="auto">
          <a:xfrm>
            <a:off x="2590800" y="6672263"/>
            <a:ext cx="4191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Eras Demi ITC" pitchFamily="34" charset="0"/>
              </a:defRPr>
            </a:lvl1pPr>
            <a:lvl2pPr marL="742950" indent="-285750" eaLnBrk="0" hangingPunct="0">
              <a:spcBef>
                <a:spcPct val="20000"/>
              </a:spcBef>
              <a:buChar char="–"/>
              <a:defRPr sz="3200">
                <a:solidFill>
                  <a:schemeClr val="bg1"/>
                </a:solidFill>
                <a:latin typeface="Eras Demi ITC" pitchFamily="34" charset="0"/>
              </a:defRPr>
            </a:lvl2pPr>
            <a:lvl3pPr marL="1143000" indent="-228600" eaLnBrk="0" hangingPunct="0">
              <a:spcBef>
                <a:spcPct val="20000"/>
              </a:spcBef>
              <a:buChar char="•"/>
              <a:defRPr sz="3200">
                <a:solidFill>
                  <a:schemeClr val="bg1"/>
                </a:solidFill>
                <a:latin typeface="Eras Demi ITC" pitchFamily="34" charset="0"/>
              </a:defRPr>
            </a:lvl3pPr>
            <a:lvl4pPr marL="1600200" indent="-228600" eaLnBrk="0" hangingPunct="0">
              <a:spcBef>
                <a:spcPct val="20000"/>
              </a:spcBef>
              <a:buChar char="–"/>
              <a:defRPr sz="2000">
                <a:solidFill>
                  <a:schemeClr val="bg1"/>
                </a:solidFill>
                <a:latin typeface="Arial" pitchFamily="34" charset="0"/>
              </a:defRPr>
            </a:lvl4pPr>
            <a:lvl5pPr marL="2057400" indent="-228600" eaLnBrk="0" hangingPunct="0">
              <a:spcBef>
                <a:spcPct val="20000"/>
              </a:spcBef>
              <a:buChar char="»"/>
              <a:defRPr sz="2000">
                <a:solidFill>
                  <a:schemeClr val="bg1"/>
                </a:solidFill>
                <a:latin typeface="Arial" pitchFamily="34" charset="0"/>
              </a:defRPr>
            </a:lvl5pPr>
            <a:lvl6pPr marL="2514600" indent="-228600" eaLnBrk="0" fontAlgn="base" hangingPunct="0">
              <a:spcBef>
                <a:spcPct val="20000"/>
              </a:spcBef>
              <a:spcAft>
                <a:spcPct val="0"/>
              </a:spcAft>
              <a:buChar char="»"/>
              <a:defRPr sz="2000">
                <a:solidFill>
                  <a:schemeClr val="bg1"/>
                </a:solidFill>
                <a:latin typeface="Arial" pitchFamily="34" charset="0"/>
              </a:defRPr>
            </a:lvl6pPr>
            <a:lvl7pPr marL="2971800" indent="-228600" eaLnBrk="0" fontAlgn="base" hangingPunct="0">
              <a:spcBef>
                <a:spcPct val="20000"/>
              </a:spcBef>
              <a:spcAft>
                <a:spcPct val="0"/>
              </a:spcAft>
              <a:buChar char="»"/>
              <a:defRPr sz="2000">
                <a:solidFill>
                  <a:schemeClr val="bg1"/>
                </a:solidFill>
                <a:latin typeface="Arial" pitchFamily="34" charset="0"/>
              </a:defRPr>
            </a:lvl7pPr>
            <a:lvl8pPr marL="3429000" indent="-228600" eaLnBrk="0" fontAlgn="base" hangingPunct="0">
              <a:spcBef>
                <a:spcPct val="20000"/>
              </a:spcBef>
              <a:spcAft>
                <a:spcPct val="0"/>
              </a:spcAft>
              <a:buChar char="»"/>
              <a:defRPr sz="2000">
                <a:solidFill>
                  <a:schemeClr val="bg1"/>
                </a:solidFill>
                <a:latin typeface="Arial" pitchFamily="34" charset="0"/>
              </a:defRPr>
            </a:lvl8pPr>
            <a:lvl9pPr marL="3886200" indent="-228600" eaLnBrk="0" fontAlgn="base" hangingPunct="0">
              <a:spcBef>
                <a:spcPct val="20000"/>
              </a:spcBef>
              <a:spcAft>
                <a:spcPct val="0"/>
              </a:spcAft>
              <a:buChar char="»"/>
              <a:defRPr sz="2000">
                <a:solidFill>
                  <a:schemeClr val="bg1"/>
                </a:solidFill>
                <a:latin typeface="Arial" pitchFamily="34" charset="0"/>
              </a:defRPr>
            </a:lvl9pPr>
          </a:lstStyle>
          <a:p>
            <a:pPr eaLnBrk="1" hangingPunct="1">
              <a:spcBef>
                <a:spcPct val="0"/>
              </a:spcBef>
              <a:buFontTx/>
              <a:buNone/>
            </a:pPr>
            <a:r>
              <a:rPr lang="en-US" altLang="en-US" sz="1100">
                <a:latin typeface="Arial" pitchFamily="34" charset="0"/>
              </a:rPr>
              <a:t>www.ephesus.us/ephesus/the_great_theatre_of_ephesus.htm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p:txBody>
          <a:bodyPr/>
          <a:lstStyle/>
          <a:p>
            <a:pPr eaLnBrk="1" hangingPunct="1">
              <a:buFontTx/>
              <a:buNone/>
            </a:pPr>
            <a:r>
              <a:rPr lang="en-US" altLang="en-US"/>
              <a:t>Library</a:t>
            </a:r>
          </a:p>
          <a:p>
            <a:pPr eaLnBrk="1" hangingPunct="1"/>
            <a:r>
              <a:rPr lang="en-US" altLang="en-US"/>
              <a:t>“The public library with its reading room, where books from the stacks could be consulted, was to be found not only in long cultured Greek cities and in Rome but even in remote towns of North Africa and Gaul. There is evidence, too, that the books could be borrowed and taken home.”</a:t>
            </a:r>
          </a:p>
        </p:txBody>
      </p:sp>
      <p:sp>
        <p:nvSpPr>
          <p:cNvPr id="11267" name="Rectangle 7"/>
          <p:cNvSpPr>
            <a:spLocks noGrp="1" noChangeArrowheads="1"/>
          </p:cNvSpPr>
          <p:nvPr>
            <p:ph type="title"/>
          </p:nvPr>
        </p:nvSpPr>
        <p:spPr>
          <a:xfrm>
            <a:off x="762000" y="152400"/>
            <a:ext cx="7696200" cy="1143000"/>
          </a:xfrm>
          <a:noFill/>
        </p:spPr>
        <p:txBody>
          <a:bodyPr/>
          <a:lstStyle/>
          <a:p>
            <a:pPr eaLnBrk="1" hangingPunct="1"/>
            <a:r>
              <a:rPr lang="en-US" altLang="en-US">
                <a:solidFill>
                  <a:srgbClr val="FFFF00"/>
                </a:solidFill>
              </a:rPr>
              <a:t>Ancient “Pastimes”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76200" y="1143000"/>
            <a:ext cx="8991600" cy="3352800"/>
          </a:xfrm>
        </p:spPr>
        <p:txBody>
          <a:bodyPr/>
          <a:lstStyle/>
          <a:p>
            <a:pPr eaLnBrk="1" hangingPunct="1">
              <a:buFontTx/>
              <a:buNone/>
            </a:pPr>
            <a:r>
              <a:rPr lang="en-US" altLang="en-US"/>
              <a:t>Sports</a:t>
            </a:r>
          </a:p>
          <a:p>
            <a:pPr eaLnBrk="1" hangingPunct="1"/>
            <a:r>
              <a:rPr lang="en-US" altLang="en-US"/>
              <a:t>“The ceremonies opening the amphitheater in A.D. 80 lasted for a hundred days of festivals, games, and displays to which flocked city dwellers, provincials, and foreigners”</a:t>
            </a:r>
          </a:p>
        </p:txBody>
      </p:sp>
      <p:sp>
        <p:nvSpPr>
          <p:cNvPr id="12291" name="Rectangle 7"/>
          <p:cNvSpPr>
            <a:spLocks noGrp="1" noChangeArrowheads="1"/>
          </p:cNvSpPr>
          <p:nvPr>
            <p:ph type="title"/>
          </p:nvPr>
        </p:nvSpPr>
        <p:spPr>
          <a:xfrm>
            <a:off x="762000" y="152400"/>
            <a:ext cx="7696200" cy="1143000"/>
          </a:xfrm>
          <a:noFill/>
        </p:spPr>
        <p:txBody>
          <a:bodyPr/>
          <a:lstStyle/>
          <a:p>
            <a:pPr eaLnBrk="1" hangingPunct="1"/>
            <a:r>
              <a:rPr lang="en-US" altLang="en-US">
                <a:solidFill>
                  <a:srgbClr val="FFFF00"/>
                </a:solidFill>
              </a:rPr>
              <a:t>Ancient “Pastimes”</a:t>
            </a:r>
          </a:p>
        </p:txBody>
      </p:sp>
      <p:pic>
        <p:nvPicPr>
          <p:cNvPr id="4" name="Picture 3" descr="C:\Documents and Settings\David Halbrook\Desktop\Spain-Rome\IMG_2421.JPG"/>
          <p:cNvPicPr/>
          <p:nvPr/>
        </p:nvPicPr>
        <p:blipFill>
          <a:blip r:embed="rId3" cstate="print"/>
          <a:srcRect/>
          <a:stretch>
            <a:fillRect/>
          </a:stretch>
        </p:blipFill>
        <p:spPr bwMode="auto">
          <a:xfrm>
            <a:off x="-76200" y="4572000"/>
            <a:ext cx="2895600" cy="2133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2293" name="Picture 5" descr="http://ldmart315.edublogs.org/files/2011/10/colosseum_PIC-276y2uh.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4724400"/>
            <a:ext cx="2744788"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9" descr="aphrodisias-turkey-stadium"/>
          <p:cNvPicPr>
            <a:picLocks noChangeAspect="1" noChangeArrowheads="1"/>
          </p:cNvPicPr>
          <p:nvPr/>
        </p:nvPicPr>
        <p:blipFill>
          <a:blip r:embed="rId5" cstate="print"/>
          <a:srcRect/>
          <a:stretch>
            <a:fillRect/>
          </a:stretch>
        </p:blipFill>
        <p:spPr bwMode="auto">
          <a:xfrm>
            <a:off x="5664200" y="4191000"/>
            <a:ext cx="3556000" cy="2667000"/>
          </a:xfrm>
          <a:prstGeom prst="rect">
            <a:avLst/>
          </a:prstGeom>
          <a:ln>
            <a:noFill/>
          </a:ln>
          <a:effectLst>
            <a:softEdge rad="112500"/>
          </a:effectLst>
        </p:spPr>
      </p:pic>
      <p:sp>
        <p:nvSpPr>
          <p:cNvPr id="12295" name="Rectangle 7"/>
          <p:cNvSpPr>
            <a:spLocks noChangeArrowheads="1"/>
          </p:cNvSpPr>
          <p:nvPr/>
        </p:nvSpPr>
        <p:spPr bwMode="auto">
          <a:xfrm>
            <a:off x="5362575" y="6719888"/>
            <a:ext cx="4343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Eras Demi ITC" pitchFamily="34" charset="0"/>
              </a:defRPr>
            </a:lvl1pPr>
            <a:lvl2pPr marL="742950" indent="-285750" eaLnBrk="0" hangingPunct="0">
              <a:spcBef>
                <a:spcPct val="20000"/>
              </a:spcBef>
              <a:buChar char="–"/>
              <a:defRPr sz="3200">
                <a:solidFill>
                  <a:schemeClr val="bg1"/>
                </a:solidFill>
                <a:latin typeface="Eras Demi ITC" pitchFamily="34" charset="0"/>
              </a:defRPr>
            </a:lvl2pPr>
            <a:lvl3pPr marL="1143000" indent="-228600" eaLnBrk="0" hangingPunct="0">
              <a:spcBef>
                <a:spcPct val="20000"/>
              </a:spcBef>
              <a:buChar char="•"/>
              <a:defRPr sz="3200">
                <a:solidFill>
                  <a:schemeClr val="bg1"/>
                </a:solidFill>
                <a:latin typeface="Eras Demi ITC" pitchFamily="34" charset="0"/>
              </a:defRPr>
            </a:lvl3pPr>
            <a:lvl4pPr marL="1600200" indent="-228600" eaLnBrk="0" hangingPunct="0">
              <a:spcBef>
                <a:spcPct val="20000"/>
              </a:spcBef>
              <a:buChar char="–"/>
              <a:defRPr sz="2000">
                <a:solidFill>
                  <a:schemeClr val="bg1"/>
                </a:solidFill>
                <a:latin typeface="Arial" pitchFamily="34" charset="0"/>
              </a:defRPr>
            </a:lvl4pPr>
            <a:lvl5pPr marL="2057400" indent="-228600" eaLnBrk="0" hangingPunct="0">
              <a:spcBef>
                <a:spcPct val="20000"/>
              </a:spcBef>
              <a:buChar char="»"/>
              <a:defRPr sz="2000">
                <a:solidFill>
                  <a:schemeClr val="bg1"/>
                </a:solidFill>
                <a:latin typeface="Arial" pitchFamily="34" charset="0"/>
              </a:defRPr>
            </a:lvl5pPr>
            <a:lvl6pPr marL="2514600" indent="-228600" eaLnBrk="0" fontAlgn="base" hangingPunct="0">
              <a:spcBef>
                <a:spcPct val="20000"/>
              </a:spcBef>
              <a:spcAft>
                <a:spcPct val="0"/>
              </a:spcAft>
              <a:buChar char="»"/>
              <a:defRPr sz="2000">
                <a:solidFill>
                  <a:schemeClr val="bg1"/>
                </a:solidFill>
                <a:latin typeface="Arial" pitchFamily="34" charset="0"/>
              </a:defRPr>
            </a:lvl6pPr>
            <a:lvl7pPr marL="2971800" indent="-228600" eaLnBrk="0" fontAlgn="base" hangingPunct="0">
              <a:spcBef>
                <a:spcPct val="20000"/>
              </a:spcBef>
              <a:spcAft>
                <a:spcPct val="0"/>
              </a:spcAft>
              <a:buChar char="»"/>
              <a:defRPr sz="2000">
                <a:solidFill>
                  <a:schemeClr val="bg1"/>
                </a:solidFill>
                <a:latin typeface="Arial" pitchFamily="34" charset="0"/>
              </a:defRPr>
            </a:lvl7pPr>
            <a:lvl8pPr marL="3429000" indent="-228600" eaLnBrk="0" fontAlgn="base" hangingPunct="0">
              <a:spcBef>
                <a:spcPct val="20000"/>
              </a:spcBef>
              <a:spcAft>
                <a:spcPct val="0"/>
              </a:spcAft>
              <a:buChar char="»"/>
              <a:defRPr sz="2000">
                <a:solidFill>
                  <a:schemeClr val="bg1"/>
                </a:solidFill>
                <a:latin typeface="Arial" pitchFamily="34" charset="0"/>
              </a:defRPr>
            </a:lvl8pPr>
            <a:lvl9pPr marL="3886200" indent="-228600" eaLnBrk="0" fontAlgn="base" hangingPunct="0">
              <a:spcBef>
                <a:spcPct val="20000"/>
              </a:spcBef>
              <a:spcAft>
                <a:spcPct val="0"/>
              </a:spcAft>
              <a:buChar char="»"/>
              <a:defRPr sz="2000">
                <a:solidFill>
                  <a:schemeClr val="bg1"/>
                </a:solidFill>
                <a:latin typeface="Arial" pitchFamily="34" charset="0"/>
              </a:defRPr>
            </a:lvl9pPr>
          </a:lstStyle>
          <a:p>
            <a:pPr eaLnBrk="1" hangingPunct="1">
              <a:spcBef>
                <a:spcPct val="0"/>
              </a:spcBef>
              <a:buFontTx/>
              <a:buNone/>
            </a:pPr>
            <a:r>
              <a:rPr lang="en-US" altLang="en-US" sz="700">
                <a:solidFill>
                  <a:schemeClr val="tx1"/>
                </a:solidFill>
                <a:latin typeface="Arial" pitchFamily="34" charset="0"/>
              </a:rPr>
              <a:t>http://</a:t>
            </a:r>
            <a:r>
              <a:rPr lang="en-US" altLang="en-US" sz="700">
                <a:latin typeface="Arial" pitchFamily="34" charset="0"/>
              </a:rPr>
              <a:t>revtravel.com/international-travel/turkey-international-travel/want-greek-ruins-go-to-turkey</a:t>
            </a:r>
            <a:r>
              <a:rPr lang="en-US" altLang="en-US" sz="700">
                <a:solidFill>
                  <a:schemeClr val="tx1"/>
                </a:solidFill>
                <a:latin typeface="Arial" pitchFamily="34" charset="0"/>
              </a:rPr>
              <a:t>/</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Benguiat Bk BT"/>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6907</TotalTime>
  <Words>5081</Words>
  <Application>Microsoft Office PowerPoint</Application>
  <PresentationFormat>On-screen Show (4:3)</PresentationFormat>
  <Paragraphs>190</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Alfredo Heavy</vt:lpstr>
      <vt:lpstr>Ameretto</vt:lpstr>
      <vt:lpstr>Arial</vt:lpstr>
      <vt:lpstr>Benguiat Bk BT</vt:lpstr>
      <vt:lpstr>Calisto MT</vt:lpstr>
      <vt:lpstr>Eras Demi ITC</vt:lpstr>
      <vt:lpstr>Rockwell Extra Bold</vt:lpstr>
      <vt:lpstr>blank</vt:lpstr>
      <vt:lpstr>1 Pet. 3:7 (NKJ)</vt:lpstr>
      <vt:lpstr>1 Pet. 3:7 (NKJ)</vt:lpstr>
      <vt:lpstr>Aquila and Priscilla:  Heirs Together</vt:lpstr>
      <vt:lpstr>Aquila &amp; Priscilla:  Heirs Together</vt:lpstr>
      <vt:lpstr>Aquila &amp; Priscilla:  Heirs Together</vt:lpstr>
      <vt:lpstr>Ancient “Pastimes”</vt:lpstr>
      <vt:lpstr>Ancient “Pastimes”</vt:lpstr>
      <vt:lpstr>Ancient “Pastimes”</vt:lpstr>
      <vt:lpstr>Ancient “Pastimes”</vt:lpstr>
      <vt:lpstr>Ancient “Pastimes”</vt:lpstr>
      <vt:lpstr>Aquila &amp; Priscilla:  Heirs Together</vt:lpstr>
      <vt:lpstr>Aquila &amp; Priscilla:  Heirs Together</vt:lpstr>
      <vt:lpstr>Aquila &amp; Priscilla:  Heirs Together</vt:lpstr>
      <vt:lpstr>Aquila &amp; Priscilla: Heirs Together</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Aquila &amp; Priscilla: Heirs Together</dc:title>
  <dc:creator>Church of Christ</dc:creator>
  <cp:lastModifiedBy>Song Leader</cp:lastModifiedBy>
  <cp:revision>39</cp:revision>
  <dcterms:created xsi:type="dcterms:W3CDTF">2006-04-27T15:37:18Z</dcterms:created>
  <dcterms:modified xsi:type="dcterms:W3CDTF">2024-02-24T15:44:43Z</dcterms:modified>
</cp:coreProperties>
</file>