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8" r:id="rId2"/>
    <p:sldId id="259" r:id="rId3"/>
    <p:sldId id="260" r:id="rId4"/>
    <p:sldId id="261" r:id="rId5"/>
    <p:sldId id="262" r:id="rId6"/>
    <p:sldId id="269" r:id="rId7"/>
    <p:sldId id="265" r:id="rId8"/>
    <p:sldId id="263" r:id="rId9"/>
    <p:sldId id="264" r:id="rId10"/>
    <p:sldId id="267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84" autoAdjust="0"/>
  </p:normalViewPr>
  <p:slideViewPr>
    <p:cSldViewPr>
      <p:cViewPr varScale="1">
        <p:scale>
          <a:sx n="82" d="100"/>
          <a:sy n="82" d="100"/>
        </p:scale>
        <p:origin x="1474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96C80A-303B-4524-8FD1-9075F0BB3353}" type="datetimeFigureOut">
              <a:rPr lang="en-US" smtClean="0"/>
              <a:pPr/>
              <a:t>2/24/2024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15CE23-EC25-43F5-B2A4-4448367C9D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3386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6193F-CA7B-4354-9E67-CD6E55FDFD3D}" type="datetimeFigureOut">
              <a:rPr lang="en-US" smtClean="0"/>
              <a:pPr/>
              <a:t>2/24/2024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4CA50-C3FE-40E4-B4CC-625B41D0D7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6193F-CA7B-4354-9E67-CD6E55FDFD3D}" type="datetimeFigureOut">
              <a:rPr lang="en-US" smtClean="0"/>
              <a:pPr/>
              <a:t>2/24/2024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4CA50-C3FE-40E4-B4CC-625B41D0D7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6193F-CA7B-4354-9E67-CD6E55FDFD3D}" type="datetimeFigureOut">
              <a:rPr lang="en-US" smtClean="0"/>
              <a:pPr/>
              <a:t>2/24/2024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4CA50-C3FE-40E4-B4CC-625B41D0D7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6193F-CA7B-4354-9E67-CD6E55FDFD3D}" type="datetimeFigureOut">
              <a:rPr lang="en-US" smtClean="0"/>
              <a:pPr/>
              <a:t>2/24/2024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4CA50-C3FE-40E4-B4CC-625B41D0D7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6193F-CA7B-4354-9E67-CD6E55FDFD3D}" type="datetimeFigureOut">
              <a:rPr lang="en-US" smtClean="0"/>
              <a:pPr/>
              <a:t>2/24/2024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4CA50-C3FE-40E4-B4CC-625B41D0D7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6193F-CA7B-4354-9E67-CD6E55FDFD3D}" type="datetimeFigureOut">
              <a:rPr lang="en-US" smtClean="0"/>
              <a:pPr/>
              <a:t>2/24/2024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4CA50-C3FE-40E4-B4CC-625B41D0D7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6193F-CA7B-4354-9E67-CD6E55FDFD3D}" type="datetimeFigureOut">
              <a:rPr lang="en-US" smtClean="0"/>
              <a:pPr/>
              <a:t>2/24/2024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4CA50-C3FE-40E4-B4CC-625B41D0D7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6193F-CA7B-4354-9E67-CD6E55FDFD3D}" type="datetimeFigureOut">
              <a:rPr lang="en-US" smtClean="0"/>
              <a:pPr/>
              <a:t>2/24/2024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4CA50-C3FE-40E4-B4CC-625B41D0D7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6193F-CA7B-4354-9E67-CD6E55FDFD3D}" type="datetimeFigureOut">
              <a:rPr lang="en-US" smtClean="0"/>
              <a:pPr/>
              <a:t>2/24/2024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4CA50-C3FE-40E4-B4CC-625B41D0D7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6193F-CA7B-4354-9E67-CD6E55FDFD3D}" type="datetimeFigureOut">
              <a:rPr lang="en-US" smtClean="0"/>
              <a:pPr/>
              <a:t>2/24/2024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4CA50-C3FE-40E4-B4CC-625B41D0D7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6193F-CA7B-4354-9E67-CD6E55FDFD3D}" type="datetimeFigureOut">
              <a:rPr lang="en-US" smtClean="0"/>
              <a:pPr/>
              <a:t>2/24/2024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4CA50-C3FE-40E4-B4CC-625B41D0D7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A6193F-CA7B-4354-9E67-CD6E55FDFD3D}" type="datetimeFigureOut">
              <a:rPr lang="en-US" smtClean="0"/>
              <a:pPr/>
              <a:t>2/24/2024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C4CA50-C3FE-40E4-B4CC-625B41D0D7D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Bowls, Ceramic, Natural, Brown, Cup, Traditiona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758717" y="2967335"/>
            <a:ext cx="362657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>
                <a:ln w="18415" cmpd="sng">
                  <a:solidFill>
                    <a:srgbClr val="FFC0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ritannic Bold" panose="020B0903060703020204" pitchFamily="34" charset="0"/>
              </a:rPr>
              <a:t>How Much?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Bowls, Ceramic, Natural, Brown, Cup, Traditiona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758717" y="2967335"/>
            <a:ext cx="362657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>
                <a:ln w="18415" cmpd="sng">
                  <a:solidFill>
                    <a:srgbClr val="FFC0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ritannic Bold" panose="020B0903060703020204" pitchFamily="34" charset="0"/>
              </a:rPr>
              <a:t>How Much?</a:t>
            </a:r>
          </a:p>
        </p:txBody>
      </p:sp>
      <p:sp>
        <p:nvSpPr>
          <p:cNvPr id="6" name="Subtitle 3"/>
          <p:cNvSpPr txBox="1">
            <a:spLocks/>
          </p:cNvSpPr>
          <p:nvPr/>
        </p:nvSpPr>
        <p:spPr>
          <a:xfrm>
            <a:off x="762000" y="4419600"/>
            <a:ext cx="7620000" cy="2444145"/>
          </a:xfrm>
          <a:prstGeom prst="trapezoid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rtlCol="0">
            <a:sp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700"/>
              </a:spcBef>
            </a:pPr>
            <a:r>
              <a:rPr lang="en-US" i="1" dirty="0">
                <a:solidFill>
                  <a:schemeClr val="tx1"/>
                </a:solidFill>
              </a:rPr>
              <a:t>You must give ALL your heart if you will:</a:t>
            </a:r>
          </a:p>
          <a:p>
            <a:pPr>
              <a:spcBef>
                <a:spcPts val="700"/>
              </a:spcBef>
            </a:pPr>
            <a:r>
              <a:rPr lang="en-US" dirty="0">
                <a:solidFill>
                  <a:schemeClr val="tx1"/>
                </a:solidFill>
              </a:rPr>
              <a:t>Turn to Christ  Acts 2:38; Rom. 10:10</a:t>
            </a:r>
          </a:p>
          <a:p>
            <a:pPr>
              <a:spcBef>
                <a:spcPts val="700"/>
              </a:spcBef>
            </a:pPr>
            <a:r>
              <a:rPr lang="en-US" dirty="0">
                <a:solidFill>
                  <a:schemeClr val="tx1"/>
                </a:solidFill>
              </a:rPr>
              <a:t>Return to Christ  Acts 8:22; 1 Jn. 1:9</a:t>
            </a:r>
          </a:p>
          <a:p>
            <a:pPr>
              <a:spcBef>
                <a:spcPts val="700"/>
              </a:spcBef>
            </a:pPr>
            <a:r>
              <a:rPr lang="en-US" dirty="0">
                <a:solidFill>
                  <a:schemeClr val="tx1"/>
                </a:solidFill>
              </a:rPr>
              <a:t>Abide in Christ  John 15:7</a:t>
            </a:r>
          </a:p>
        </p:txBody>
      </p:sp>
    </p:spTree>
    <p:extLst>
      <p:ext uri="{BB962C8B-B14F-4D97-AF65-F5344CB8AC3E}">
        <p14:creationId xmlns:p14="http://schemas.microsoft.com/office/powerpoint/2010/main" val="1946909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6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9436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400" dirty="0"/>
              <a:t>1. …should I read the Bible, pray, and/or sing praises to God on my own? </a:t>
            </a:r>
          </a:p>
          <a:p>
            <a:pPr>
              <a:buNone/>
            </a:pPr>
            <a:r>
              <a:rPr lang="en-US" sz="2400" dirty="0"/>
              <a:t>2. …time/money should I spend with personal hobbies, which do not involve anyone else (TV, video games, internet)?</a:t>
            </a:r>
          </a:p>
          <a:p>
            <a:pPr>
              <a:buNone/>
            </a:pPr>
            <a:r>
              <a:rPr lang="en-US" sz="2400" dirty="0"/>
              <a:t>3. …time should I spend with my family in permissible entertainment? (vacations, clubs, teams, etc)</a:t>
            </a:r>
          </a:p>
          <a:p>
            <a:pPr>
              <a:buNone/>
            </a:pPr>
            <a:r>
              <a:rPr lang="en-US" sz="2400" dirty="0"/>
              <a:t>4. …time each day/week should I read the Bible, sing, and/or pray with my spouse and/or children as a family?</a:t>
            </a:r>
          </a:p>
          <a:p>
            <a:pPr>
              <a:buNone/>
            </a:pPr>
            <a:r>
              <a:rPr lang="en-US" sz="2400" dirty="0"/>
              <a:t>5. …time each day/week should I spend with people outside my family (encourage,  strengthen friendships, email, social media, etc.)?</a:t>
            </a:r>
          </a:p>
          <a:p>
            <a:pPr>
              <a:buNone/>
            </a:pPr>
            <a:r>
              <a:rPr lang="en-US" sz="2400" dirty="0"/>
              <a:t>6. …money does my family need to live? …time should I spend working?</a:t>
            </a:r>
          </a:p>
          <a:p>
            <a:pPr>
              <a:buNone/>
            </a:pPr>
            <a:r>
              <a:rPr lang="en-US" sz="2400" dirty="0"/>
              <a:t>7. …time/money should I give to the church’s work?</a:t>
            </a:r>
          </a:p>
          <a:p>
            <a:pPr>
              <a:buNone/>
            </a:pPr>
            <a:r>
              <a:rPr lang="en-US" sz="2400" dirty="0"/>
              <a:t>8. …time/money should I spend on luxury, recreation, entertainment,…?</a:t>
            </a:r>
          </a:p>
          <a:p>
            <a:pPr>
              <a:buNone/>
            </a:pPr>
            <a:r>
              <a:rPr lang="en-US" sz="2400" dirty="0"/>
              <a:t>9. …time/money should I spend on helping other people who have physical needs?</a:t>
            </a:r>
          </a:p>
        </p:txBody>
      </p:sp>
      <p:sp>
        <p:nvSpPr>
          <p:cNvPr id="5" name="Rectangle 4"/>
          <p:cNvSpPr/>
          <p:nvPr/>
        </p:nvSpPr>
        <p:spPr>
          <a:xfrm>
            <a:off x="2391342" y="-62552"/>
            <a:ext cx="433028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How Much . . 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Bowls, Ceramic, Natural, Brown, Cup, Traditional"/>
          <p:cNvPicPr>
            <a:picLocks noChangeAspect="1" noChangeArrowheads="1"/>
          </p:cNvPicPr>
          <p:nvPr/>
        </p:nvPicPr>
        <p:blipFill rotWithShape="1"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972"/>
          <a:stretch/>
        </p:blipFill>
        <p:spPr bwMode="auto">
          <a:xfrm>
            <a:off x="2" y="0"/>
            <a:ext cx="9144000" cy="1371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382000" cy="4525963"/>
          </a:xfrm>
        </p:spPr>
        <p:txBody>
          <a:bodyPr/>
          <a:lstStyle/>
          <a:p>
            <a:r>
              <a:rPr lang="en-US" dirty="0"/>
              <a:t>How important is this to God?</a:t>
            </a:r>
          </a:p>
          <a:p>
            <a:r>
              <a:rPr lang="en-US" dirty="0"/>
              <a:t>How much do I have available?</a:t>
            </a:r>
          </a:p>
          <a:p>
            <a:r>
              <a:rPr lang="en-US" dirty="0"/>
              <a:t>Does the benefit justify the cost?</a:t>
            </a:r>
          </a:p>
          <a:p>
            <a:r>
              <a:rPr lang="en-US" dirty="0"/>
              <a:t>How do I make similar decisions in other areas?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758715" y="228600"/>
            <a:ext cx="362657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>
                <a:ln w="11430">
                  <a:solidFill>
                    <a:schemeClr val="bg1"/>
                  </a:solidFill>
                </a:ln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How Much?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Bowls, Ceramic, Natural, Brown, Cup, Traditional"/>
          <p:cNvPicPr>
            <a:picLocks noChangeAspect="1" noChangeArrowheads="1"/>
          </p:cNvPicPr>
          <p:nvPr/>
        </p:nvPicPr>
        <p:blipFill rotWithShape="1"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972"/>
          <a:stretch/>
        </p:blipFill>
        <p:spPr bwMode="auto">
          <a:xfrm>
            <a:off x="2" y="0"/>
            <a:ext cx="9144000" cy="1371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1. How Important Is This To God?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0804" y="1600200"/>
            <a:ext cx="8610600" cy="5181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/>
              <a:t>A. Right or wrong?</a:t>
            </a:r>
          </a:p>
          <a:p>
            <a:pPr>
              <a:buNone/>
            </a:pPr>
            <a:r>
              <a:rPr lang="en-US" dirty="0"/>
              <a:t>   - Based on God’s revelation  Heb. 1:1; Mt. 28:18</a:t>
            </a:r>
          </a:p>
          <a:p>
            <a:pPr>
              <a:buNone/>
            </a:pPr>
            <a:r>
              <a:rPr lang="en-US" dirty="0"/>
              <a:t>B. Permitted</a:t>
            </a:r>
          </a:p>
          <a:p>
            <a:pPr>
              <a:buNone/>
            </a:pPr>
            <a:r>
              <a:rPr lang="en-US" dirty="0"/>
              <a:t>   1. some things are permissible, not commanded  Rom. 14:3 (1 Cor. 8:8; Gal. 5:6) </a:t>
            </a:r>
          </a:p>
          <a:p>
            <a:pPr>
              <a:buNone/>
            </a:pPr>
            <a:r>
              <a:rPr lang="en-US" dirty="0"/>
              <a:t>   2. sometimes, what is permissible is not best               1 Cor. 6:12 (1 Cor. 9:6, 12b; 2 Cor. 11:7, 12)</a:t>
            </a:r>
          </a:p>
          <a:p>
            <a:pPr>
              <a:buNone/>
            </a:pPr>
            <a:r>
              <a:rPr lang="en-US" dirty="0"/>
              <a:t>   3. Want or need?  (Prov. 19:10)</a:t>
            </a:r>
          </a:p>
        </p:txBody>
      </p:sp>
      <p:sp>
        <p:nvSpPr>
          <p:cNvPr id="4" name="Rectangle 3"/>
          <p:cNvSpPr/>
          <p:nvPr/>
        </p:nvSpPr>
        <p:spPr>
          <a:xfrm>
            <a:off x="3072242" y="-83641"/>
            <a:ext cx="2987228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4400" b="1" cap="none" spc="0" dirty="0">
                <a:ln w="11430"/>
                <a:noFill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How Much?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Bowls, Ceramic, Natural, Brown, Cup, Traditional"/>
          <p:cNvPicPr>
            <a:picLocks noChangeAspect="1" noChangeArrowheads="1"/>
          </p:cNvPicPr>
          <p:nvPr/>
        </p:nvPicPr>
        <p:blipFill rotWithShape="1"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972"/>
          <a:stretch/>
        </p:blipFill>
        <p:spPr bwMode="auto">
          <a:xfrm>
            <a:off x="2" y="0"/>
            <a:ext cx="9144000" cy="1371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2. How Much Do I Have Available?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458200" cy="4876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/>
              <a:t>Proverbs 27:23-27</a:t>
            </a:r>
          </a:p>
          <a:p>
            <a:pPr>
              <a:buNone/>
            </a:pPr>
            <a:r>
              <a:rPr lang="en-US" dirty="0"/>
              <a:t>A. God has given what I have  Js. 1:17 (Jn. 3:27)</a:t>
            </a:r>
          </a:p>
          <a:p>
            <a:pPr>
              <a:buNone/>
            </a:pPr>
            <a:r>
              <a:rPr lang="en-US" dirty="0"/>
              <a:t>   1. time</a:t>
            </a:r>
          </a:p>
          <a:p>
            <a:pPr>
              <a:buNone/>
            </a:pPr>
            <a:r>
              <a:rPr lang="en-US" dirty="0"/>
              <a:t>   2. money  (Ro. 1:21)</a:t>
            </a:r>
          </a:p>
          <a:p>
            <a:pPr>
              <a:buNone/>
            </a:pPr>
            <a:r>
              <a:rPr lang="en-US" dirty="0"/>
              <a:t>B. God does not expect more than I have                       2 Cor. 8:12 </a:t>
            </a:r>
          </a:p>
          <a:p>
            <a:pPr>
              <a:buNone/>
            </a:pPr>
            <a:r>
              <a:rPr lang="en-US" dirty="0"/>
              <a:t>   1. 1 Jn. 5:3  God does not expect too much  </a:t>
            </a:r>
          </a:p>
          <a:p>
            <a:pPr>
              <a:buNone/>
            </a:pPr>
            <a:r>
              <a:rPr lang="en-US" dirty="0"/>
              <a:t>   2. 1 Kg. 12:28  Jeroboam</a:t>
            </a:r>
          </a:p>
        </p:txBody>
      </p:sp>
      <p:sp>
        <p:nvSpPr>
          <p:cNvPr id="4" name="Rectangle 3"/>
          <p:cNvSpPr/>
          <p:nvPr/>
        </p:nvSpPr>
        <p:spPr>
          <a:xfrm>
            <a:off x="3072242" y="-83641"/>
            <a:ext cx="2987228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4400" b="1" cap="none" spc="0" dirty="0">
                <a:ln w="11430"/>
                <a:noFill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How Much?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0" y="1066800"/>
            <a:ext cx="236220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* Dan to Jerusalem, around 100 mi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/>
              <a:t>* Bethel to Jerusalem, around 10 mi</a:t>
            </a:r>
          </a:p>
        </p:txBody>
      </p:sp>
      <p:pic>
        <p:nvPicPr>
          <p:cNvPr id="2050" name="Picture 2" descr="https://biblemapper.com/blog/wp-content/uploads/2023/02/RoadsOfIsrael-677x1024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4532"/>
          <a:stretch/>
        </p:blipFill>
        <p:spPr bwMode="auto">
          <a:xfrm>
            <a:off x="-54090" y="-30480"/>
            <a:ext cx="7002466" cy="69342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s://biblemapper.com/blog/wp-content/uploads/2023/02/RoadsOfIsrael-677x1024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702" t="92211" r="2653" b="1785"/>
          <a:stretch/>
        </p:blipFill>
        <p:spPr bwMode="auto">
          <a:xfrm>
            <a:off x="6881701" y="167958"/>
            <a:ext cx="2209800" cy="7048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0" y="104775"/>
            <a:ext cx="2743200" cy="8096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i="1" dirty="0"/>
              <a:t>It Is Too Much </a:t>
            </a:r>
            <a:br>
              <a:rPr lang="en-US" sz="2800" i="1" dirty="0"/>
            </a:br>
            <a:r>
              <a:rPr lang="en-US" sz="2800" i="1" dirty="0"/>
              <a:t>For You…</a:t>
            </a:r>
            <a:endParaRPr lang="en-US" sz="2800" dirty="0"/>
          </a:p>
        </p:txBody>
      </p:sp>
      <p:cxnSp>
        <p:nvCxnSpPr>
          <p:cNvPr id="7" name="Straight Arrow Connector 6"/>
          <p:cNvCxnSpPr/>
          <p:nvPr/>
        </p:nvCxnSpPr>
        <p:spPr>
          <a:xfrm flipH="1" flipV="1">
            <a:off x="4953000" y="1371600"/>
            <a:ext cx="1828800" cy="762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>
            <a:off x="3409045" y="4876800"/>
            <a:ext cx="3372755" cy="8382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>
          <a:xfrm>
            <a:off x="3000375" y="6124575"/>
            <a:ext cx="1143000" cy="381000"/>
          </a:xfrm>
          <a:prstGeom prst="ellipse">
            <a:avLst/>
          </a:prstGeom>
          <a:noFill/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96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2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2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Bowls, Ceramic, Natural, Brown, Cup, Traditional"/>
          <p:cNvPicPr>
            <a:picLocks noChangeAspect="1" noChangeArrowheads="1"/>
          </p:cNvPicPr>
          <p:nvPr/>
        </p:nvPicPr>
        <p:blipFill rotWithShape="1"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972"/>
          <a:stretch/>
        </p:blipFill>
        <p:spPr bwMode="auto">
          <a:xfrm>
            <a:off x="2" y="0"/>
            <a:ext cx="9144000" cy="1371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2. How Much Do I Have Available?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4582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000" dirty="0"/>
              <a:t>A. God has given what I have</a:t>
            </a:r>
          </a:p>
          <a:p>
            <a:pPr>
              <a:buNone/>
            </a:pPr>
            <a:r>
              <a:rPr lang="en-US" sz="3000" dirty="0"/>
              <a:t>B. God does not expect more than I have</a:t>
            </a:r>
          </a:p>
          <a:p>
            <a:pPr>
              <a:buNone/>
            </a:pPr>
            <a:r>
              <a:rPr lang="en-US" dirty="0"/>
              <a:t>C. God expects the best of what I have  	           Mt. 6:19, 24, 33 (Acts 16:3)</a:t>
            </a:r>
          </a:p>
        </p:txBody>
      </p:sp>
      <p:sp>
        <p:nvSpPr>
          <p:cNvPr id="4" name="Rectangle 3"/>
          <p:cNvSpPr/>
          <p:nvPr/>
        </p:nvSpPr>
        <p:spPr>
          <a:xfrm>
            <a:off x="3072242" y="-83641"/>
            <a:ext cx="2987228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4400" b="1" cap="none" spc="0" dirty="0">
                <a:ln w="11430"/>
                <a:noFill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How Much?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Bowls, Ceramic, Natural, Brown, Cup, Traditional"/>
          <p:cNvPicPr>
            <a:picLocks noChangeAspect="1" noChangeArrowheads="1"/>
          </p:cNvPicPr>
          <p:nvPr/>
        </p:nvPicPr>
        <p:blipFill rotWithShape="1"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972"/>
          <a:stretch/>
        </p:blipFill>
        <p:spPr bwMode="auto">
          <a:xfrm>
            <a:off x="2" y="0"/>
            <a:ext cx="9144000" cy="1371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3. Does the benefit justify the cost?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763000" cy="4953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/>
              <a:t>A. Sin never justifies any cost  Heb. 11:25-26</a:t>
            </a:r>
          </a:p>
          <a:p>
            <a:pPr>
              <a:buNone/>
            </a:pPr>
            <a:r>
              <a:rPr lang="en-US" dirty="0"/>
              <a:t>B. Some benefits justify any </a:t>
            </a:r>
            <a:r>
              <a:rPr lang="en-US"/>
              <a:t>cost  Mt.16:26</a:t>
            </a:r>
            <a:r>
              <a:rPr lang="en-US" dirty="0"/>
              <a:t>; Pro. 4:7</a:t>
            </a:r>
          </a:p>
          <a:p>
            <a:pPr>
              <a:buNone/>
            </a:pPr>
            <a:r>
              <a:rPr lang="en-US" dirty="0"/>
              <a:t>C. Some benefits justify minimal cost  Eccl. 2:1-11</a:t>
            </a:r>
          </a:p>
          <a:p>
            <a:pPr>
              <a:buNone/>
            </a:pPr>
            <a:r>
              <a:rPr lang="en-US" dirty="0"/>
              <a:t>D. I (they) will reap based on sowing  2 Cor. 9:6-7</a:t>
            </a:r>
          </a:p>
          <a:p>
            <a:pPr>
              <a:buNone/>
            </a:pPr>
            <a:r>
              <a:rPr lang="en-US" dirty="0"/>
              <a:t>   1. In what do you hope to reap sparingly, bountifully? </a:t>
            </a:r>
          </a:p>
          <a:p>
            <a:pPr>
              <a:buNone/>
            </a:pPr>
            <a:r>
              <a:rPr lang="en-US" dirty="0"/>
              <a:t>   2. In what do you want your children to reap sparingly, bountifully?</a:t>
            </a:r>
          </a:p>
        </p:txBody>
      </p:sp>
      <p:sp>
        <p:nvSpPr>
          <p:cNvPr id="4" name="Rectangle 3"/>
          <p:cNvSpPr/>
          <p:nvPr/>
        </p:nvSpPr>
        <p:spPr>
          <a:xfrm>
            <a:off x="3072242" y="-83641"/>
            <a:ext cx="2987228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4400" b="1" cap="none" spc="0" dirty="0">
                <a:ln w="11430"/>
                <a:noFill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How Much?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Bowls, Ceramic, Natural, Brown, Cup, Traditional"/>
          <p:cNvPicPr>
            <a:picLocks noChangeAspect="1" noChangeArrowheads="1"/>
          </p:cNvPicPr>
          <p:nvPr/>
        </p:nvPicPr>
        <p:blipFill rotWithShape="1"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972"/>
          <a:stretch/>
        </p:blipFill>
        <p:spPr bwMode="auto">
          <a:xfrm>
            <a:off x="2" y="0"/>
            <a:ext cx="9144000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96875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4. How do I make similar decisions             in other areas?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22437"/>
            <a:ext cx="8458200" cy="4525963"/>
          </a:xfrm>
        </p:spPr>
        <p:txBody>
          <a:bodyPr>
            <a:normAutofit/>
          </a:bodyPr>
          <a:lstStyle/>
          <a:p>
            <a:r>
              <a:rPr lang="en-US" dirty="0"/>
              <a:t>Mal. 1:8; Mt. 6:33</a:t>
            </a:r>
          </a:p>
          <a:p>
            <a:pPr>
              <a:buNone/>
            </a:pPr>
            <a:r>
              <a:rPr lang="en-US" dirty="0"/>
              <a:t>In which areas do we find ourselves: </a:t>
            </a:r>
          </a:p>
          <a:p>
            <a:pPr>
              <a:buNone/>
            </a:pPr>
            <a:r>
              <a:rPr lang="en-US" dirty="0"/>
              <a:t>  - stretching, sacrificing in order to have time </a:t>
            </a:r>
            <a:r>
              <a:rPr lang="en-US" u="sng" dirty="0"/>
              <a:t>VS</a:t>
            </a:r>
            <a:r>
              <a:rPr lang="en-US" dirty="0"/>
              <a:t> quickly concluding there is little or no time?</a:t>
            </a:r>
          </a:p>
          <a:p>
            <a:pPr>
              <a:buNone/>
            </a:pPr>
            <a:r>
              <a:rPr lang="en-US" dirty="0"/>
              <a:t>  - pushing ourselves to the limits of our energy </a:t>
            </a:r>
            <a:r>
              <a:rPr lang="en-US" u="sng" dirty="0"/>
              <a:t>VS</a:t>
            </a:r>
            <a:r>
              <a:rPr lang="en-US" dirty="0"/>
              <a:t> quickly concluding there is little or no energy?</a:t>
            </a:r>
          </a:p>
          <a:p>
            <a:pPr>
              <a:buNone/>
            </a:pPr>
            <a:r>
              <a:rPr lang="en-US" dirty="0"/>
              <a:t>  - saving, sacrificing, scraping money together </a:t>
            </a:r>
            <a:r>
              <a:rPr lang="en-US" u="sng" dirty="0"/>
              <a:t>VS</a:t>
            </a:r>
            <a:r>
              <a:rPr lang="en-US" dirty="0"/>
              <a:t> quickly concluding there is little or no money?</a:t>
            </a:r>
          </a:p>
        </p:txBody>
      </p:sp>
      <p:sp>
        <p:nvSpPr>
          <p:cNvPr id="4" name="Rectangle 3"/>
          <p:cNvSpPr/>
          <p:nvPr/>
        </p:nvSpPr>
        <p:spPr>
          <a:xfrm>
            <a:off x="3072242" y="-159841"/>
            <a:ext cx="2987228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>
              <a:tabLst>
                <a:tab pos="228600" algn="l"/>
              </a:tabLst>
            </a:pPr>
            <a:r>
              <a:rPr lang="en-US" sz="4400" b="1" cap="none" spc="0" dirty="0">
                <a:ln w="11430"/>
                <a:noFill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How Much?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3055</TotalTime>
  <Words>711</Words>
  <Application>Microsoft Office PowerPoint</Application>
  <PresentationFormat>On-screen Show (4:3)</PresentationFormat>
  <Paragraphs>65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Britannic Bold</vt:lpstr>
      <vt:lpstr>Calibri</vt:lpstr>
      <vt:lpstr>Office Theme</vt:lpstr>
      <vt:lpstr>PowerPoint Presentation</vt:lpstr>
      <vt:lpstr>PowerPoint Presentation</vt:lpstr>
      <vt:lpstr>How Much?</vt:lpstr>
      <vt:lpstr>1. How Important Is This To God?</vt:lpstr>
      <vt:lpstr>2. How Much Do I Have Available?</vt:lpstr>
      <vt:lpstr>PowerPoint Presentation</vt:lpstr>
      <vt:lpstr>2. How Much Do I Have Available?</vt:lpstr>
      <vt:lpstr>3. Does the benefit justify the cost?</vt:lpstr>
      <vt:lpstr>4. How do I make similar decisions             in other areas?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David Halbrook</dc:creator>
  <cp:lastModifiedBy>Song Leader</cp:lastModifiedBy>
  <cp:revision>27</cp:revision>
  <dcterms:created xsi:type="dcterms:W3CDTF">2012-01-13T17:48:30Z</dcterms:created>
  <dcterms:modified xsi:type="dcterms:W3CDTF">2024-02-24T15:45:29Z</dcterms:modified>
</cp:coreProperties>
</file>