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5" r:id="rId2"/>
    <p:sldId id="301" r:id="rId3"/>
    <p:sldId id="307" r:id="rId4"/>
    <p:sldId id="308" r:id="rId5"/>
    <p:sldId id="309" r:id="rId6"/>
    <p:sldId id="310" r:id="rId7"/>
    <p:sldId id="302" r:id="rId8"/>
    <p:sldId id="312" r:id="rId9"/>
    <p:sldId id="323" r:id="rId10"/>
    <p:sldId id="318" r:id="rId11"/>
    <p:sldId id="298" r:id="rId12"/>
    <p:sldId id="299" r:id="rId13"/>
    <p:sldId id="297" r:id="rId14"/>
    <p:sldId id="319" r:id="rId15"/>
    <p:sldId id="303" r:id="rId16"/>
    <p:sldId id="313" r:id="rId17"/>
    <p:sldId id="304" r:id="rId18"/>
    <p:sldId id="324" r:id="rId19"/>
    <p:sldId id="325" r:id="rId20"/>
    <p:sldId id="326" r:id="rId21"/>
    <p:sldId id="320" r:id="rId22"/>
    <p:sldId id="314" r:id="rId23"/>
    <p:sldId id="316" r:id="rId24"/>
    <p:sldId id="31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E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32" autoAdjust="0"/>
    <p:restoredTop sz="52796" autoAdjust="0"/>
  </p:normalViewPr>
  <p:slideViewPr>
    <p:cSldViewPr snapToGrid="0" snapToObjects="1">
      <p:cViewPr varScale="1">
        <p:scale>
          <a:sx n="65" d="100"/>
          <a:sy n="65" d="100"/>
        </p:scale>
        <p:origin x="-1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AF3F1-2029-8448-9949-040AADFBB1AB}" type="datetimeFigureOut">
              <a:rPr lang="en-US" smtClean="0"/>
              <a:t>3/22/15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06FC5-5253-8444-A22F-B474784BD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www.monarch-butterfly.com/monarch-life-cycle-coloring.html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‘present’ 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bodies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i.e., how you live, what you DO with your body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concerns both our bodies and our minds, the presentation of our bodies to God and our transformation by the renewal of our minds. First, our bodies. Stott - Romans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cp. Roman 6:13-19 - NOT present your ‘members’ (of your body) as instruments of unrighteousness.. BUT present your members to God as instruments of righteousness!</a:t>
            </a:r>
          </a:p>
          <a:p>
            <a:endParaRPr lang="en-US" dirty="0" smtClean="0"/>
          </a:p>
          <a:p>
            <a:r>
              <a:rPr lang="en-US" dirty="0" smtClean="0">
                <a:sym typeface="Wingdings"/>
              </a:rPr>
              <a:t> Living sacrifice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Caterpillar stage… </a:t>
            </a:r>
          </a:p>
          <a:p>
            <a:endParaRPr lang="en-US" dirty="0" smtClean="0"/>
          </a:p>
          <a:p>
            <a:r>
              <a:rPr lang="en-US" dirty="0" smtClean="0"/>
              <a:t>Gives way to the butterfly!</a:t>
            </a:r>
          </a:p>
          <a:p>
            <a:endParaRPr lang="en-US" dirty="0" smtClean="0"/>
          </a:p>
          <a:p>
            <a:r>
              <a:rPr lang="en-US" dirty="0" smtClean="0"/>
              <a:t>BUT goes through pupa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go through the struggle of the pupa (chrysalis)</a:t>
            </a:r>
            <a:endParaRPr lang="en-US" baseline="0" dirty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four stages of the 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monarch butterfly life cycle are the egg, the larvae (caterpillar), the pupa (chrysalis), and the adult butterfly.</a:t>
            </a: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outside of the chrysalis is really clear and what you see is the green "pupa" inside. As the pupa changes from the body parts of a caterpillar into the body parts of a butterfly, you can see a definite color change inside the chrysalis. When it's ready to make its way into the world, the chrysalis color will turn brown, yellow and orange.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stage, it is believed that the caterpillar actually ‘dissolves itself, leaving the main building blocks that regrow into the butterfly’…  </a:t>
            </a:r>
          </a:p>
          <a:p>
            <a:r>
              <a:rPr lang="en-US" baseline="0" dirty="0" smtClean="0"/>
              <a:t>Upon emerging, it must dry, pump necessary fluid into its wings to expand them, and then exercise the ‘flying muscles’ …  a complete change process…..</a:t>
            </a:r>
          </a:p>
          <a:p>
            <a:r>
              <a:rPr lang="en-US" baseline="0" dirty="0" smtClean="0"/>
              <a:t>An absolute complete change –</a:t>
            </a:r>
          </a:p>
          <a:p>
            <a:r>
              <a:rPr lang="en-US" baseline="0" dirty="0" smtClean="0">
                <a:sym typeface="Wingdings"/>
              </a:rPr>
              <a:t> People – get stuck in our caterpillar stage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become enamored with themselves and the wisdom of the AGE… </a:t>
            </a:r>
          </a:p>
          <a:p>
            <a:r>
              <a:rPr lang="en-US" dirty="0" smtClean="0"/>
              <a:t>Thus – refuse</a:t>
            </a:r>
            <a:r>
              <a:rPr lang="en-US" baseline="0" dirty="0" smtClean="0"/>
              <a:t> to change – </a:t>
            </a:r>
          </a:p>
          <a:p>
            <a:r>
              <a:rPr lang="en-US" baseline="0" dirty="0" smtClean="0"/>
              <a:t>Refuse being converted – </a:t>
            </a:r>
          </a:p>
          <a:p>
            <a:r>
              <a:rPr lang="en-US" baseline="0" dirty="0" smtClean="0"/>
              <a:t>NEVER become what God created us FOR !</a:t>
            </a:r>
          </a:p>
          <a:p>
            <a:endParaRPr lang="en-US" baseline="0" dirty="0" smtClean="0"/>
          </a:p>
          <a:p>
            <a:r>
              <a:rPr lang="en-US" baseline="0" dirty="0" smtClean="0">
                <a:sym typeface="Wingdings"/>
              </a:rPr>
              <a:t> Battle of the mind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21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arena - our minds! 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need to be RENEWED in our way of thinking.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Back to ‘transformed’ - as caterpillar —&gt; butterfly —  must go through the cocoon phase, the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change..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Learning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+ experience 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Rom. 5:   the struggle - 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experience… 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testing - practice - Discern -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dokimazw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 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test, examine, prove, scrutinize (to see whether a thing is genuine or not), as metals.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 recognize as genuine after examination, to approve, deem worthy.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repeat of the infinitive - to test by testing, to scrutinize by testing,.. etc.  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NOT the world but the WILL of GOD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28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of God = good, acceptable, perfect / complete / mature.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Leviticus 18:3 (ESV)   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shall not do as they do in the land of Egypt, where you lived, and you shall not do as they do in the land of Canaan, to which I am bringing you. You shall not walk in their statutes.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Matthew 6:8 (ESV)    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be like them, for your Father knows what you need before you ask him.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Did God SAY 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4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 GOD SAY - do you KNOW what God said?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‘god of this world’, the tempter, the liar from the beginning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the ‘other side’ – the ‘other truth’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NO OTHER truth – it is a LIE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You shall SURELY Die -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You shall NOT Die…  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BELIEVE what God said?  NOT just intellectually, but in living …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Will you LIVE BY every word that proceeds out of the mouth of God? (Jesus did)…  that is our goal.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51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Such is the LIE – </a:t>
            </a:r>
            <a:r>
              <a:rPr lang="en-US" b="1" dirty="0" smtClean="0"/>
              <a:t>still repeated in THIS AGE (today)</a:t>
            </a:r>
            <a:endParaRPr lang="en-US" b="1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Eph. 5:2-6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sexual immorality and covetousness - be not deceived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BELIEVE what God said?  NOT just intellectually, but in living …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Will you LIVE BY every word that proceeds out of the mouth of God? (Jesus did)…  that is our goal.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Battle is for your MIND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57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arena - our minds! 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Eph. 4:17-24…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1Pet 3:1-2… 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Romans continues showing the different way of thinking .. NOT have to ‘figure it out, have to believe it!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28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 to God - 1-2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 to ourselves - 3-8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 to each other - 9-16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 to evil doers and enemies - 17-21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charset="0"/>
              <a:buChar char="à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Continue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into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ch.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13</a:t>
            </a:r>
          </a:p>
          <a:p>
            <a:pPr marL="171450" indent="-171450">
              <a:buFont typeface="Wingdings" charset="0"/>
              <a:buChar char="à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  <a:sym typeface="Wingdings"/>
            </a:endParaRPr>
          </a:p>
          <a:p>
            <a:pPr marL="171450" indent="-171450">
              <a:buFont typeface="Wingdings" charset="0"/>
              <a:buChar char="à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  <a:sym typeface="Wingdings"/>
            </a:endParaRPr>
          </a:p>
          <a:p>
            <a:pPr marL="171450" indent="-171450">
              <a:buFont typeface="Wingdings" charset="0"/>
              <a:buChar char="à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 to the State - 13:1-7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 to the law - 8-10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 to the day of the Lord’s return - 11-14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 to the weaker members - 14:1 - 15:13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01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 to the State - 13:1-7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 to the law - 8-10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 to the day of the Lord’s return - 11-14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 to the weaker members - 14:1 - 15:13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Our relationship with God – heart, soul, MIND…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0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living sacrifice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for me to LIVE is Christ,  …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Phil. 1:21 - </a:t>
            </a:r>
            <a:r>
              <a:rPr lang="en-US" sz="1200" dirty="0" smtClean="0"/>
              <a:t>For to me to live is Christ, and to die is gain.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Gal. 2:20  </a:t>
            </a:r>
            <a:r>
              <a:rPr lang="en-US" sz="1200" dirty="0" smtClean="0"/>
              <a:t>I have been crucified with Christ. It is no longer I who live, but Christ who lives in me. And the life I now live in the flesh I live by faith in the Son of God, who loved me and gave himself for me. 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Holy and acceptable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01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You shall love the Lord your God with all your heart and with all your soul and with all your mind. </a:t>
            </a:r>
            <a:r>
              <a:rPr lang="en-US" sz="1200" dirty="0" smtClean="0"/>
              <a:t> </a:t>
            </a:r>
          </a:p>
          <a:p>
            <a:endParaRPr lang="en-US" sz="1200" dirty="0" smtClean="0"/>
          </a:p>
          <a:p>
            <a:r>
              <a:rPr lang="en-US" sz="1200" dirty="0" smtClean="0">
                <a:sym typeface="Wingdings"/>
              </a:rPr>
              <a:t> Commissio</a:t>
            </a:r>
            <a:r>
              <a:rPr lang="en-US" sz="1200" baseline="0" dirty="0" smtClean="0">
                <a:sym typeface="Wingdings"/>
              </a:rPr>
              <a:t>n -  convert  transform   Matt. 28:18-20</a:t>
            </a:r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28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God’s people</a:t>
            </a:r>
          </a:p>
          <a:p>
            <a:pPr marL="228600" indent="-228600">
              <a:buAutoNum type="arabicPeriod"/>
            </a:pPr>
            <a:r>
              <a:rPr lang="en-US" dirty="0" smtClean="0"/>
              <a:t>Converted --  </a:t>
            </a:r>
          </a:p>
          <a:p>
            <a:pPr marL="228600" indent="-228600">
              <a:buAutoNum type="arabicPeriod"/>
            </a:pPr>
            <a:r>
              <a:rPr lang="en-US" dirty="0" smtClean="0"/>
              <a:t>Transformed -- 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Matt. 28: 18-20</a:t>
            </a:r>
          </a:p>
          <a:p>
            <a:pPr marL="0" indent="0">
              <a:buNone/>
            </a:pPr>
            <a:r>
              <a:rPr lang="en-US" dirty="0" smtClean="0"/>
              <a:t>Make disciples – baptizing them….</a:t>
            </a:r>
          </a:p>
          <a:p>
            <a:pPr marL="0" indent="0">
              <a:buNone/>
            </a:pPr>
            <a:r>
              <a:rPr lang="en-US" dirty="0" smtClean="0"/>
              <a:t>Teaching them to observe all that I</a:t>
            </a:r>
            <a:r>
              <a:rPr lang="en-US" baseline="0" dirty="0" smtClean="0"/>
              <a:t> have commanded… 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Holy – </a:t>
            </a:r>
          </a:p>
          <a:p>
            <a:r>
              <a:rPr lang="en-US" dirty="0" err="1" smtClean="0"/>
              <a:t>Nadab</a:t>
            </a:r>
            <a:r>
              <a:rPr lang="en-US" dirty="0" smtClean="0"/>
              <a:t> &amp; </a:t>
            </a:r>
            <a:r>
              <a:rPr lang="en-US" dirty="0" err="1" smtClean="0"/>
              <a:t>Abihu</a:t>
            </a:r>
            <a:r>
              <a:rPr lang="en-US" dirty="0" smtClean="0"/>
              <a:t> – I will be sanctified by those who draw near!...  </a:t>
            </a:r>
          </a:p>
          <a:p>
            <a:r>
              <a:rPr lang="en-US" dirty="0" smtClean="0"/>
              <a:t>1Pet.    Be ye HOLY as I am HOLY …  </a:t>
            </a:r>
          </a:p>
          <a:p>
            <a:endParaRPr lang="en-US" dirty="0" smtClean="0"/>
          </a:p>
          <a:p>
            <a:r>
              <a:rPr lang="en-US" dirty="0" smtClean="0"/>
              <a:t>THAT is acceptable unto God </a:t>
            </a:r>
          </a:p>
          <a:p>
            <a:endParaRPr lang="en-US" dirty="0" smtClean="0"/>
          </a:p>
          <a:p>
            <a:r>
              <a:rPr lang="en-US" dirty="0" smtClean="0">
                <a:sym typeface="Wingdings"/>
              </a:rPr>
              <a:t> THAT is our reasonable service…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3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reasonable -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rational  -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former is correct, then the offering of ourselves to God is seen as the only sensible, logical and appropriate response to him in view of his self-giving mercy.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‘rational’ is correct, then it is ‘the worship offered by mind and heart’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spiritual as opposed to ceremonial, ‘an act of intelligent worship’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jbp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   Stott – Romans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Conformed or transformed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life styles now set before us.</a:t>
            </a:r>
          </a:p>
          <a:p>
            <a:r>
              <a:rPr lang="en-US" dirty="0" smtClean="0"/>
              <a:t>Here these two ARE contradictory and opposing.. </a:t>
            </a:r>
            <a:endParaRPr lang="en-US" dirty="0" smtClean="0"/>
          </a:p>
          <a:p>
            <a:r>
              <a:rPr lang="en-US" sz="1200" dirty="0" smtClean="0"/>
              <a:t>“The true contrast in this verse is not between two </a:t>
            </a:r>
            <a:r>
              <a:rPr lang="en-US" sz="1200" i="1" dirty="0" smtClean="0"/>
              <a:t>kinds of change, </a:t>
            </a:r>
          </a:p>
          <a:p>
            <a:r>
              <a:rPr lang="en-US" sz="1200" i="1" dirty="0" smtClean="0"/>
              <a:t>but between two totally different models according to which one may shape his life.</a:t>
            </a:r>
            <a:r>
              <a:rPr lang="en-US" dirty="0" smtClean="0"/>
              <a:t> “(Cottrell,</a:t>
            </a:r>
            <a:r>
              <a:rPr lang="en-US" baseline="0" dirty="0" smtClean="0"/>
              <a:t> Romans)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Wingdings"/>
              </a:rPr>
              <a:t> Conform</a:t>
            </a:r>
            <a:r>
              <a:rPr lang="en-US" baseline="0" dirty="0" smtClean="0">
                <a:sym typeface="Wingdings"/>
              </a:rPr>
              <a:t> to the WORLD?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45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world - but the will of God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world - used in different ways..   NOTE here is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aionos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  ‘age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ever, an unbroken age, perpetuity of time, eternity.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worlds, universe.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period of time, age.  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Louw&amp;Nida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 of time - for in fact the ‘age’ of thought is transitory and shifting. Whether styles and fashions or morals. We dare NOT try and stand on the ‘foundation’ of the age!  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hence, it is the thoughts and standards of the AGE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‘save yourselves from the present evil age…  ‘ 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 ages -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 of ‘enlightenment’ -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 of Reason -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YET - NEVER does it agree with or comply to the WILL OF GOD.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ALREADY been there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5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‘age’ has its thoughts and standards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 ages -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 of ‘enlightenment’ -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 of Reason -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YET - NEVER does it agree with or comply to the WILL OF GOD.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ALREADY been there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55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 conformed to -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2:2 ‘course of this world’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Ephesians 2:2 (ESV)  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which you once walked, </a:t>
            </a:r>
            <a:r>
              <a:rPr lang="en-US" sz="1200" b="1" i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 the course of this world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1" i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following the prince of the power of the air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spirit that is now at work in the sons of disobedience—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Corinthians 1:20 (ESV)</a:t>
            </a:r>
            <a:endParaRPr lang="en-US" sz="1200" b="1" i="1" u="sng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u="sng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en-US" sz="1200" b="1" i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is the one who is wise? Where is the scribe? Where is the debater of this age? Has not God made foolish the wisdom of the world?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Corinthians 3:18 (ESV)</a:t>
            </a:r>
          </a:p>
          <a:p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no one deceive himself. </a:t>
            </a:r>
            <a:r>
              <a:rPr lang="en-US" sz="1200" b="1" i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anyone among you thinks that he is wise in this age,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him become a fool that he may become wise.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 smtClean="0">
                <a:sym typeface="Wingdings"/>
              </a:rPr>
              <a:t> transformed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55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Transformed = </a:t>
            </a:r>
            <a:r>
              <a:rPr lang="en-US" dirty="0" err="1" smtClean="0"/>
              <a:t>metamorphisized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with butterfly</a:t>
            </a:r>
          </a:p>
          <a:p>
            <a:r>
              <a:rPr lang="en-US" dirty="0" smtClean="0">
                <a:sym typeface="Wingdings"/>
              </a:rPr>
              <a:t> The process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9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39" y="1391478"/>
            <a:ext cx="8790609" cy="5329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8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1"/>
            <a:ext cx="8229600" cy="2846986"/>
          </a:xfrm>
        </p:spPr>
        <p:txBody>
          <a:bodyPr/>
          <a:lstStyle/>
          <a:p>
            <a:r>
              <a:rPr lang="en-US" sz="8000" dirty="0" smtClean="0"/>
              <a:t>Transformed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39" y="3437467"/>
            <a:ext cx="8790609" cy="3284008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 err="1" smtClean="0"/>
              <a:t>Metamorphisized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3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61404" cy="3343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896" y="2396979"/>
            <a:ext cx="4580104" cy="4461021"/>
          </a:xfrm>
          <a:prstGeom prst="rect">
            <a:avLst/>
          </a:prstGeom>
        </p:spPr>
      </p:pic>
      <p:sp>
        <p:nvSpPr>
          <p:cNvPr id="11" name="Bent-Up Arrow 10"/>
          <p:cNvSpPr/>
          <p:nvPr/>
        </p:nvSpPr>
        <p:spPr>
          <a:xfrm rot="5400000">
            <a:off x="1473738" y="3390230"/>
            <a:ext cx="2201484" cy="2108515"/>
          </a:xfrm>
          <a:prstGeom prst="bent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4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nt-Up Arrow 8"/>
          <p:cNvSpPr/>
          <p:nvPr/>
        </p:nvSpPr>
        <p:spPr>
          <a:xfrm rot="5400000">
            <a:off x="1473738" y="3390230"/>
            <a:ext cx="2201484" cy="2108515"/>
          </a:xfrm>
          <a:prstGeom prst="bent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61404" cy="3343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896" y="2396979"/>
            <a:ext cx="4580104" cy="4461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5715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0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9588" b="9588"/>
          <a:stretch>
            <a:fillRect/>
          </a:stretch>
        </p:blipFill>
        <p:spPr>
          <a:xfrm>
            <a:off x="187739" y="561744"/>
            <a:ext cx="8790609" cy="5329997"/>
          </a:xfrm>
        </p:spPr>
      </p:pic>
    </p:spTree>
    <p:extLst>
      <p:ext uri="{BB962C8B-B14F-4D97-AF65-F5344CB8AC3E}">
        <p14:creationId xmlns:p14="http://schemas.microsoft.com/office/powerpoint/2010/main" val="271110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49" y="190500"/>
            <a:ext cx="8842375" cy="5556249"/>
          </a:xfrm>
        </p:spPr>
        <p:txBody>
          <a:bodyPr/>
          <a:lstStyle/>
          <a:p>
            <a:r>
              <a:rPr lang="en-US" sz="8800" dirty="0" smtClean="0"/>
              <a:t>Battle</a:t>
            </a:r>
            <a:br>
              <a:rPr lang="en-US" sz="8800" dirty="0" smtClean="0"/>
            </a:br>
            <a:r>
              <a:rPr lang="en-US" sz="8800" dirty="0" smtClean="0"/>
              <a:t>for your</a:t>
            </a:r>
            <a:br>
              <a:rPr lang="en-US" sz="8800" dirty="0" smtClean="0"/>
            </a:br>
            <a:r>
              <a:rPr lang="en-US" sz="8800" dirty="0" smtClean="0"/>
              <a:t>MIND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34075"/>
            <a:ext cx="9144000" cy="923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49" y="190500"/>
            <a:ext cx="8842375" cy="5556249"/>
          </a:xfrm>
        </p:spPr>
        <p:txBody>
          <a:bodyPr/>
          <a:lstStyle/>
          <a:p>
            <a:r>
              <a:rPr lang="en-US" sz="8000" dirty="0" smtClean="0"/>
              <a:t>NOT the WORLD</a:t>
            </a:r>
            <a:br>
              <a:rPr lang="en-US" sz="8000" dirty="0" smtClean="0"/>
            </a:br>
            <a:r>
              <a:rPr lang="en-US" sz="8000" dirty="0" smtClean="0"/>
              <a:t>but</a:t>
            </a:r>
            <a:br>
              <a:rPr lang="en-US" sz="8000" dirty="0" smtClean="0"/>
            </a:br>
            <a:r>
              <a:rPr lang="en-US" sz="8000" dirty="0" smtClean="0"/>
              <a:t>the will of God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34075"/>
            <a:ext cx="9144000" cy="923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0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49" y="190500"/>
            <a:ext cx="8842375" cy="5556249"/>
          </a:xfrm>
        </p:spPr>
        <p:txBody>
          <a:bodyPr/>
          <a:lstStyle/>
          <a:p>
            <a:r>
              <a:rPr lang="en-US" sz="8000" dirty="0" smtClean="0"/>
              <a:t>Did God say?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34075"/>
            <a:ext cx="9144000" cy="923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9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49" y="190500"/>
            <a:ext cx="8842375" cy="5556249"/>
          </a:xfrm>
        </p:spPr>
        <p:txBody>
          <a:bodyPr/>
          <a:lstStyle/>
          <a:p>
            <a:r>
              <a:rPr lang="en-US" sz="8000" dirty="0" smtClean="0"/>
              <a:t>You shall surely die</a:t>
            </a:r>
            <a:br>
              <a:rPr lang="en-US" sz="8000" dirty="0" smtClean="0"/>
            </a:br>
            <a:r>
              <a:rPr lang="en-US" sz="8000" dirty="0" smtClean="0">
                <a:solidFill>
                  <a:srgbClr val="FFFF00"/>
                </a:solidFill>
              </a:rPr>
              <a:t>OR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>
                <a:solidFill>
                  <a:srgbClr val="FF0000"/>
                </a:solidFill>
              </a:rPr>
              <a:t>You shall NOT die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34075"/>
            <a:ext cx="9144000" cy="923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0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49" y="190500"/>
            <a:ext cx="8842375" cy="5556249"/>
          </a:xfrm>
        </p:spPr>
        <p:txBody>
          <a:bodyPr/>
          <a:lstStyle/>
          <a:p>
            <a:r>
              <a:rPr lang="en-US" sz="8800" dirty="0" smtClean="0"/>
              <a:t>Battle</a:t>
            </a:r>
            <a:br>
              <a:rPr lang="en-US" sz="8800" dirty="0" smtClean="0"/>
            </a:br>
            <a:r>
              <a:rPr lang="en-US" sz="8800" dirty="0" smtClean="0"/>
              <a:t>for your</a:t>
            </a:r>
            <a:br>
              <a:rPr lang="en-US" sz="8800" dirty="0" smtClean="0"/>
            </a:br>
            <a:r>
              <a:rPr lang="en-US" sz="8800" dirty="0" smtClean="0"/>
              <a:t>MIND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34075"/>
            <a:ext cx="9144000" cy="923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4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 to God  1-2</a:t>
            </a:r>
          </a:p>
          <a:p>
            <a:r>
              <a:rPr lang="en-US" sz="6600" dirty="0" smtClean="0"/>
              <a:t> to ourselves  3-8</a:t>
            </a:r>
          </a:p>
          <a:p>
            <a:r>
              <a:rPr lang="en-US" sz="6600" dirty="0" smtClean="0"/>
              <a:t> to each other  9-16</a:t>
            </a:r>
          </a:p>
          <a:p>
            <a:r>
              <a:rPr lang="en-US" sz="6600" dirty="0" smtClean="0"/>
              <a:t> to enemies  17-21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4454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49" y="190500"/>
            <a:ext cx="8842375" cy="5556249"/>
          </a:xfrm>
        </p:spPr>
        <p:txBody>
          <a:bodyPr/>
          <a:lstStyle/>
          <a:p>
            <a:r>
              <a:rPr lang="en-US" sz="8800" dirty="0" smtClean="0"/>
              <a:t>Present your bodies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34075"/>
            <a:ext cx="9144000" cy="923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29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 to the state 1-7</a:t>
            </a:r>
          </a:p>
          <a:p>
            <a:r>
              <a:rPr lang="en-US" sz="6600" dirty="0" smtClean="0"/>
              <a:t> to the law  8-10</a:t>
            </a:r>
          </a:p>
          <a:p>
            <a:r>
              <a:rPr lang="en-US" sz="6600" dirty="0" smtClean="0"/>
              <a:t> to Lord’s return   11-14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9399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49" y="190500"/>
            <a:ext cx="8842375" cy="5556249"/>
          </a:xfrm>
        </p:spPr>
        <p:txBody>
          <a:bodyPr/>
          <a:lstStyle/>
          <a:p>
            <a:r>
              <a:rPr lang="en-US" sz="8800" dirty="0" smtClean="0"/>
              <a:t>Love God with all your heart, soul, and </a:t>
            </a:r>
            <a:r>
              <a:rPr lang="en-US" sz="8800" i="1" u="sng" dirty="0" smtClean="0">
                <a:solidFill>
                  <a:srgbClr val="FFFF00"/>
                </a:solidFill>
              </a:rPr>
              <a:t>MIND</a:t>
            </a:r>
            <a:r>
              <a:rPr lang="en-US" sz="8800" dirty="0" smtClean="0"/>
              <a:t> 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34075"/>
            <a:ext cx="9144000" cy="923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3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39" y="659542"/>
            <a:ext cx="8790609" cy="5251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/>
              <a:t>Converted</a:t>
            </a:r>
          </a:p>
          <a:p>
            <a:pPr marL="0" indent="0" algn="ctr">
              <a:buNone/>
            </a:pPr>
            <a:endParaRPr lang="en-US" sz="8800" dirty="0"/>
          </a:p>
          <a:p>
            <a:pPr marL="0" indent="0" algn="ctr">
              <a:buNone/>
            </a:pPr>
            <a:r>
              <a:rPr lang="en-US" sz="8800" dirty="0" smtClean="0"/>
              <a:t>Transformed</a:t>
            </a:r>
            <a:endParaRPr lang="en-US" sz="8800" dirty="0"/>
          </a:p>
        </p:txBody>
      </p:sp>
      <p:sp>
        <p:nvSpPr>
          <p:cNvPr id="2" name="Down Arrow 1"/>
          <p:cNvSpPr/>
          <p:nvPr/>
        </p:nvSpPr>
        <p:spPr>
          <a:xfrm>
            <a:off x="4277137" y="2125105"/>
            <a:ext cx="803583" cy="18400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8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49" y="190500"/>
            <a:ext cx="8842375" cy="5556249"/>
          </a:xfrm>
        </p:spPr>
        <p:txBody>
          <a:bodyPr/>
          <a:lstStyle/>
          <a:p>
            <a:r>
              <a:rPr lang="en-US" sz="8800" dirty="0" smtClean="0"/>
              <a:t>Living sacrifice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34075"/>
            <a:ext cx="9144000" cy="923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6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49" y="190500"/>
            <a:ext cx="8842375" cy="5556249"/>
          </a:xfrm>
        </p:spPr>
        <p:txBody>
          <a:bodyPr/>
          <a:lstStyle/>
          <a:p>
            <a:r>
              <a:rPr lang="en-US" sz="8800" dirty="0" smtClean="0"/>
              <a:t>Holy and acceptable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34075"/>
            <a:ext cx="9144000" cy="923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6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49" y="190500"/>
            <a:ext cx="8842375" cy="5556249"/>
          </a:xfrm>
        </p:spPr>
        <p:txBody>
          <a:bodyPr/>
          <a:lstStyle/>
          <a:p>
            <a:r>
              <a:rPr lang="en-US" sz="8800" dirty="0" smtClean="0"/>
              <a:t>Reasonable</a:t>
            </a:r>
            <a:br>
              <a:rPr lang="en-US" sz="8800" dirty="0" smtClean="0"/>
            </a:br>
            <a:r>
              <a:rPr lang="en-US" sz="8800" dirty="0" smtClean="0"/>
              <a:t>service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34075"/>
            <a:ext cx="9144000" cy="923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6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49" y="190500"/>
            <a:ext cx="8842375" cy="5556249"/>
          </a:xfrm>
        </p:spPr>
        <p:txBody>
          <a:bodyPr/>
          <a:lstStyle/>
          <a:p>
            <a:r>
              <a:rPr lang="en-US" sz="8800" dirty="0" smtClean="0"/>
              <a:t>Conformed</a:t>
            </a:r>
            <a:br>
              <a:rPr lang="en-US" sz="8800" dirty="0" smtClean="0"/>
            </a:br>
            <a:r>
              <a:rPr lang="en-US" sz="8800" dirty="0" smtClean="0"/>
              <a:t>or</a:t>
            </a:r>
            <a:br>
              <a:rPr lang="en-US" sz="8800" dirty="0" smtClean="0"/>
            </a:br>
            <a:r>
              <a:rPr lang="en-US" sz="8800" dirty="0" smtClean="0"/>
              <a:t>Transformed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34075"/>
            <a:ext cx="9144000" cy="923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6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49" y="190500"/>
            <a:ext cx="8842375" cy="1553633"/>
          </a:xfrm>
        </p:spPr>
        <p:txBody>
          <a:bodyPr/>
          <a:lstStyle/>
          <a:p>
            <a:r>
              <a:rPr lang="en-US" sz="8000" dirty="0" smtClean="0"/>
              <a:t>World?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35200"/>
            <a:ext cx="9144000" cy="4622800"/>
          </a:xfrm>
        </p:spPr>
        <p:txBody>
          <a:bodyPr>
            <a:normAutofit/>
          </a:bodyPr>
          <a:lstStyle/>
          <a:p>
            <a:r>
              <a:rPr lang="en-US" sz="11500" dirty="0" smtClean="0">
                <a:solidFill>
                  <a:srgbClr val="FFFF00"/>
                </a:solidFill>
              </a:rPr>
              <a:t>‘Age’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0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49" y="190500"/>
            <a:ext cx="8842375" cy="5600700"/>
          </a:xfrm>
        </p:spPr>
        <p:txBody>
          <a:bodyPr/>
          <a:lstStyle/>
          <a:p>
            <a:r>
              <a:rPr lang="en-US" sz="8000" dirty="0" smtClean="0"/>
              <a:t>World?</a:t>
            </a:r>
            <a:br>
              <a:rPr lang="en-US" sz="80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8000" i="1" u="sng" dirty="0" smtClean="0">
                <a:solidFill>
                  <a:srgbClr val="FFFF00"/>
                </a:solidFill>
              </a:rPr>
              <a:t>Thoughts and </a:t>
            </a:r>
            <a:br>
              <a:rPr lang="en-US" sz="8000" i="1" u="sng" dirty="0" smtClean="0">
                <a:solidFill>
                  <a:srgbClr val="FFFF00"/>
                </a:solidFill>
              </a:rPr>
            </a:br>
            <a:r>
              <a:rPr lang="en-US" sz="8000" i="1" u="sng" dirty="0" smtClean="0">
                <a:solidFill>
                  <a:srgbClr val="FFFF00"/>
                </a:solidFill>
              </a:rPr>
              <a:t>standards</a:t>
            </a:r>
            <a:endParaRPr lang="en-US" sz="8000" i="1" u="sng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09733"/>
            <a:ext cx="9144000" cy="94826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2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49" y="190500"/>
            <a:ext cx="8842375" cy="5600700"/>
          </a:xfrm>
        </p:spPr>
        <p:txBody>
          <a:bodyPr/>
          <a:lstStyle/>
          <a:p>
            <a:r>
              <a:rPr lang="en-US" sz="8000" dirty="0" smtClean="0"/>
              <a:t>World?</a:t>
            </a:r>
            <a:br>
              <a:rPr lang="en-US" sz="80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8000" i="1" u="sng" dirty="0" smtClean="0">
                <a:solidFill>
                  <a:srgbClr val="FFFF00"/>
                </a:solidFill>
              </a:rPr>
              <a:t>Thoughts and </a:t>
            </a:r>
            <a:br>
              <a:rPr lang="en-US" sz="8000" i="1" u="sng" dirty="0" smtClean="0">
                <a:solidFill>
                  <a:srgbClr val="FFFF00"/>
                </a:solidFill>
              </a:rPr>
            </a:br>
            <a:r>
              <a:rPr lang="en-US" sz="8000" i="1" u="sng" dirty="0" smtClean="0">
                <a:solidFill>
                  <a:srgbClr val="FFFF00"/>
                </a:solidFill>
              </a:rPr>
              <a:t>standards</a:t>
            </a:r>
            <a:endParaRPr lang="en-US" sz="8000" i="1" u="sng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09733"/>
            <a:ext cx="9144000" cy="9482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642658">
            <a:off x="389468" y="2726267"/>
            <a:ext cx="8341782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NOT conformed to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8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5489</TotalTime>
  <Words>661</Words>
  <Application>Microsoft Macintosh PowerPoint</Application>
  <PresentationFormat>On-screen Show (4:3)</PresentationFormat>
  <Paragraphs>207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 Black </vt:lpstr>
      <vt:lpstr>PowerPoint Presentation</vt:lpstr>
      <vt:lpstr>Present your bodies</vt:lpstr>
      <vt:lpstr>Living sacrifice</vt:lpstr>
      <vt:lpstr>Holy and acceptable</vt:lpstr>
      <vt:lpstr>Reasonable service</vt:lpstr>
      <vt:lpstr>Conformed or Transformed</vt:lpstr>
      <vt:lpstr>World?</vt:lpstr>
      <vt:lpstr>World?  Thoughts and  standards</vt:lpstr>
      <vt:lpstr>World?  Thoughts and  standards</vt:lpstr>
      <vt:lpstr>Transformed</vt:lpstr>
      <vt:lpstr>PowerPoint Presentation</vt:lpstr>
      <vt:lpstr>PowerPoint Presentation</vt:lpstr>
      <vt:lpstr>PowerPoint Presentation</vt:lpstr>
      <vt:lpstr>Battle for your MIND</vt:lpstr>
      <vt:lpstr>NOT the WORLD but the will of God</vt:lpstr>
      <vt:lpstr>Did God say?</vt:lpstr>
      <vt:lpstr>You shall surely die OR You shall NOT die</vt:lpstr>
      <vt:lpstr>Battle for your MIND</vt:lpstr>
      <vt:lpstr>Relationship</vt:lpstr>
      <vt:lpstr>Relationship</vt:lpstr>
      <vt:lpstr>Love God with all your heart, soul, and MIND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</dc:creator>
  <cp:lastModifiedBy>Hugh</cp:lastModifiedBy>
  <cp:revision>47</cp:revision>
  <dcterms:created xsi:type="dcterms:W3CDTF">2014-01-26T20:19:07Z</dcterms:created>
  <dcterms:modified xsi:type="dcterms:W3CDTF">2015-03-22T14:58:45Z</dcterms:modified>
</cp:coreProperties>
</file>