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1" r:id="rId2"/>
    <p:sldId id="298" r:id="rId3"/>
    <p:sldId id="312" r:id="rId4"/>
    <p:sldId id="313" r:id="rId5"/>
    <p:sldId id="314" r:id="rId6"/>
    <p:sldId id="315" r:id="rId7"/>
    <p:sldId id="316" r:id="rId8"/>
    <p:sldId id="317" r:id="rId9"/>
    <p:sldId id="301" r:id="rId10"/>
    <p:sldId id="302" r:id="rId11"/>
    <p:sldId id="308" r:id="rId12"/>
    <p:sldId id="309" r:id="rId13"/>
    <p:sldId id="310" r:id="rId14"/>
    <p:sldId id="305" r:id="rId15"/>
    <p:sldId id="306" r:id="rId16"/>
    <p:sldId id="30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82" autoAdjust="0"/>
    <p:restoredTop sz="48341" autoAdjust="0"/>
  </p:normalViewPr>
  <p:slideViewPr>
    <p:cSldViewPr snapToGrid="0" snapToObjects="1">
      <p:cViewPr varScale="1">
        <p:scale>
          <a:sx n="39" d="100"/>
          <a:sy n="39" d="100"/>
        </p:scale>
        <p:origin x="-1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article posted May 2015 in our reading of Romans.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19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God's Wrath IS revealed....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= present tense.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God has been, is, and WILL display his wrath against sin. 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 it is displayed directly: i.e.,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Nadab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Abihu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Adam &amp; Eve, Ananias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Sapphira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 etc. 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 it is displayed thru 'agency': the various national judgments brought by raising up other nations (book of Judges, Assyria against Israel, Babylon against Judah, etc.).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shows in Romans 13 that the various governments are also the agency of God's wrath against evildoers within society.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in Chapter 1 – God ‘reveals wrath’ by letting SIN bring consequences and further sin.. A downhill spiral!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 YET a future day of wrath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YET a future day of judgment and wrath - 2:5-6.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Temporal judgments against sin are NOT the end of the wrath of God.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fear not those who can kill the body, but Him who can cast both body and soul into hell (Matt. 10:28; Luke 12:4).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here speaks of THE DAY when He will judge all men through Jesus.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5:   all in the grave shall come forth unto judgment -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ALL must stand before the judgment seat of Christ (2Cor. 5:10).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will each then face either the wrath of God OR, if we belong to Jesus, we will be accepted on the basis of our having been forgiven.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 Law Brings Wrath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 brings wrath - 4:15.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 - a rule of conduct with a penalty attached (as opposed to a 'suggestion' or 'recommendation').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penalty for transgressing God's law is death: the wages of sin is death (Rom. 6:21).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law is broken, there is no undoing of it.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amount of keeping other law will undo the breaking that has occurred;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is only receiving the penalty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finding forgiveness and mercy with the Judge. Such is ONLY to be found in Jesus.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 God’s Wrath is RIGHTEOUS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God's Wrath is righteous -- 2:5.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God's wrath against sin shows the degree of God's righteousness.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Righteous God does not overlook or condone sin of any kind.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describing this judgment of God, Paul calls it the 'righteous judgment of God' (2:5).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question is often asked: "What will God do with the man who ... ?"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we cannot definitively answer such hypothetical questions,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trust that God will NOT do that which is unfair, unrighteous.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NO partiality with God when it comes to such judgment of sin (2:10-11).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eternal condemnation comes not from OUR view of the severity of the transgression, but rather from the holiness of the one whom we have sinned against. 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We Are SAVED from wrath – propitiation thru</a:t>
            </a:r>
            <a:r>
              <a:rPr lang="en-US" baseline="0" dirty="0" smtClean="0">
                <a:sym typeface="Wingdings"/>
              </a:rPr>
              <a:t> the blood of Jesus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saved FROM such wrath thru the propitiatory sacrifice of Jesus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3:25.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saved; saved from WHAT?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wrath of God! Apart from the blood of Jesus sinners can only look forward to experiencing the wrath of God.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ym typeface="Wingdings"/>
              </a:rPr>
              <a:t> The Kindness and Severity of God – Rom. 11:22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dirty="0" smtClean="0"/>
              <a:t>Romans 11:22-23</a:t>
            </a:r>
          </a:p>
          <a:p>
            <a:pPr rtl="0"/>
            <a:r>
              <a:rPr lang="en-US" sz="1200" dirty="0" smtClean="0"/>
              <a:t>Note then the kindness and the severity of God: severity toward those who have fallen, but God’s kindness to you, provided you continue in his kindness. Otherwise you too will be cut off. 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23 	And even they, if they do not continue in their unbelief, will be grafted in, for God has the power to graft them in again. </a:t>
            </a:r>
          </a:p>
          <a:p>
            <a:endParaRPr lang="en-US" dirty="0" smtClean="0"/>
          </a:p>
          <a:p>
            <a:r>
              <a:rPr lang="en-US" dirty="0" smtClean="0"/>
              <a:t>Which will it be?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Romans shows</a:t>
            </a:r>
            <a:r>
              <a:rPr lang="en-US" baseline="0" dirty="0" smtClean="0"/>
              <a:t> us the two sides of dealing with God.</a:t>
            </a:r>
          </a:p>
          <a:p>
            <a:r>
              <a:rPr lang="en-US" baseline="0" dirty="0" smtClean="0"/>
              <a:t>Two concepts – wrath and love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- 17 times.</a:t>
            </a:r>
          </a:p>
          <a:p>
            <a:endParaRPr lang="en-US" baseline="0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Wrath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12, most of God, and of God ALWAYS against SIN – Rom. 1:18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Interesting study of words in the OT – designed to show the awfulness of His wrath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r>
              <a:rPr lang="en-US" baseline="0" dirty="0" smtClean="0"/>
              <a:t>Love – </a:t>
            </a:r>
          </a:p>
          <a:p>
            <a:r>
              <a:rPr lang="en-US" baseline="0" dirty="0" smtClean="0"/>
              <a:t>Wrath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1B5700E-F982-8C48-AC6C-9EB16D7D176E}" type="slidenum">
              <a:rPr lang="en-US" sz="1200" smtClean="0"/>
              <a:pPr eaLnBrk="1" hangingPunct="1">
                <a:defRPr/>
              </a:pPr>
              <a:t>3</a:t>
            </a:fld>
            <a:endParaRPr lang="en-US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Times New Roman" charset="0"/>
                <a:cs typeface="+mn-cs"/>
              </a:rPr>
              <a:t>Yet a THIRD word tied to </a:t>
            </a:r>
            <a:r>
              <a:rPr lang="ja-JP" altLang="en-US" b="1" dirty="0">
                <a:latin typeface="Times New Roman" charset="0"/>
                <a:cs typeface="+mn-cs"/>
              </a:rPr>
              <a:t>‘</a:t>
            </a:r>
            <a:r>
              <a:rPr lang="en-US" b="1" dirty="0">
                <a:latin typeface="Times New Roman" charset="0"/>
                <a:cs typeface="+mn-cs"/>
              </a:rPr>
              <a:t>heat</a:t>
            </a:r>
            <a:r>
              <a:rPr lang="ja-JP" altLang="en-US" b="1" dirty="0">
                <a:latin typeface="Times New Roman" charset="0"/>
                <a:cs typeface="+mn-cs"/>
              </a:rPr>
              <a:t>’</a:t>
            </a:r>
            <a:r>
              <a:rPr lang="en-US" b="1" dirty="0">
                <a:latin typeface="Times New Roman" charset="0"/>
                <a:cs typeface="+mn-cs"/>
              </a:rPr>
              <a:t> -  </a:t>
            </a:r>
          </a:p>
          <a:p>
            <a:pPr eaLnBrk="1" hangingPunct="1">
              <a:defRPr/>
            </a:pPr>
            <a:endParaRPr lang="en-US" b="1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en-US" b="1" dirty="0">
                <a:latin typeface="Times New Roman" charset="0"/>
                <a:cs typeface="+mn-cs"/>
              </a:rPr>
              <a:t>Heat, inward burning of anger</a:t>
            </a:r>
          </a:p>
          <a:p>
            <a:pPr eaLnBrk="1" hangingPunct="1">
              <a:defRPr/>
            </a:pPr>
            <a:r>
              <a:rPr lang="en-US" sz="1400" dirty="0">
                <a:latin typeface="Times New Roman" charset="0"/>
                <a:cs typeface="+mn-cs"/>
                <a:sym typeface="Wingdings" charset="0"/>
              </a:rPr>
              <a:t>Charon  </a:t>
            </a:r>
            <a:r>
              <a:rPr lang="ja-JP" altLang="en-US" sz="1400" dirty="0">
                <a:latin typeface="Times New Roman" charset="0"/>
                <a:cs typeface="+mn-cs"/>
                <a:sym typeface="Wingdings" charset="0"/>
              </a:rPr>
              <a:t>“</a:t>
            </a:r>
            <a:r>
              <a:rPr lang="en-US" sz="1400" dirty="0">
                <a:latin typeface="Times New Roman" charset="0"/>
                <a:cs typeface="+mn-cs"/>
                <a:sym typeface="Wingdings" charset="0"/>
              </a:rPr>
              <a:t>heat, inward burning of anger</a:t>
            </a:r>
            <a:r>
              <a:rPr lang="ja-JP" altLang="en-US" sz="1400" dirty="0">
                <a:latin typeface="Times New Roman" charset="0"/>
                <a:cs typeface="+mn-cs"/>
                <a:sym typeface="Wingdings" charset="0"/>
              </a:rPr>
              <a:t>”</a:t>
            </a:r>
            <a:r>
              <a:rPr lang="en-US" sz="1400" dirty="0">
                <a:latin typeface="Times New Roman" charset="0"/>
                <a:cs typeface="+mn-cs"/>
                <a:sym typeface="Wingdings" charset="0"/>
              </a:rPr>
              <a:t>, Numbers 11:1</a:t>
            </a:r>
          </a:p>
          <a:p>
            <a:pPr eaLnBrk="1" hangingPunct="1">
              <a:defRPr/>
            </a:pPr>
            <a:endParaRPr lang="en-US" sz="1400" dirty="0">
              <a:latin typeface="Times New Roman" charset="0"/>
              <a:cs typeface="+mn-cs"/>
              <a:sym typeface="Wingdings" charset="0"/>
            </a:endParaRP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</a:rPr>
              <a:t>Now </a:t>
            </a:r>
            <a:r>
              <a:rPr lang="en-US" i="1" dirty="0">
                <a:latin typeface="Times New Roman" charset="0"/>
                <a:cs typeface="+mn-cs"/>
              </a:rPr>
              <a:t>when</a:t>
            </a:r>
            <a:r>
              <a:rPr lang="en-US" dirty="0">
                <a:latin typeface="Times New Roman" charset="0"/>
                <a:cs typeface="+mn-cs"/>
              </a:rPr>
              <a:t> the people complained, it displeased the Lord; for the Lord heard </a:t>
            </a:r>
            <a:r>
              <a:rPr lang="en-US" i="1" dirty="0">
                <a:latin typeface="Times New Roman" charset="0"/>
                <a:cs typeface="+mn-cs"/>
              </a:rPr>
              <a:t>it,</a:t>
            </a:r>
            <a:r>
              <a:rPr lang="en-US" dirty="0">
                <a:latin typeface="Times New Roman" charset="0"/>
                <a:cs typeface="+mn-cs"/>
              </a:rPr>
              <a:t> and His anger was </a:t>
            </a:r>
            <a:r>
              <a:rPr lang="en-US" dirty="0">
                <a:solidFill>
                  <a:srgbClr val="FF6600"/>
                </a:solidFill>
                <a:latin typeface="Times New Roman" charset="0"/>
                <a:cs typeface="+mn-cs"/>
              </a:rPr>
              <a:t>aroused (kindled – KJ)</a:t>
            </a:r>
            <a:r>
              <a:rPr lang="en-US" dirty="0">
                <a:latin typeface="Times New Roman" charset="0"/>
                <a:cs typeface="+mn-cs"/>
              </a:rPr>
              <a:t>. So the fire of the Lord burned among them, and consumed </a:t>
            </a:r>
            <a:r>
              <a:rPr lang="en-US" i="1" dirty="0">
                <a:latin typeface="Times New Roman" charset="0"/>
                <a:cs typeface="+mn-cs"/>
              </a:rPr>
              <a:t>some</a:t>
            </a:r>
            <a:r>
              <a:rPr lang="en-US" dirty="0">
                <a:latin typeface="Times New Roman" charset="0"/>
                <a:cs typeface="+mn-cs"/>
              </a:rPr>
              <a:t> in the outskirts of the camp.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  <a:sym typeface="Wingdings" charset="0"/>
              </a:rPr>
              <a:t>  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‘</a:t>
            </a:r>
            <a:r>
              <a:rPr lang="en-US" dirty="0" err="1">
                <a:latin typeface="Times New Roman" charset="0"/>
                <a:cs typeface="+mn-cs"/>
                <a:sym typeface="Wingdings" charset="0"/>
              </a:rPr>
              <a:t>ap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’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 –  nostrils,  to snort – be </a:t>
            </a:r>
            <a:r>
              <a:rPr lang="en-US" dirty="0" smtClean="0">
                <a:latin typeface="Times New Roman" charset="0"/>
                <a:cs typeface="+mn-cs"/>
                <a:sym typeface="Wingdings" charset="0"/>
              </a:rPr>
              <a:t>angry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B6E167F-ABD9-584D-B907-523BECFE9E78}" type="slidenum">
              <a:rPr lang="en-US" sz="1200" smtClean="0"/>
              <a:pPr eaLnBrk="1" hangingPunct="1">
                <a:defRPr/>
              </a:pPr>
              <a:t>4</a:t>
            </a:fld>
            <a:endParaRPr 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</a:rPr>
              <a:t>To snort, be angry</a:t>
            </a:r>
          </a:p>
          <a:p>
            <a:pPr eaLnBrk="1" hangingPunct="1">
              <a:defRPr/>
            </a:pP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‘</a:t>
            </a:r>
            <a:r>
              <a:rPr lang="en-US" dirty="0" err="1">
                <a:latin typeface="Times New Roman" charset="0"/>
                <a:cs typeface="+mn-cs"/>
                <a:sym typeface="Wingdings" charset="0"/>
              </a:rPr>
              <a:t>ap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  basically refers to the nostrils (of divine wrath 170 times). It comes from the verb 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‘</a:t>
            </a:r>
            <a:r>
              <a:rPr lang="en-US" dirty="0" err="1">
                <a:latin typeface="Times New Roman" charset="0"/>
                <a:cs typeface="+mn-cs"/>
                <a:sym typeface="Wingdings" charset="0"/>
              </a:rPr>
              <a:t>anap,which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 means 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“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to snort, to be angry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”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  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  <a:sym typeface="Wingdings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cs typeface="+mn-cs"/>
                <a:sym typeface="Wingdings" charset="0"/>
              </a:rPr>
              <a:t>Psalm 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2:5 – at the rejection of the Messiah – the rebellion of the people against God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’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s anointed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charset="0"/>
                <a:cs typeface="+mn-cs"/>
                <a:sym typeface="Wingdings" charset="0"/>
              </a:rPr>
              <a:t>Then He shall speak to them in His </a:t>
            </a:r>
            <a:r>
              <a:rPr lang="en-US" sz="1200" b="1" i="1" u="sng" dirty="0" smtClean="0">
                <a:solidFill>
                  <a:srgbClr val="FF0000"/>
                </a:solidFill>
                <a:latin typeface="Arial" charset="0"/>
                <a:cs typeface="+mn-cs"/>
                <a:sym typeface="Wingdings" charset="0"/>
              </a:rPr>
              <a:t>wrath</a:t>
            </a:r>
            <a:r>
              <a:rPr lang="en-US" sz="1200" dirty="0" smtClean="0">
                <a:latin typeface="Arial" charset="0"/>
                <a:cs typeface="+mn-cs"/>
                <a:sym typeface="Wingdings" charset="0"/>
              </a:rPr>
              <a:t>, And distress them in His deep displeasure: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  <a:sym typeface="Wingdings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cs typeface="+mn-cs"/>
                <a:sym typeface="Wingdings" charset="0"/>
              </a:rPr>
              <a:t>Also 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Psalm 18:8(see Ps. 18:8)</a:t>
            </a:r>
          </a:p>
          <a:p>
            <a:pPr eaLnBrk="1" hangingPunct="1">
              <a:defRPr/>
            </a:pPr>
            <a:r>
              <a:rPr lang="en-US" sz="1400" b="1" i="1" dirty="0" smtClean="0">
                <a:latin typeface="Baskerville Old Face" charset="0"/>
                <a:cs typeface="+mn-cs"/>
              </a:rPr>
              <a:t>Because He was angry.  </a:t>
            </a:r>
            <a:r>
              <a:rPr lang="en-US" sz="1200" dirty="0" smtClean="0">
                <a:latin typeface="Baskerville Old Face" charset="0"/>
                <a:cs typeface="+mn-cs"/>
              </a:rPr>
              <a:t>Smoke went up from His </a:t>
            </a:r>
            <a:r>
              <a:rPr lang="en-US" sz="1200" dirty="0" smtClean="0">
                <a:solidFill>
                  <a:srgbClr val="FF0000"/>
                </a:solidFill>
                <a:latin typeface="Baskerville Old Face" charset="0"/>
                <a:cs typeface="+mn-cs"/>
              </a:rPr>
              <a:t>nostrils</a:t>
            </a:r>
            <a:r>
              <a:rPr lang="en-US" sz="1200" dirty="0" smtClean="0">
                <a:latin typeface="Baskerville Old Face" charset="0"/>
                <a:cs typeface="+mn-cs"/>
              </a:rPr>
              <a:t>, And devouring fire from His mouth; Coals were kindled by it.</a:t>
            </a:r>
          </a:p>
          <a:p>
            <a:pPr eaLnBrk="1" hangingPunct="1">
              <a:defRPr/>
            </a:pPr>
            <a:endParaRPr lang="en-US" sz="1200" dirty="0" smtClean="0">
              <a:latin typeface="Baskerville Old Face" charset="0"/>
              <a:cs typeface="+mn-cs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Baskerville Old Face" charset="0"/>
                <a:cs typeface="+mn-cs"/>
                <a:sym typeface="Wingdings"/>
              </a:rPr>
              <a:t> Overflowing with fury</a:t>
            </a:r>
            <a:endParaRPr lang="en-US" sz="1200" dirty="0" smtClean="0">
              <a:latin typeface="Baskerville Old Face" charset="0"/>
              <a:cs typeface="+mn-cs"/>
            </a:endParaRPr>
          </a:p>
          <a:p>
            <a:pPr eaLnBrk="1" hangingPunct="1">
              <a:defRPr/>
            </a:pPr>
            <a:endParaRPr lang="en-US" sz="1200" dirty="0" smtClean="0">
              <a:latin typeface="Baskerville Old Face" charset="0"/>
              <a:cs typeface="+mn-cs"/>
            </a:endParaRP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81F6CB4C-96F3-CB48-BD20-87EF5C385F72}" type="slidenum">
              <a:rPr lang="en-US" sz="1200" smtClean="0"/>
              <a:pPr eaLnBrk="1" hangingPunct="1">
                <a:defRPr/>
              </a:pPr>
              <a:t>5</a:t>
            </a:fld>
            <a:endParaRPr lang="en-US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Times New Roman" charset="0"/>
                <a:cs typeface="+mn-cs"/>
              </a:rPr>
              <a:t>Overflowing with fury</a:t>
            </a:r>
          </a:p>
          <a:p>
            <a:pPr eaLnBrk="1" hangingPunct="1">
              <a:defRPr/>
            </a:pPr>
            <a:r>
              <a:rPr lang="ja-JP" altLang="en-US" b="1" dirty="0">
                <a:latin typeface="Times New Roman" charset="0"/>
                <a:cs typeface="+mn-cs"/>
                <a:sym typeface="Wingdings" charset="0"/>
              </a:rPr>
              <a:t>‘</a:t>
            </a:r>
            <a:r>
              <a:rPr lang="en-US" b="1" dirty="0" err="1">
                <a:latin typeface="Times New Roman" charset="0"/>
                <a:cs typeface="+mn-cs"/>
                <a:sym typeface="Wingdings" charset="0"/>
              </a:rPr>
              <a:t>ebrah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  from a verb meaning to 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“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be full, to overflow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”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, thus means 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“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to be angry, to be full of wrath, to be overflowing with fury.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”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, 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  <a:sym typeface="Wingdings" charset="0"/>
            </a:endParaRP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  <a:sym typeface="Wingdings" charset="0"/>
              </a:rPr>
              <a:t> cp. Psa. 78:49</a:t>
            </a:r>
            <a:endParaRPr lang="en-US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</a:rPr>
              <a:t>He cast on them the fierceness of His anger, </a:t>
            </a:r>
            <a:r>
              <a:rPr lang="en-US" b="1" i="1" dirty="0">
                <a:solidFill>
                  <a:srgbClr val="FF6600"/>
                </a:solidFill>
                <a:latin typeface="Times New Roman" charset="0"/>
                <a:cs typeface="+mn-cs"/>
              </a:rPr>
              <a:t>Wrath</a:t>
            </a:r>
            <a:r>
              <a:rPr lang="en-US" dirty="0">
                <a:latin typeface="Times New Roman" charset="0"/>
                <a:cs typeface="+mn-cs"/>
              </a:rPr>
              <a:t>, indignation, and trouble, By sending angels of destruction </a:t>
            </a:r>
            <a:r>
              <a:rPr lang="en-US" i="1" dirty="0">
                <a:latin typeface="Times New Roman" charset="0"/>
                <a:cs typeface="+mn-cs"/>
              </a:rPr>
              <a:t>among</a:t>
            </a:r>
            <a:r>
              <a:rPr lang="en-US" dirty="0">
                <a:latin typeface="Times New Roman" charset="0"/>
                <a:cs typeface="+mn-cs"/>
              </a:rPr>
              <a:t> </a:t>
            </a:r>
            <a:r>
              <a:rPr lang="en-US" i="1" dirty="0">
                <a:latin typeface="Times New Roman" charset="0"/>
                <a:cs typeface="+mn-cs"/>
              </a:rPr>
              <a:t>them</a:t>
            </a:r>
            <a:r>
              <a:rPr lang="en-US" dirty="0" smtClean="0">
                <a:latin typeface="Times New Roman" charset="0"/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 smtClean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cs typeface="+mn-cs"/>
                <a:sym typeface="Wingdings"/>
              </a:rPr>
              <a:t> To Storm, to RAGE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19201AF-CA4D-9F42-BB13-2037E1CFF215}" type="slidenum">
              <a:rPr lang="en-US" sz="1200" smtClean="0"/>
              <a:pPr eaLnBrk="1" hangingPunct="1">
                <a:defRPr/>
              </a:pPr>
              <a:t>6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To storm, to rage</a:t>
            </a:r>
          </a:p>
          <a:p>
            <a:pPr eaLnBrk="1" hangingPunct="1"/>
            <a:r>
              <a:rPr lang="en-US" sz="1400" b="1" dirty="0" err="1">
                <a:latin typeface="Times New Roman" charset="0"/>
              </a:rPr>
              <a:t>Za</a:t>
            </a:r>
            <a:r>
              <a:rPr lang="ja-JP" altLang="en-US" sz="1400" b="1" dirty="0">
                <a:latin typeface="Times New Roman" charset="0"/>
              </a:rPr>
              <a:t>’</a:t>
            </a:r>
            <a:r>
              <a:rPr lang="en-US" altLang="ja-JP" sz="1400" b="1" dirty="0" err="1">
                <a:latin typeface="Times New Roman" charset="0"/>
              </a:rPr>
              <a:t>ap</a:t>
            </a:r>
            <a:r>
              <a:rPr lang="en-US" altLang="ja-JP" sz="1400" b="1" dirty="0">
                <a:latin typeface="Times New Roman" charset="0"/>
              </a:rPr>
              <a:t> / </a:t>
            </a:r>
            <a:r>
              <a:rPr lang="en-US" altLang="ja-JP" sz="1400" b="1" dirty="0" err="1">
                <a:latin typeface="Times New Roman" charset="0"/>
              </a:rPr>
              <a:t>za</a:t>
            </a:r>
            <a:r>
              <a:rPr lang="ja-JP" altLang="en-US" sz="1400" b="1" dirty="0">
                <a:latin typeface="Times New Roman" charset="0"/>
              </a:rPr>
              <a:t>’</a:t>
            </a:r>
            <a:r>
              <a:rPr lang="en-US" altLang="ja-JP" sz="1400" b="1" dirty="0">
                <a:latin typeface="Times New Roman" charset="0"/>
              </a:rPr>
              <a:t>am</a:t>
            </a:r>
            <a:r>
              <a:rPr lang="en-US" altLang="ja-JP" sz="1400" dirty="0">
                <a:latin typeface="Times New Roman" charset="0"/>
              </a:rPr>
              <a:t> </a:t>
            </a:r>
            <a:r>
              <a:rPr lang="en-US" altLang="ja-JP" sz="1400" dirty="0">
                <a:latin typeface="Times New Roman" charset="0"/>
                <a:sym typeface="Wingdings" charset="0"/>
              </a:rPr>
              <a:t> these carry the connotation of intense anger … being related to words that mean </a:t>
            </a:r>
            <a:r>
              <a:rPr lang="ja-JP" altLang="en-US" sz="1400" dirty="0">
                <a:latin typeface="Times New Roman" charset="0"/>
                <a:sym typeface="Wingdings" charset="0"/>
              </a:rPr>
              <a:t>“</a:t>
            </a:r>
            <a:r>
              <a:rPr lang="en-US" altLang="ja-JP" sz="1400" dirty="0">
                <a:latin typeface="Times New Roman" charset="0"/>
                <a:sym typeface="Wingdings" charset="0"/>
              </a:rPr>
              <a:t>to storm, to rage</a:t>
            </a:r>
            <a:r>
              <a:rPr lang="ja-JP" altLang="en-US" sz="1400" dirty="0">
                <a:latin typeface="Times New Roman" charset="0"/>
                <a:sym typeface="Wingdings" charset="0"/>
              </a:rPr>
              <a:t>”</a:t>
            </a:r>
            <a:r>
              <a:rPr lang="en-US" altLang="ja-JP" sz="1400" dirty="0">
                <a:latin typeface="Times New Roman" charset="0"/>
                <a:sym typeface="Wingdings" charset="0"/>
              </a:rPr>
              <a:t> … </a:t>
            </a:r>
          </a:p>
          <a:p>
            <a:pPr eaLnBrk="1" hangingPunct="1"/>
            <a:endParaRPr lang="en-US" sz="1400" dirty="0">
              <a:latin typeface="Times New Roman" charset="0"/>
              <a:sym typeface="Wingdings" charset="0"/>
            </a:endParaRPr>
          </a:p>
          <a:p>
            <a:pPr eaLnBrk="1" hangingPunct="1"/>
            <a:r>
              <a:rPr lang="en-US" sz="1400" b="1" dirty="0">
                <a:latin typeface="Times New Roman" charset="0"/>
                <a:sym typeface="Wingdings" charset="0"/>
              </a:rPr>
              <a:t>God</a:t>
            </a:r>
            <a:r>
              <a:rPr lang="ja-JP" altLang="en-US" sz="1400" b="1" dirty="0">
                <a:latin typeface="Times New Roman" charset="0"/>
                <a:sym typeface="Wingdings" charset="0"/>
              </a:rPr>
              <a:t>’</a:t>
            </a:r>
            <a:r>
              <a:rPr lang="en-US" altLang="ja-JP" sz="1400" b="1" dirty="0">
                <a:latin typeface="Times New Roman" charset="0"/>
                <a:sym typeface="Wingdings" charset="0"/>
              </a:rPr>
              <a:t>s wrath against Nineveh – vs. 2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2</a:t>
            </a:r>
            <a:r>
              <a:rPr lang="en-US" sz="1400" dirty="0">
                <a:latin typeface="Times New Roman" charset="0"/>
              </a:rPr>
              <a:t>  The LORD is a jealous and avenging God</a:t>
            </a:r>
            <a:r>
              <a:rPr lang="en-US" sz="1400" b="1" i="1" u="sng" dirty="0">
                <a:latin typeface="Times New Roman" charset="0"/>
              </a:rPr>
              <a:t>; the LORD is avenging and wrathful</a:t>
            </a:r>
            <a:r>
              <a:rPr lang="en-US" sz="1400" dirty="0">
                <a:latin typeface="Times New Roman" charset="0"/>
              </a:rPr>
              <a:t>; the LORD takes vengeance on his adversaries </a:t>
            </a:r>
            <a:r>
              <a:rPr lang="en-US" sz="1400" b="1" i="1" u="sng" dirty="0">
                <a:latin typeface="Times New Roman" charset="0"/>
              </a:rPr>
              <a:t>and keeps wrath for his enemies</a:t>
            </a:r>
            <a:r>
              <a:rPr lang="en-US" sz="1400" dirty="0">
                <a:latin typeface="Times New Roman" charset="0"/>
              </a:rPr>
              <a:t>. </a:t>
            </a:r>
            <a:br>
              <a:rPr lang="en-US" sz="1400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3</a:t>
            </a:r>
            <a:r>
              <a:rPr lang="en-US" sz="1400" dirty="0">
                <a:latin typeface="Times New Roman" charset="0"/>
              </a:rPr>
              <a:t>  The LORD is slow to anger and great in power, and the LORD will by no means clear the guilty. </a:t>
            </a:r>
            <a:r>
              <a:rPr lang="en-US" sz="1400" b="1" i="1" u="sng" dirty="0">
                <a:latin typeface="Times New Roman" charset="0"/>
              </a:rPr>
              <a:t>His way is in whirlwind and storm, and the clouds are the dust of his feet. </a:t>
            </a:r>
            <a:br>
              <a:rPr lang="en-US" sz="1400" b="1" i="1" u="sng" dirty="0">
                <a:latin typeface="Times New Roman" charset="0"/>
              </a:rPr>
            </a:br>
            <a:endParaRPr lang="en-US" sz="1400" b="1" i="1" u="sng" dirty="0">
              <a:latin typeface="Times New Roman" charset="0"/>
            </a:endParaRPr>
          </a:p>
          <a:p>
            <a:pPr eaLnBrk="1" hangingPunct="1"/>
            <a:r>
              <a:rPr lang="en-US" sz="1400" dirty="0">
                <a:latin typeface="Times New Roman" charset="0"/>
                <a:sym typeface="Wingdings" charset="0"/>
              </a:rPr>
              <a:t>BUT When God DOES get angry – it is INTENSE – to storm, to rage… </a:t>
            </a:r>
          </a:p>
          <a:p>
            <a:pPr eaLnBrk="1" hangingPunct="1"/>
            <a:endParaRPr lang="en-US" sz="1400" dirty="0">
              <a:latin typeface="Times New Roman" charset="0"/>
              <a:sym typeface="Wingdings" charset="0"/>
            </a:endParaRPr>
          </a:p>
          <a:p>
            <a:pPr eaLnBrk="1" hangingPunct="1"/>
            <a:r>
              <a:rPr lang="en-US" sz="1400" dirty="0" smtClean="0">
                <a:latin typeface="Times New Roman" charset="0"/>
                <a:sym typeface="Wingdings" charset="0"/>
              </a:rPr>
              <a:t>cp</a:t>
            </a:r>
            <a:r>
              <a:rPr lang="en-US" sz="1400" dirty="0">
                <a:latin typeface="Times New Roman" charset="0"/>
                <a:sym typeface="Wingdings" charset="0"/>
              </a:rPr>
              <a:t>. Nahum 1:6  &amp; </a:t>
            </a:r>
          </a:p>
          <a:p>
            <a:pPr eaLnBrk="1" hangingPunct="1"/>
            <a:r>
              <a:rPr lang="en-US" dirty="0">
                <a:latin typeface="Times New Roman" charset="0"/>
                <a:sym typeface="Wingdings" charset="0"/>
              </a:rPr>
              <a:t>Who can stand before His </a:t>
            </a:r>
            <a:r>
              <a:rPr lang="en-US" dirty="0">
                <a:solidFill>
                  <a:srgbClr val="FF6600"/>
                </a:solidFill>
                <a:latin typeface="Times New Roman" charset="0"/>
                <a:sym typeface="Wingdings" charset="0"/>
              </a:rPr>
              <a:t>indignation</a:t>
            </a:r>
            <a:r>
              <a:rPr lang="en-US" dirty="0">
                <a:latin typeface="Times New Roman" charset="0"/>
                <a:sym typeface="Wingdings" charset="0"/>
              </a:rPr>
              <a:t>? And who can endure the fierceness of His anger? His fury is poured out like fire, And the rocks are thrown down by Him</a:t>
            </a:r>
            <a:r>
              <a:rPr lang="en-US" dirty="0" smtClean="0">
                <a:latin typeface="Times New Roman" charset="0"/>
                <a:sym typeface="Wingdings" charset="0"/>
              </a:rPr>
              <a:t>. </a:t>
            </a:r>
          </a:p>
          <a:p>
            <a:pPr eaLnBrk="1" hangingPunct="1"/>
            <a:r>
              <a:rPr lang="en-US" b="1" dirty="0" smtClean="0">
                <a:latin typeface="Times New Roman" charset="0"/>
                <a:sym typeface="Wingdings"/>
              </a:rPr>
              <a:t> A Breaking </a:t>
            </a:r>
            <a:r>
              <a:rPr lang="en-US" b="1" dirty="0" err="1" smtClean="0">
                <a:latin typeface="Times New Roman" charset="0"/>
                <a:sym typeface="Wingdings"/>
              </a:rPr>
              <a:t>Forh</a:t>
            </a:r>
            <a:endParaRPr lang="en-US" b="1" dirty="0">
              <a:latin typeface="Times New Roman" charset="0"/>
              <a:sym typeface="Wingding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F67D0D1D-3E1C-D642-919A-5FB596821238}" type="slidenum">
              <a:rPr lang="en-US" sz="1200" smtClean="0"/>
              <a:pPr eaLnBrk="1" hangingPunct="1">
                <a:defRPr/>
              </a:pPr>
              <a:t>7</a:t>
            </a:fld>
            <a:endParaRPr 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</a:rPr>
              <a:t>Breaking forth of something under pressure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en-US" b="1" dirty="0" err="1">
                <a:latin typeface="Times New Roman" charset="0"/>
                <a:cs typeface="+mn-cs"/>
                <a:sym typeface="Wingdings" charset="0"/>
              </a:rPr>
              <a:t>Qetsep</a:t>
            </a:r>
            <a:r>
              <a:rPr lang="en-US" b="1" dirty="0">
                <a:latin typeface="Times New Roman" charset="0"/>
                <a:cs typeface="+mn-cs"/>
                <a:sym typeface="Wingdings" charset="0"/>
              </a:rPr>
              <a:t> 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 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“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the breaking forth of something under pressure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”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 – </a:t>
            </a: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  <a:sym typeface="Wingdings" charset="0"/>
              </a:rPr>
              <a:t>used some 50 times for God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’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s anger, 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  <a:sym typeface="Wingdings" charset="0"/>
            </a:endParaRP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  <a:sym typeface="Wingdings" charset="0"/>
              </a:rPr>
              <a:t>God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’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s indictment against idols ..  Warning to Israel to NOT learn 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‘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the ways of the nations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’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 – 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  <a:sym typeface="Wingdings" charset="0"/>
            </a:endParaRP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  <a:sym typeface="Wingdings" charset="0"/>
              </a:rPr>
              <a:t>God 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‘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blows up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’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 – but not 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‘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out of control</a:t>
            </a:r>
            <a:r>
              <a:rPr lang="ja-JP" altLang="en-US" dirty="0">
                <a:latin typeface="Times New Roman" charset="0"/>
                <a:cs typeface="+mn-cs"/>
                <a:sym typeface="Wingdings" charset="0"/>
              </a:rPr>
              <a:t>’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 – rather judicious wrath against evil. </a:t>
            </a: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  <a:sym typeface="Wingdings" charset="0"/>
              </a:rPr>
              <a:t>Is against SIN - 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  <a:sym typeface="Wingdings" charset="0"/>
            </a:endParaRP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  <a:sym typeface="Wingdings" charset="0"/>
              </a:rPr>
              <a:t>  </a:t>
            </a:r>
            <a:r>
              <a:rPr lang="en-US" dirty="0" smtClean="0">
                <a:latin typeface="Times New Roman" charset="0"/>
                <a:cs typeface="+mn-cs"/>
                <a:sym typeface="Wingdings" charset="0"/>
              </a:rPr>
              <a:t>NT</a:t>
            </a:r>
            <a:r>
              <a:rPr lang="en-US" baseline="0" dirty="0" smtClean="0">
                <a:latin typeface="Times New Roman" charset="0"/>
                <a:cs typeface="+mn-cs"/>
                <a:sym typeface="Wingdings" charset="0"/>
              </a:rPr>
              <a:t> - </a:t>
            </a:r>
            <a:endParaRPr lang="en-US" dirty="0">
              <a:latin typeface="Times New Roman" charset="0"/>
              <a:cs typeface="+mn-cs"/>
              <a:sym typeface="Wingding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Times New Roman" charset="0"/>
                <a:cs typeface="+mn-cs"/>
              </a:rPr>
              <a:t>Wrath in NT – 2 words</a:t>
            </a:r>
          </a:p>
          <a:p>
            <a:pPr eaLnBrk="1" hangingPunct="1">
              <a:defRPr/>
            </a:pPr>
            <a:r>
              <a:rPr lang="en-US" b="1" i="1" dirty="0" err="1">
                <a:latin typeface="Times New Roman" charset="0"/>
                <a:cs typeface="+mn-cs"/>
              </a:rPr>
              <a:t>Orge</a:t>
            </a:r>
            <a:r>
              <a:rPr lang="en-US" b="1" i="1" dirty="0">
                <a:latin typeface="Times New Roman" charset="0"/>
                <a:cs typeface="+mn-cs"/>
              </a:rPr>
              <a:t> </a:t>
            </a:r>
            <a:r>
              <a:rPr lang="en-US" dirty="0">
                <a:latin typeface="Times New Roman" charset="0"/>
                <a:cs typeface="+mn-cs"/>
              </a:rPr>
              <a:t>–  </a:t>
            </a:r>
            <a:r>
              <a:rPr lang="ja-JP" altLang="en-US" dirty="0">
                <a:latin typeface="Times New Roman" charset="0"/>
                <a:cs typeface="+mn-cs"/>
              </a:rPr>
              <a:t>‘</a:t>
            </a:r>
            <a:r>
              <a:rPr lang="en-US" dirty="0">
                <a:latin typeface="Times New Roman" charset="0"/>
                <a:cs typeface="+mn-cs"/>
              </a:rPr>
              <a:t>anger, wrath</a:t>
            </a:r>
            <a:r>
              <a:rPr lang="ja-JP" altLang="en-US" dirty="0">
                <a:latin typeface="Times New Roman" charset="0"/>
                <a:cs typeface="+mn-cs"/>
              </a:rPr>
              <a:t>’</a:t>
            </a:r>
            <a:r>
              <a:rPr lang="en-US" dirty="0">
                <a:latin typeface="Times New Roman" charset="0"/>
                <a:cs typeface="+mn-cs"/>
              </a:rPr>
              <a:t>  </a:t>
            </a:r>
            <a:r>
              <a:rPr lang="ja-JP" altLang="en-US" dirty="0">
                <a:latin typeface="Times New Roman" charset="0"/>
                <a:cs typeface="+mn-cs"/>
              </a:rPr>
              <a:t>‘</a:t>
            </a:r>
            <a:r>
              <a:rPr lang="en-US" dirty="0">
                <a:latin typeface="Times New Roman" charset="0"/>
                <a:cs typeface="+mn-cs"/>
              </a:rPr>
              <a:t>of </a:t>
            </a:r>
            <a:r>
              <a:rPr lang="en-US" dirty="0" err="1">
                <a:latin typeface="Times New Roman" charset="0"/>
                <a:cs typeface="+mn-cs"/>
              </a:rPr>
              <a:t>temperment</a:t>
            </a:r>
            <a:r>
              <a:rPr lang="en-US" dirty="0">
                <a:latin typeface="Times New Roman" charset="0"/>
                <a:cs typeface="+mn-cs"/>
              </a:rPr>
              <a:t>, also </a:t>
            </a:r>
            <a:r>
              <a:rPr lang="ja-JP" altLang="en-US" dirty="0">
                <a:latin typeface="Times New Roman" charset="0"/>
                <a:cs typeface="+mn-cs"/>
              </a:rPr>
              <a:t>‘</a:t>
            </a:r>
            <a:r>
              <a:rPr lang="en-US" dirty="0">
                <a:latin typeface="Times New Roman" charset="0"/>
                <a:cs typeface="+mn-cs"/>
              </a:rPr>
              <a:t>anger, </a:t>
            </a:r>
            <a:r>
              <a:rPr lang="en-US" dirty="0" err="1">
                <a:latin typeface="Times New Roman" charset="0"/>
                <a:cs typeface="+mn-cs"/>
              </a:rPr>
              <a:t>indigntion</a:t>
            </a:r>
            <a:r>
              <a:rPr lang="en-US" dirty="0">
                <a:latin typeface="Times New Roman" charset="0"/>
                <a:cs typeface="+mn-cs"/>
              </a:rPr>
              <a:t>, wrath</a:t>
            </a:r>
            <a:r>
              <a:rPr lang="ja-JP" altLang="en-US" dirty="0">
                <a:latin typeface="Times New Roman" charset="0"/>
                <a:cs typeface="+mn-cs"/>
              </a:rPr>
              <a:t>’</a:t>
            </a:r>
            <a:r>
              <a:rPr lang="en-US" dirty="0">
                <a:latin typeface="Times New Roman" charset="0"/>
                <a:cs typeface="+mn-cs"/>
              </a:rPr>
              <a:t> -   36 times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</a:rPr>
              <a:t>BDAG   Greek Lexicon:</a:t>
            </a: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</a:rPr>
              <a:t>① </a:t>
            </a:r>
            <a:r>
              <a:rPr lang="en-US" b="1" dirty="0">
                <a:latin typeface="Times New Roman" charset="0"/>
                <a:cs typeface="+mn-cs"/>
              </a:rPr>
              <a:t>state of relatively strong displeasure, w. focus on the emotional aspect, </a:t>
            </a:r>
            <a:r>
              <a:rPr lang="en-US" b="1" i="1" dirty="0">
                <a:latin typeface="Times New Roman" charset="0"/>
                <a:cs typeface="+mn-cs"/>
              </a:rPr>
              <a:t>anger</a:t>
            </a:r>
            <a:endParaRPr lang="en-US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</a:rPr>
              <a:t>② </a:t>
            </a:r>
            <a:r>
              <a:rPr lang="en-US" b="1" dirty="0">
                <a:latin typeface="Times New Roman" charset="0"/>
                <a:cs typeface="+mn-cs"/>
              </a:rPr>
              <a:t>strong indignation directed at wrongdoing, w. focus on retribution, </a:t>
            </a:r>
            <a:r>
              <a:rPr lang="en-US" b="1" i="1" dirty="0">
                <a:latin typeface="Times New Roman" charset="0"/>
                <a:cs typeface="+mn-cs"/>
              </a:rPr>
              <a:t>wrath</a:t>
            </a:r>
            <a:endParaRPr lang="en-US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en-US" b="1" i="1" dirty="0" err="1">
                <a:latin typeface="Times New Roman" charset="0"/>
                <a:cs typeface="+mn-cs"/>
              </a:rPr>
              <a:t>Thumos</a:t>
            </a:r>
            <a:r>
              <a:rPr lang="en-US" b="1" i="1" dirty="0">
                <a:latin typeface="Times New Roman" charset="0"/>
                <a:cs typeface="+mn-cs"/>
              </a:rPr>
              <a:t> </a:t>
            </a:r>
            <a:r>
              <a:rPr lang="en-US" dirty="0">
                <a:latin typeface="Times New Roman" charset="0"/>
                <a:cs typeface="+mn-cs"/>
              </a:rPr>
              <a:t>– </a:t>
            </a:r>
            <a:r>
              <a:rPr lang="ja-JP" altLang="en-US" dirty="0">
                <a:latin typeface="Times New Roman" charset="0"/>
                <a:cs typeface="+mn-cs"/>
              </a:rPr>
              <a:t>‘</a:t>
            </a:r>
            <a:r>
              <a:rPr lang="en-US" dirty="0">
                <a:latin typeface="Times New Roman" charset="0"/>
                <a:cs typeface="+mn-cs"/>
              </a:rPr>
              <a:t>  </a:t>
            </a:r>
            <a:r>
              <a:rPr lang="en-US" dirty="0" err="1">
                <a:latin typeface="Times New Roman" charset="0"/>
                <a:cs typeface="+mn-cs"/>
              </a:rPr>
              <a:t>Louw</a:t>
            </a:r>
            <a:r>
              <a:rPr lang="en-US" dirty="0">
                <a:latin typeface="Times New Roman" charset="0"/>
                <a:cs typeface="+mn-cs"/>
              </a:rPr>
              <a:t> </a:t>
            </a:r>
            <a:r>
              <a:rPr lang="en-US" dirty="0" err="1">
                <a:latin typeface="Times New Roman" charset="0"/>
                <a:cs typeface="+mn-cs"/>
              </a:rPr>
              <a:t>Nida</a:t>
            </a:r>
            <a:r>
              <a:rPr lang="en-US" dirty="0">
                <a:latin typeface="Times New Roman" charset="0"/>
                <a:cs typeface="+mn-cs"/>
              </a:rPr>
              <a:t> (</a:t>
            </a:r>
            <a:r>
              <a:rPr lang="en-US" dirty="0" err="1">
                <a:latin typeface="Times New Roman" charset="0"/>
                <a:cs typeface="+mn-cs"/>
              </a:rPr>
              <a:t>Grk</a:t>
            </a:r>
            <a:r>
              <a:rPr lang="en-US" dirty="0">
                <a:latin typeface="Times New Roman" charset="0"/>
                <a:cs typeface="+mn-cs"/>
              </a:rPr>
              <a:t>. Lexicon) – 18 times - </a:t>
            </a: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cs typeface="+mn-cs"/>
              </a:rPr>
              <a:t>a state of intense anger, with the implication of passionate outbursts—</a:t>
            </a:r>
            <a:r>
              <a:rPr lang="ja-JP" altLang="en-US" dirty="0">
                <a:latin typeface="Times New Roman" charset="0"/>
                <a:cs typeface="+mn-cs"/>
              </a:rPr>
              <a:t>‘</a:t>
            </a:r>
            <a:r>
              <a:rPr lang="en-US" dirty="0">
                <a:latin typeface="Times New Roman" charset="0"/>
                <a:cs typeface="+mn-cs"/>
              </a:rPr>
              <a:t>anger, fury, wrath, rage.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</a:endParaRPr>
          </a:p>
          <a:p>
            <a:pPr marL="171450" indent="-171450" eaLnBrk="1" hangingPunct="1">
              <a:buFont typeface="Wingdings" charset="0"/>
              <a:buChar char="à"/>
              <a:defRPr/>
            </a:pPr>
            <a:r>
              <a:rPr lang="en-US" dirty="0" smtClean="0">
                <a:latin typeface="Times New Roman" charset="0"/>
                <a:cs typeface="+mn-cs"/>
                <a:sym typeface="Wingdings" charset="0"/>
              </a:rPr>
              <a:t>Romans </a:t>
            </a:r>
            <a:r>
              <a:rPr lang="en-US" dirty="0">
                <a:latin typeface="Times New Roman" charset="0"/>
                <a:cs typeface="+mn-cs"/>
                <a:sym typeface="Wingdings" charset="0"/>
              </a:rPr>
              <a:t>1:18 </a:t>
            </a:r>
            <a:r>
              <a:rPr lang="en-US" dirty="0" smtClean="0">
                <a:latin typeface="Times New Roman" charset="0"/>
                <a:cs typeface="+mn-cs"/>
                <a:sym typeface="Wingdings" charset="0"/>
              </a:rPr>
              <a:t>– </a:t>
            </a: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ADE107C-944A-BF47-BF84-70184C0E7E02}" type="slidenum">
              <a:rPr lang="en-US" sz="1200" smtClean="0"/>
              <a:pPr eaLnBrk="1" hangingPunct="1">
                <a:defRPr/>
              </a:pPr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God's Wrath - is against SIN - 1:18: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"For the wrath of God is revealed from heaven against all ungodliness and unrighteousness of men, who by their unrighteousness suppress the truth.”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we learn that God's wrath is Always and Only against SIN.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then shows that the Gentiles sinned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1:19-31).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showing that God shows no partiality in His judgment against sin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2),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shows that the Jews also sinned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concludes ALL have sinned and thus ALL are facing the wrath of God (3:20-21).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God’s Wrath IS REVEALED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99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Wrath</a:t>
            </a:r>
            <a:br>
              <a:rPr lang="en-US" sz="8000" dirty="0" smtClean="0"/>
            </a:br>
            <a:r>
              <a:rPr lang="en-US" sz="8000" dirty="0" smtClean="0"/>
              <a:t>IS</a:t>
            </a:r>
            <a:br>
              <a:rPr lang="en-US" sz="8000" dirty="0" smtClean="0"/>
            </a:br>
            <a:r>
              <a:rPr lang="en-US" sz="8000" dirty="0" smtClean="0"/>
              <a:t>Revealed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Romans 1:18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2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Yet A</a:t>
            </a:r>
            <a:br>
              <a:rPr lang="en-US" sz="8000" dirty="0" smtClean="0"/>
            </a:br>
            <a:r>
              <a:rPr lang="en-US" sz="8000" dirty="0" smtClean="0"/>
              <a:t>Future</a:t>
            </a:r>
            <a:br>
              <a:rPr lang="en-US" sz="8000" dirty="0" smtClean="0"/>
            </a:br>
            <a:r>
              <a:rPr lang="en-US" sz="8000" dirty="0" smtClean="0"/>
              <a:t>day of Wrath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Romans 2:5-6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1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LAW brings</a:t>
            </a:r>
            <a:br>
              <a:rPr lang="en-US" sz="8000" dirty="0" smtClean="0"/>
            </a:br>
            <a:r>
              <a:rPr lang="en-US" sz="8000" dirty="0" smtClean="0"/>
              <a:t>wrath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Romans 4:15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1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God’s Wrath</a:t>
            </a:r>
            <a:br>
              <a:rPr lang="en-US" sz="8000" dirty="0" smtClean="0"/>
            </a:br>
            <a:r>
              <a:rPr lang="en-US" sz="8000" dirty="0" smtClean="0"/>
              <a:t>is</a:t>
            </a:r>
            <a:br>
              <a:rPr lang="en-US" sz="8000" dirty="0" smtClean="0"/>
            </a:br>
            <a:r>
              <a:rPr lang="en-US" sz="8000" dirty="0" smtClean="0"/>
              <a:t>Righteous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Romans 2:5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1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We are SAVED</a:t>
            </a:r>
            <a:br>
              <a:rPr lang="en-US" sz="8000" dirty="0" smtClean="0"/>
            </a:br>
            <a:r>
              <a:rPr lang="en-US" sz="8000" dirty="0" smtClean="0"/>
              <a:t>from wrath –</a:t>
            </a:r>
            <a:br>
              <a:rPr lang="en-US" sz="8000" dirty="0" smtClean="0"/>
            </a:br>
            <a:r>
              <a:rPr lang="en-US" sz="8000" dirty="0" smtClean="0"/>
              <a:t>propitiation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Romans </a:t>
            </a:r>
            <a:r>
              <a:rPr lang="en-US" dirty="0" smtClean="0"/>
              <a:t>3:25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Note the</a:t>
            </a:r>
            <a:br>
              <a:rPr lang="en-US" sz="8000" dirty="0" smtClean="0"/>
            </a:br>
            <a:r>
              <a:rPr lang="en-US" sz="8000" dirty="0" smtClean="0"/>
              <a:t>Kindness</a:t>
            </a:r>
            <a:br>
              <a:rPr lang="en-US" sz="8000" dirty="0" smtClean="0"/>
            </a:br>
            <a:r>
              <a:rPr lang="en-US" sz="8000" dirty="0" smtClean="0"/>
              <a:t>and</a:t>
            </a:r>
            <a:br>
              <a:rPr lang="en-US" sz="8000" dirty="0" smtClean="0"/>
            </a:br>
            <a:r>
              <a:rPr lang="en-US" sz="8000" dirty="0" smtClean="0"/>
              <a:t>Severity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Romans 11:22-23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Wrath</a:t>
            </a:r>
            <a:br>
              <a:rPr lang="en-US" sz="8000" dirty="0" smtClean="0"/>
            </a:br>
            <a:r>
              <a:rPr lang="en-US" sz="8000" dirty="0" smtClean="0"/>
              <a:t>of</a:t>
            </a:r>
            <a:br>
              <a:rPr lang="en-US" sz="8000" dirty="0" smtClean="0"/>
            </a:br>
            <a:r>
              <a:rPr lang="en-US" sz="8000" dirty="0" smtClean="0"/>
              <a:t>God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Anger Pictured As: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924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  <a:ea typeface="+mn-ea"/>
                <a:cs typeface="+mn-cs"/>
              </a:rPr>
              <a:t>Hot displeasure,</a:t>
            </a:r>
          </a:p>
          <a:p>
            <a:pPr eaLnBrk="1" hangingPunct="1">
              <a:defRPr/>
            </a:pPr>
            <a:r>
              <a:rPr lang="en-US" sz="4800" b="1" dirty="0" smtClean="0">
                <a:ea typeface="+mn-ea"/>
                <a:cs typeface="+mn-cs"/>
              </a:rPr>
              <a:t>Heat, inward burning</a:t>
            </a:r>
          </a:p>
        </p:txBody>
      </p:sp>
      <p:pic>
        <p:nvPicPr>
          <p:cNvPr id="307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3090863"/>
            <a:ext cx="2390775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74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Anger Pictured As: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924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Hot displeasure,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Heat, inward burning</a:t>
            </a:r>
          </a:p>
          <a:p>
            <a:pPr eaLnBrk="1" hangingPunct="1">
              <a:defRPr/>
            </a:pPr>
            <a:endParaRPr lang="en-US" sz="4800" b="1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sz="4800" b="1" dirty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sz="4800" b="1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4800" b="1" dirty="0" smtClean="0">
                <a:ea typeface="+mn-ea"/>
                <a:cs typeface="+mn-cs"/>
              </a:rPr>
              <a:t>To snort, be angry</a:t>
            </a:r>
          </a:p>
        </p:txBody>
      </p:sp>
      <p:pic>
        <p:nvPicPr>
          <p:cNvPr id="3481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89088"/>
            <a:ext cx="35052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89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Anger Pictured As: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924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  <a:ea typeface="+mn-ea"/>
                <a:cs typeface="+mn-cs"/>
              </a:rPr>
              <a:t>Hot displeasure,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  <a:ea typeface="+mn-ea"/>
                <a:cs typeface="+mn-cs"/>
              </a:rPr>
              <a:t>Heat, inward burning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  <a:ea typeface="+mn-ea"/>
                <a:cs typeface="+mn-cs"/>
              </a:rPr>
              <a:t>To snort, be angry</a:t>
            </a:r>
          </a:p>
          <a:p>
            <a:pPr eaLnBrk="1" hangingPunct="1">
              <a:defRPr/>
            </a:pPr>
            <a:endParaRPr lang="en-US" sz="4800" b="1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sz="4800" b="1" dirty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4800" b="1" dirty="0" smtClean="0">
                <a:ea typeface="+mn-ea"/>
                <a:cs typeface="+mn-cs"/>
              </a:rPr>
              <a:t>Overflowing with fury</a:t>
            </a:r>
          </a:p>
        </p:txBody>
      </p:sp>
      <p:pic>
        <p:nvPicPr>
          <p:cNvPr id="4096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1219200"/>
            <a:ext cx="55372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887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Anger Pictured As: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924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Hot displeasure,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Heat, inward burning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To snort, be angry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Overflowing with fury</a:t>
            </a:r>
          </a:p>
          <a:p>
            <a:pPr eaLnBrk="1" hangingPunct="1">
              <a:defRPr/>
            </a:pPr>
            <a:endParaRPr lang="en-US" sz="4800" b="1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4800" b="1" dirty="0" smtClean="0">
                <a:ea typeface="+mn-ea"/>
                <a:cs typeface="+mn-cs"/>
              </a:rPr>
              <a:t>To storm, to rage</a:t>
            </a:r>
          </a:p>
        </p:txBody>
      </p:sp>
      <p:pic>
        <p:nvPicPr>
          <p:cNvPr id="4505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27125"/>
            <a:ext cx="5562600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366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Anger Pictured As: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924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Hot displeasure,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Heat, inward burning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To snort, be angry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Overflowing with fury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To storm, to rage</a:t>
            </a:r>
          </a:p>
          <a:p>
            <a:pPr eaLnBrk="1" hangingPunct="1">
              <a:defRPr/>
            </a:pPr>
            <a:r>
              <a:rPr lang="en-US" sz="4800" b="1" dirty="0" smtClean="0">
                <a:ea typeface="+mn-ea"/>
                <a:cs typeface="+mn-cs"/>
              </a:rPr>
              <a:t>Breaking forth</a:t>
            </a:r>
          </a:p>
        </p:txBody>
      </p:sp>
      <p:pic>
        <p:nvPicPr>
          <p:cNvPr id="4915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38100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5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17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>
                <a:latin typeface="Arial" charset="0"/>
                <a:cs typeface="+mj-cs"/>
              </a:rPr>
              <a:t>Wrath in 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err="1">
                <a:latin typeface="Arial" charset="0"/>
                <a:cs typeface="+mn-cs"/>
              </a:rPr>
              <a:t>Orge</a:t>
            </a:r>
            <a:r>
              <a:rPr lang="en-US" sz="5400" dirty="0">
                <a:latin typeface="Arial" charset="0"/>
                <a:cs typeface="+mn-cs"/>
              </a:rPr>
              <a:t> – </a:t>
            </a:r>
          </a:p>
          <a:p>
            <a:pPr lvl="1" eaLnBrk="1" hangingPunct="1">
              <a:defRPr/>
            </a:pPr>
            <a:r>
              <a:rPr lang="en-US" sz="4800" dirty="0">
                <a:latin typeface="Arial" charset="0"/>
              </a:rPr>
              <a:t> </a:t>
            </a:r>
            <a:r>
              <a:rPr lang="ja-JP" altLang="en-US" sz="4800" dirty="0">
                <a:latin typeface="Arial" charset="0"/>
              </a:rPr>
              <a:t>‘</a:t>
            </a:r>
            <a:r>
              <a:rPr lang="en-US" sz="4800" dirty="0">
                <a:latin typeface="Arial" charset="0"/>
              </a:rPr>
              <a:t>anger, wrath</a:t>
            </a:r>
            <a:r>
              <a:rPr lang="ja-JP" altLang="en-US" sz="4800" dirty="0">
                <a:latin typeface="Arial" charset="0"/>
              </a:rPr>
              <a:t>’</a:t>
            </a:r>
            <a:endParaRPr lang="en-US" sz="4800" dirty="0">
              <a:latin typeface="Arial" charset="0"/>
            </a:endParaRPr>
          </a:p>
          <a:p>
            <a:pPr eaLnBrk="1" hangingPunct="1">
              <a:defRPr/>
            </a:pPr>
            <a:endParaRPr lang="en-US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US" sz="5400" dirty="0" err="1">
                <a:latin typeface="Arial" charset="0"/>
                <a:cs typeface="+mn-cs"/>
              </a:rPr>
              <a:t>Thumos</a:t>
            </a:r>
            <a:r>
              <a:rPr lang="en-US" sz="5400" dirty="0">
                <a:latin typeface="Arial" charset="0"/>
                <a:cs typeface="+mn-cs"/>
              </a:rPr>
              <a:t> – </a:t>
            </a:r>
          </a:p>
          <a:p>
            <a:pPr lvl="1" eaLnBrk="1" hangingPunct="1">
              <a:defRPr/>
            </a:pPr>
            <a:r>
              <a:rPr lang="en-US" sz="4800" dirty="0">
                <a:latin typeface="Arial" charset="0"/>
              </a:rPr>
              <a:t>  Anger, fury, wrath, rage… </a:t>
            </a:r>
          </a:p>
        </p:txBody>
      </p:sp>
    </p:spTree>
    <p:extLst>
      <p:ext uri="{BB962C8B-B14F-4D97-AF65-F5344CB8AC3E}">
        <p14:creationId xmlns:p14="http://schemas.microsoft.com/office/powerpoint/2010/main" val="340576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Wrath Against</a:t>
            </a:r>
            <a:br>
              <a:rPr lang="en-US" sz="8000" dirty="0" smtClean="0"/>
            </a:br>
            <a:r>
              <a:rPr lang="en-US" sz="8000" dirty="0" smtClean="0"/>
              <a:t>Sin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Romans 1:18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2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3366</TotalTime>
  <Words>1438</Words>
  <Application>Microsoft Macintosh PowerPoint</Application>
  <PresentationFormat>On-screen Show (4:3)</PresentationFormat>
  <Paragraphs>213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 Black </vt:lpstr>
      <vt:lpstr>PowerPoint Presentation</vt:lpstr>
      <vt:lpstr>Wrath of God</vt:lpstr>
      <vt:lpstr>Anger Pictured As:</vt:lpstr>
      <vt:lpstr>Anger Pictured As:</vt:lpstr>
      <vt:lpstr>Anger Pictured As:</vt:lpstr>
      <vt:lpstr>Anger Pictured As:</vt:lpstr>
      <vt:lpstr>Anger Pictured As:</vt:lpstr>
      <vt:lpstr>Wrath in NT</vt:lpstr>
      <vt:lpstr>Wrath Against Sin</vt:lpstr>
      <vt:lpstr>Wrath IS Revealed</vt:lpstr>
      <vt:lpstr>Yet A Future day of Wrath</vt:lpstr>
      <vt:lpstr>LAW brings wrath</vt:lpstr>
      <vt:lpstr>God’s Wrath is Righteous</vt:lpstr>
      <vt:lpstr>We are SAVED from wrath – propitiation</vt:lpstr>
      <vt:lpstr>Note the Kindness and Severity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Hugh</cp:lastModifiedBy>
  <cp:revision>37</cp:revision>
  <dcterms:created xsi:type="dcterms:W3CDTF">2014-01-26T20:19:07Z</dcterms:created>
  <dcterms:modified xsi:type="dcterms:W3CDTF">2015-05-18T03:27:39Z</dcterms:modified>
</cp:coreProperties>
</file>