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8" r:id="rId2"/>
    <p:sldId id="299" r:id="rId3"/>
    <p:sldId id="300" r:id="rId4"/>
    <p:sldId id="301" r:id="rId5"/>
    <p:sldId id="302" r:id="rId6"/>
    <p:sldId id="303" r:id="rId7"/>
    <p:sldId id="304" r:id="rId8"/>
    <p:sldId id="305" r:id="rId9"/>
    <p:sldId id="306" r:id="rId10"/>
    <p:sldId id="307" r:id="rId11"/>
    <p:sldId id="308" r:id="rId12"/>
    <p:sldId id="29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55" autoAdjust="0"/>
    <p:restoredTop sz="52145" autoAdjust="0"/>
  </p:normalViewPr>
  <p:slideViewPr>
    <p:cSldViewPr snapToGrid="0" snapToObjects="1">
      <p:cViewPr varScale="1">
        <p:scale>
          <a:sx n="59" d="100"/>
          <a:sy n="59" d="100"/>
        </p:scale>
        <p:origin x="-12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Cain and Abel - Genesis 4</a:t>
            </a:r>
          </a:p>
          <a:p>
            <a:r>
              <a:rPr lang="en-US" sz="1200" kern="1200" dirty="0" smtClean="0">
                <a:solidFill>
                  <a:schemeClr val="tx1"/>
                </a:solidFill>
                <a:effectLst/>
                <a:latin typeface="+mn-lt"/>
                <a:ea typeface="+mn-ea"/>
                <a:cs typeface="+mn-cs"/>
              </a:rPr>
              <a:t>Both from the same parents. But becoming adults, they are each accountable for their own actions before God.</a:t>
            </a:r>
          </a:p>
          <a:p>
            <a:r>
              <a:rPr lang="en-US" sz="1200" kern="1200" dirty="0" smtClean="0">
                <a:solidFill>
                  <a:schemeClr val="tx1"/>
                </a:solidFill>
                <a:effectLst/>
                <a:latin typeface="+mn-lt"/>
                <a:ea typeface="+mn-ea"/>
                <a:cs typeface="+mn-cs"/>
              </a:rPr>
              <a:t>Offering of sacrifice unto God - goes back at least this far! A recognition of God's hand in the affairs of their lives. </a:t>
            </a:r>
          </a:p>
          <a:p>
            <a:endParaRPr lang="en-US" dirty="0" smtClean="0"/>
          </a:p>
          <a:p>
            <a:r>
              <a:rPr lang="en-US" b="1" i="1" u="sng" dirty="0" smtClean="0">
                <a:sym typeface="Wingdings"/>
              </a:rPr>
              <a:t> </a:t>
            </a:r>
            <a:r>
              <a:rPr lang="en-US" b="1" i="1" u="sng" dirty="0" smtClean="0"/>
              <a:t>God </a:t>
            </a:r>
            <a:r>
              <a:rPr lang="en-US" b="1" i="1" u="sng" dirty="0" smtClean="0"/>
              <a:t>NOT Accept ALL offerings</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God does NOT accept ALL offerings just because they are 'offered' -</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'offering' - not an 'atonement', but a 'gift', recognizing that such comes from God. *</a:t>
            </a:r>
          </a:p>
          <a:p>
            <a:r>
              <a:rPr lang="en-US" sz="1200" b="1" kern="1200" dirty="0" smtClean="0">
                <a:solidFill>
                  <a:schemeClr val="tx1"/>
                </a:solidFill>
                <a:effectLst/>
                <a:latin typeface="+mn-lt"/>
                <a:ea typeface="+mn-ea"/>
                <a:cs typeface="+mn-cs"/>
              </a:rPr>
              <a:t>Able - God 'regarded'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from earliest times, God accepted the MAN... and thus the gift. The gift did NOT make the man acceptable, but the acceptability of the man made the gift </a:t>
            </a:r>
            <a:r>
              <a:rPr lang="en-US" sz="1200" kern="1200" dirty="0" err="1" smtClean="0">
                <a:solidFill>
                  <a:schemeClr val="tx1"/>
                </a:solidFill>
                <a:effectLst/>
                <a:latin typeface="+mn-lt"/>
                <a:ea typeface="+mn-ea"/>
                <a:cs typeface="+mn-cs"/>
              </a:rPr>
              <a:t>regardable</a:t>
            </a:r>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Cain - God did NOT regard.</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171450" indent="-171450">
              <a:buFont typeface="Wingdings" charset="0"/>
              <a:buChar char="à"/>
            </a:pPr>
            <a:r>
              <a:rPr lang="en-US" sz="1200" b="1" i="1" u="sng" kern="1200" dirty="0" smtClean="0">
                <a:solidFill>
                  <a:schemeClr val="tx1"/>
                </a:solidFill>
                <a:effectLst/>
                <a:latin typeface="+mn-lt"/>
                <a:ea typeface="+mn-ea"/>
                <a:cs typeface="+mn-cs"/>
                <a:sym typeface="Wingdings"/>
              </a:rPr>
              <a:t>WHY</a:t>
            </a:r>
            <a:r>
              <a:rPr lang="en-US" sz="1200" b="1" i="1" u="sng" kern="1200" baseline="0" dirty="0" smtClean="0">
                <a:solidFill>
                  <a:schemeClr val="tx1"/>
                </a:solidFill>
                <a:effectLst/>
                <a:latin typeface="+mn-lt"/>
                <a:ea typeface="+mn-ea"/>
                <a:cs typeface="+mn-cs"/>
                <a:sym typeface="Wingdings"/>
              </a:rPr>
              <a:t> </a:t>
            </a:r>
            <a:r>
              <a:rPr lang="en-US" sz="1200" b="1" i="1" u="sng" kern="1200" baseline="0" dirty="0" smtClean="0">
                <a:solidFill>
                  <a:schemeClr val="tx1"/>
                </a:solidFill>
                <a:effectLst/>
                <a:latin typeface="+mn-lt"/>
                <a:ea typeface="+mn-ea"/>
                <a:cs typeface="+mn-cs"/>
                <a:sym typeface="Wingdings"/>
              </a:rPr>
              <a:t>not regard </a:t>
            </a:r>
            <a:r>
              <a:rPr lang="en-US" sz="1200" b="1" i="1" u="sng" kern="1200" baseline="0" dirty="0" smtClean="0">
                <a:solidFill>
                  <a:schemeClr val="tx1"/>
                </a:solidFill>
                <a:effectLst/>
                <a:latin typeface="+mn-lt"/>
                <a:ea typeface="+mn-ea"/>
                <a:cs typeface="+mn-cs"/>
                <a:sym typeface="Wingdings"/>
              </a:rPr>
              <a:t>Cain’s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'offering' - not an 'atonement', but a 'gift', recognizing that such comes from God..  </a:t>
            </a:r>
            <a:r>
              <a:rPr lang="en-US" sz="1200" b="1" kern="1200" dirty="0" smtClean="0">
                <a:solidFill>
                  <a:schemeClr val="tx1"/>
                </a:solidFill>
                <a:effectLst/>
                <a:latin typeface="+mn-lt"/>
                <a:ea typeface="+mn-ea"/>
                <a:cs typeface="+mn-cs"/>
              </a:rPr>
              <a:t>4503</a:t>
            </a:r>
            <a:r>
              <a:rPr lang="en-US" sz="1200" kern="1200" dirty="0" smtClean="0">
                <a:solidFill>
                  <a:schemeClr val="tx1"/>
                </a:solidFill>
                <a:effectLst/>
                <a:latin typeface="+mn-lt"/>
                <a:ea typeface="+mn-ea"/>
                <a:cs typeface="+mn-cs"/>
              </a:rPr>
              <a:t> </a:t>
            </a:r>
            <a:r>
              <a:rPr lang="en-US" sz="1200" b="1" kern="1200" dirty="0" err="1" smtClean="0">
                <a:solidFill>
                  <a:schemeClr val="tx1"/>
                </a:solidFill>
                <a:effectLst/>
                <a:latin typeface="+mn-lt"/>
                <a:ea typeface="+mn-ea"/>
                <a:cs typeface="+mn-cs"/>
              </a:rPr>
              <a:t>מִנְחָה</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minchah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min·</a:t>
            </a:r>
            <a:r>
              <a:rPr lang="en-US" sz="1200" b="1" kern="1200" dirty="0" err="1" smtClean="0">
                <a:solidFill>
                  <a:schemeClr val="tx1"/>
                </a:solidFill>
                <a:effectLst/>
                <a:latin typeface="+mn-lt"/>
                <a:ea typeface="+mn-ea"/>
                <a:cs typeface="+mn-cs"/>
              </a:rPr>
              <a:t>khaw</a:t>
            </a:r>
            <a:r>
              <a:rPr lang="en-US" sz="1200" kern="1200" dirty="0" smtClean="0">
                <a:solidFill>
                  <a:schemeClr val="tx1"/>
                </a:solidFill>
                <a:effectLst/>
                <a:latin typeface="+mn-lt"/>
                <a:ea typeface="+mn-ea"/>
                <a:cs typeface="+mn-cs"/>
              </a:rPr>
              <a:t>/] n f. From an unused root meaning to apportion, i.e. bestow; TWOT 1214a; GK 4966; 211 occurrences; AV translates as “offering” 164 times, “present” 28 times, “gift” seven times, “oblation” six times, “sacrifice” five times, and “meat” once. </a:t>
            </a:r>
            <a:r>
              <a:rPr lang="en-US" sz="1200" b="1" kern="1200" dirty="0" smtClean="0">
                <a:solidFill>
                  <a:schemeClr val="tx1"/>
                </a:solidFill>
                <a:effectLst/>
                <a:latin typeface="+mn-lt"/>
                <a:ea typeface="+mn-ea"/>
                <a:cs typeface="+mn-cs"/>
              </a:rPr>
              <a:t>1</a:t>
            </a:r>
            <a:r>
              <a:rPr lang="en-US" sz="1200" kern="1200" dirty="0" smtClean="0">
                <a:solidFill>
                  <a:schemeClr val="tx1"/>
                </a:solidFill>
                <a:effectLst/>
                <a:latin typeface="+mn-lt"/>
                <a:ea typeface="+mn-ea"/>
                <a:cs typeface="+mn-cs"/>
              </a:rPr>
              <a:t> gift, tribute, offering, present, oblation, sacrifice, meat offering. 1a gift, present. 1b tribute. 1c offering (to God). 1d grain offering.</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Was their attitude / character -  cp. Prov. 21:27</a:t>
            </a:r>
          </a:p>
          <a:p>
            <a:r>
              <a:rPr lang="en-US" sz="1200" kern="1200" baseline="30000" dirty="0" smtClean="0">
                <a:solidFill>
                  <a:schemeClr val="tx1"/>
                </a:solidFill>
                <a:effectLst/>
                <a:latin typeface="+mn-lt"/>
                <a:ea typeface="+mn-ea"/>
                <a:cs typeface="+mn-cs"/>
              </a:rPr>
              <a:t>27</a:t>
            </a:r>
            <a:r>
              <a:rPr lang="en-US" sz="1200" kern="1200" dirty="0" smtClean="0">
                <a:solidFill>
                  <a:schemeClr val="tx1"/>
                </a:solidFill>
                <a:effectLst/>
                <a:latin typeface="+mn-lt"/>
                <a:ea typeface="+mn-ea"/>
                <a:cs typeface="+mn-cs"/>
              </a:rPr>
              <a:t>The sacrifice of the wicked is an abomination, How much more when he brings it with evil intent!</a:t>
            </a:r>
          </a:p>
          <a:p>
            <a:r>
              <a:rPr lang="en-US" sz="1200" kern="1200" dirty="0" smtClean="0">
                <a:solidFill>
                  <a:schemeClr val="tx1"/>
                </a:solidFill>
                <a:effectLst/>
                <a:latin typeface="+mn-lt"/>
                <a:ea typeface="+mn-ea"/>
                <a:cs typeface="+mn-cs"/>
              </a:rPr>
              <a:t>Utley - It has been noted by commentators, both ancient and modern, that God accepted Abel first and then his offering. This is always the order (cf. Heb. 11:4). The problem with Cain was his attitude.</a:t>
            </a:r>
          </a:p>
          <a:p>
            <a:r>
              <a:rPr lang="en-US" sz="1200" kern="1200" dirty="0" smtClean="0">
                <a:solidFill>
                  <a:schemeClr val="tx1"/>
                </a:solidFill>
                <a:latin typeface="+mn-lt"/>
                <a:ea typeface="+mn-ea"/>
                <a:cs typeface="+mn-cs"/>
              </a:rPr>
              <a:t>Commentators have speculated for centuries on the problem with Cain’s offering. Among the more well known views are: (I reordered... hence the numbering)</a:t>
            </a:r>
          </a:p>
          <a:p>
            <a:r>
              <a:rPr lang="en-US" sz="1200" kern="1200" dirty="0" smtClean="0">
                <a:solidFill>
                  <a:schemeClr val="tx1"/>
                </a:solidFill>
                <a:latin typeface="+mn-lt"/>
                <a:ea typeface="+mn-ea"/>
                <a:cs typeface="+mn-cs"/>
              </a:rPr>
              <a:t>1) God prefers shepherds to gardeners (</a:t>
            </a:r>
            <a:r>
              <a:rPr lang="en-US" sz="1200" kern="1200" dirty="0" err="1" smtClean="0">
                <a:solidFill>
                  <a:schemeClr val="tx1"/>
                </a:solidFill>
                <a:latin typeface="+mn-lt"/>
                <a:ea typeface="+mn-ea"/>
                <a:cs typeface="+mn-cs"/>
              </a:rPr>
              <a:t>Gunkel</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2) animal offerings are more acceptable than vegetable; </a:t>
            </a:r>
          </a:p>
          <a:p>
            <a:r>
              <a:rPr lang="en-US" sz="1200" kern="1200" dirty="0" smtClean="0">
                <a:solidFill>
                  <a:schemeClr val="tx1"/>
                </a:solidFill>
                <a:latin typeface="+mn-lt"/>
                <a:ea typeface="+mn-ea"/>
                <a:cs typeface="+mn-cs"/>
              </a:rPr>
              <a:t>3) Cain’s offering came from the cursed ground and therefore is to be viewed as something not acceptable as a sacrifice to a holy God; </a:t>
            </a:r>
          </a:p>
          <a:p>
            <a:r>
              <a:rPr lang="en-US" sz="1200" kern="1200" dirty="0" smtClean="0">
                <a:solidFill>
                  <a:schemeClr val="tx1"/>
                </a:solidFill>
                <a:latin typeface="+mn-lt"/>
                <a:ea typeface="+mn-ea"/>
                <a:cs typeface="+mn-cs"/>
              </a:rPr>
              <a:t>4) the mystery of divine election—pattern of choice of younger over older; i.e., God arbitrarily 'chose' Abel and thus it was accepted because he was CHOSEN..  the onus is on God... </a:t>
            </a:r>
          </a:p>
          <a:p>
            <a:r>
              <a:rPr lang="en-US" sz="1200" kern="1200" dirty="0" smtClean="0">
                <a:solidFill>
                  <a:schemeClr val="tx1"/>
                </a:solidFill>
                <a:latin typeface="+mn-lt"/>
                <a:ea typeface="+mn-ea"/>
                <a:cs typeface="+mn-cs"/>
              </a:rPr>
              <a:t>5) Abel offered the firstlings while Cain just offered “</a:t>
            </a:r>
            <a:r>
              <a:rPr lang="en-US" sz="1200" i="1" u="sng" kern="1200" dirty="0" smtClean="0">
                <a:solidFill>
                  <a:schemeClr val="tx1"/>
                </a:solidFill>
                <a:latin typeface="+mn-lt"/>
                <a:ea typeface="+mn-ea"/>
                <a:cs typeface="+mn-cs"/>
              </a:rPr>
              <a:t>some”</a:t>
            </a:r>
            <a:r>
              <a:rPr lang="en-US" sz="1200" kern="1200" dirty="0" smtClean="0">
                <a:solidFill>
                  <a:schemeClr val="tx1"/>
                </a:solidFill>
                <a:latin typeface="+mn-lt"/>
                <a:ea typeface="+mn-ea"/>
                <a:cs typeface="+mn-cs"/>
              </a:rPr>
              <a:t>, not necessarily the </a:t>
            </a:r>
            <a:r>
              <a:rPr lang="en-US" sz="1200" kern="1200" dirty="0" err="1" smtClean="0">
                <a:solidFill>
                  <a:schemeClr val="tx1"/>
                </a:solidFill>
                <a:latin typeface="+mn-lt"/>
                <a:ea typeface="+mn-ea"/>
                <a:cs typeface="+mn-cs"/>
              </a:rPr>
              <a:t>firstfruits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6) Hebrews 11:4—“by faith” the attitude of Cain was wrong;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Hebrews 11:4 — </a:t>
            </a:r>
            <a:r>
              <a:rPr lang="en-US" sz="1200" b="1" kern="1200" baseline="300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By faith Abel offered to God a more acceptable sacrifice than Cain, through which he was commended as righteous, God commending him by accepting his gifts. And through his faith, though he died, he still speaks.</a:t>
            </a:r>
          </a:p>
          <a:p>
            <a:r>
              <a:rPr lang="en-US" sz="1200" b="1" i="1" u="sng" kern="1200" dirty="0" smtClean="0">
                <a:solidFill>
                  <a:schemeClr val="tx1"/>
                </a:solidFill>
                <a:effectLst/>
                <a:latin typeface="+mn-lt"/>
                <a:ea typeface="+mn-ea"/>
                <a:cs typeface="+mn-cs"/>
                <a:sym typeface="Wingdings"/>
              </a:rPr>
              <a:t> Cain was ANGRY</a:t>
            </a:r>
            <a:endParaRPr lang="en-US" sz="1200" b="1" i="1" u="sng"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CPNIV - Abel’s offering was from the firstlings [</a:t>
            </a:r>
            <a:r>
              <a:rPr lang="en-US" sz="1200" kern="1200" dirty="0" err="1" smtClean="0">
                <a:solidFill>
                  <a:schemeClr val="tx1"/>
                </a:solidFill>
                <a:effectLst/>
                <a:latin typeface="+mn-lt"/>
                <a:ea typeface="+mn-ea"/>
                <a:cs typeface="+mn-cs"/>
              </a:rPr>
              <a:t>pl</a:t>
            </a:r>
            <a:r>
              <a:rPr lang="en-US" sz="1200" kern="1200" dirty="0" smtClean="0">
                <a:solidFill>
                  <a:schemeClr val="tx1"/>
                </a:solidFill>
                <a:effectLst/>
                <a:latin typeface="+mn-lt"/>
                <a:ea typeface="+mn-ea"/>
                <a:cs typeface="+mn-cs"/>
              </a:rPr>
              <a:t>] and from the fat of them [</a:t>
            </a:r>
            <a:r>
              <a:rPr lang="en-US" sz="1200" kern="1200" dirty="0" err="1" smtClean="0">
                <a:solidFill>
                  <a:schemeClr val="tx1"/>
                </a:solidFill>
                <a:effectLst/>
                <a:latin typeface="+mn-lt"/>
                <a:ea typeface="+mn-ea"/>
                <a:cs typeface="+mn-cs"/>
              </a:rPr>
              <a:t>pl</a:t>
            </a:r>
            <a:r>
              <a:rPr lang="en-US" sz="1200" kern="1200" dirty="0" smtClean="0">
                <a:solidFill>
                  <a:schemeClr val="tx1"/>
                </a:solidFill>
                <a:effectLst/>
                <a:latin typeface="+mn-lt"/>
                <a:ea typeface="+mn-ea"/>
                <a:cs typeface="+mn-cs"/>
              </a:rPr>
              <a:t>]. The plurals may imply an abundant offering as opposed to a minimal one. In Israel the fat portions were regarded as the best portions and were specifically reserved for the Lord. The contrast between Abel’s offering (fat portions of the firstborn) and Cain’s (some of the fruits) would have been especially obvious to the ancient audience. Abel gave the first and the best while Cain just gave some.</a:t>
            </a:r>
          </a:p>
          <a:p>
            <a:r>
              <a:rPr lang="en-US" sz="1200" kern="1200" dirty="0" smtClean="0">
                <a:solidFill>
                  <a:schemeClr val="tx1"/>
                </a:solidFill>
                <a:effectLst/>
                <a:latin typeface="+mn-lt"/>
                <a:ea typeface="+mn-ea"/>
                <a:cs typeface="+mn-cs"/>
              </a:rPr>
              <a:t>CPNIV - Whatever we conclude was wrong with Cain’s offering, he did not do something good in offering it.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Cain's anger - 'very angry' - not just irked! out of control anger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The anger of man works not the righteousness of God - </a:t>
            </a:r>
          </a:p>
          <a:p>
            <a:r>
              <a:rPr lang="en-US" sz="1200" kern="1200" dirty="0" smtClean="0">
                <a:solidFill>
                  <a:schemeClr val="tx1"/>
                </a:solidFill>
                <a:effectLst/>
                <a:latin typeface="+mn-lt"/>
                <a:ea typeface="+mn-ea"/>
                <a:cs typeface="+mn-cs"/>
              </a:rPr>
              <a:t>	Be angry and sin not - Eph. 4</a:t>
            </a:r>
            <a:r>
              <a:rPr lang="en-US" sz="1200" kern="1200" dirty="0" smtClean="0">
                <a:solidFill>
                  <a:schemeClr val="tx1"/>
                </a:solidFill>
                <a:effectLst/>
                <a:latin typeface="+mn-lt"/>
                <a:ea typeface="+mn-ea"/>
                <a:cs typeface="+mn-cs"/>
              </a:rPr>
              <a:t>:26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put away 'anger, wrath, ..   Gal. 5:19f.. </a:t>
            </a:r>
          </a:p>
          <a:p>
            <a:endParaRPr lang="en-US" dirty="0" smtClean="0"/>
          </a:p>
          <a:p>
            <a:r>
              <a:rPr lang="en-US" b="1" i="1" u="sng" dirty="0" smtClean="0">
                <a:sym typeface="Wingdings"/>
              </a:rPr>
              <a:t> God WARNS Cain</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God's revelation to Cain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God yet cared for, spoke to, warned...  2Pet. 3:9 - desiring repentance! but it doesn't come!</a:t>
            </a:r>
          </a:p>
          <a:p>
            <a:r>
              <a:rPr lang="en-US" sz="1200" kern="1200" dirty="0" smtClean="0">
                <a:solidFill>
                  <a:schemeClr val="tx1"/>
                </a:solidFill>
                <a:effectLst/>
                <a:latin typeface="+mn-lt"/>
                <a:ea typeface="+mn-ea"/>
                <a:cs typeface="+mn-cs"/>
              </a:rPr>
              <a:t>	If you do well -- God responds and YOU respond -- </a:t>
            </a:r>
          </a:p>
          <a:p>
            <a:r>
              <a:rPr lang="en-US" sz="1200" kern="1200" dirty="0" smtClean="0">
                <a:solidFill>
                  <a:schemeClr val="tx1"/>
                </a:solidFill>
                <a:effectLst/>
                <a:latin typeface="+mn-lt"/>
                <a:ea typeface="+mn-ea"/>
                <a:cs typeface="+mn-cs"/>
              </a:rPr>
              <a:t>NAC The rationale of the Lord’s question assumes a correspondence between doing “what is right” and receiving divine approval, but the very tenor of the question shows that Cain was not doing “what is right.” </a:t>
            </a:r>
          </a:p>
          <a:p>
            <a:r>
              <a:rPr lang="en-US" sz="1200" kern="1200" dirty="0" smtClean="0">
                <a:solidFill>
                  <a:schemeClr val="tx1"/>
                </a:solidFill>
                <a:effectLst/>
                <a:latin typeface="+mn-lt"/>
                <a:ea typeface="+mn-ea"/>
                <a:cs typeface="+mn-cs"/>
              </a:rPr>
              <a:t>	if you do NOT .... </a:t>
            </a:r>
          </a:p>
          <a:p>
            <a:endParaRPr lang="en-US" dirty="0" smtClean="0"/>
          </a:p>
          <a:p>
            <a:r>
              <a:rPr lang="en-US" b="1" dirty="0" smtClean="0">
                <a:sym typeface="Wingdings"/>
              </a:rPr>
              <a:t> </a:t>
            </a:r>
            <a:r>
              <a:rPr lang="en-US" b="1" dirty="0" smtClean="0"/>
              <a:t>Cain was able</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Cain had the ABILITY,    Cain was not ABEL, but he had ABILITY..  -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NOT 'depraved' and 'unable' - </a:t>
            </a:r>
          </a:p>
          <a:p>
            <a:r>
              <a:rPr lang="en-US" sz="1200" kern="1200" dirty="0" smtClean="0">
                <a:solidFill>
                  <a:schemeClr val="tx1"/>
                </a:solidFill>
                <a:effectLst/>
                <a:latin typeface="+mn-lt"/>
                <a:ea typeface="+mn-ea"/>
                <a:cs typeface="+mn-cs"/>
              </a:rPr>
              <a:t>Utley - This shows that we are not a puppet in the hand of evil, but we have the ability, with God’s help, to resist evil (cf. Eph. 6:13; James. 4:7; 1 Pet. 5:9), to repent and be restored! Cain was not bound by Adam’s sin (cf. Ezek. 18:2–4). We are affected by Adam and Eve’s rebellion, but we are responsible for our own choices.</a:t>
            </a:r>
          </a:p>
          <a:p>
            <a:r>
              <a:rPr lang="en-US" sz="1200" kern="1200" dirty="0" smtClean="0">
                <a:solidFill>
                  <a:schemeClr val="tx1"/>
                </a:solidFill>
                <a:effectLst/>
                <a:latin typeface="+mn-lt"/>
                <a:ea typeface="+mn-ea"/>
                <a:cs typeface="+mn-cs"/>
              </a:rPr>
              <a:t>	Sin - personified - always there, even in our religious activities! - </a:t>
            </a:r>
          </a:p>
          <a:p>
            <a:r>
              <a:rPr lang="en-US" sz="1200" kern="1200" dirty="0" smtClean="0">
                <a:solidFill>
                  <a:schemeClr val="tx1"/>
                </a:solidFill>
                <a:effectLst/>
                <a:latin typeface="+mn-lt"/>
                <a:ea typeface="+mn-ea"/>
                <a:cs typeface="+mn-cs"/>
              </a:rPr>
              <a:t>NAC  the animal’s resting place, ready to stir if incited. “Crouch” (</a:t>
            </a:r>
            <a:r>
              <a:rPr lang="en-US" sz="1200" i="1" kern="1200" dirty="0" err="1" smtClean="0">
                <a:solidFill>
                  <a:schemeClr val="tx1"/>
                </a:solidFill>
                <a:effectLst/>
                <a:latin typeface="+mn-lt"/>
                <a:ea typeface="+mn-ea"/>
                <a:cs typeface="+mn-cs"/>
              </a:rPr>
              <a:t>rābaṣ</a:t>
            </a:r>
            <a:r>
              <a:rPr lang="en-US" sz="1200" kern="1200" dirty="0" smtClean="0">
                <a:solidFill>
                  <a:schemeClr val="tx1"/>
                </a:solidFill>
                <a:effectLst/>
                <a:latin typeface="+mn-lt"/>
                <a:ea typeface="+mn-ea"/>
                <a:cs typeface="+mn-cs"/>
              </a:rPr>
              <a:t>) is commonly used of domesticated animals in repose (i.e., 29:2; 49:9; </a:t>
            </a:r>
            <a:r>
              <a:rPr lang="en-US" sz="1200" kern="1200" dirty="0" err="1" smtClean="0">
                <a:solidFill>
                  <a:schemeClr val="tx1"/>
                </a:solidFill>
                <a:effectLst/>
                <a:latin typeface="+mn-lt"/>
                <a:ea typeface="+mn-ea"/>
                <a:cs typeface="+mn-cs"/>
              </a:rPr>
              <a:t>Exod</a:t>
            </a:r>
            <a:r>
              <a:rPr lang="en-US" sz="1200" kern="1200" dirty="0" smtClean="0">
                <a:solidFill>
                  <a:schemeClr val="tx1"/>
                </a:solidFill>
                <a:effectLst/>
                <a:latin typeface="+mn-lt"/>
                <a:ea typeface="+mn-ea"/>
                <a:cs typeface="+mn-cs"/>
              </a:rPr>
              <a:t> 23:5),</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destroys our character, relationship with God - ever increasing its control over us...</a:t>
            </a:r>
          </a:p>
          <a:p>
            <a:r>
              <a:rPr lang="en-US" sz="1200" kern="1200" dirty="0" smtClean="0">
                <a:solidFill>
                  <a:schemeClr val="tx1"/>
                </a:solidFill>
                <a:effectLst/>
                <a:latin typeface="+mn-lt"/>
                <a:ea typeface="+mn-ea"/>
                <a:cs typeface="+mn-cs"/>
              </a:rPr>
              <a:t>The message clear: sin can be stirred up by wrong choices.</a:t>
            </a:r>
          </a:p>
          <a:p>
            <a:endParaRPr lang="en-US" dirty="0" smtClean="0"/>
          </a:p>
          <a:p>
            <a:r>
              <a:rPr lang="en-US" b="1" i="1" u="sng" dirty="0" smtClean="0">
                <a:sym typeface="Wingdings"/>
              </a:rPr>
              <a:t> Cain KILLED Abel</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Cain killed Abel - cold blooded, planned and purposed --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 John 3:11-12    -  of the evil one! Sin the ever present tool of Satan - ever </a:t>
            </a:r>
          </a:p>
          <a:p>
            <a:r>
              <a:rPr lang="en-US" sz="1200" kern="1200" dirty="0" smtClean="0">
                <a:solidFill>
                  <a:schemeClr val="tx1"/>
                </a:solidFill>
                <a:effectLst/>
                <a:latin typeface="+mn-lt"/>
                <a:ea typeface="+mn-ea"/>
                <a:cs typeface="+mn-cs"/>
              </a:rPr>
              <a:t>	Here - pride, arrogance, anger, </a:t>
            </a:r>
          </a:p>
          <a:p>
            <a:r>
              <a:rPr lang="en-US" sz="1200" b="1" kern="1200" dirty="0" smtClean="0">
                <a:solidFill>
                  <a:schemeClr val="tx1"/>
                </a:solidFill>
                <a:effectLst/>
                <a:latin typeface="+mn-lt"/>
                <a:ea typeface="+mn-ea"/>
                <a:cs typeface="+mn-cs"/>
              </a:rPr>
              <a:t>Proverbs 29:27 — </a:t>
            </a:r>
            <a:r>
              <a:rPr lang="en-US" sz="1200" b="1" kern="1200" baseline="30000" dirty="0" smtClean="0">
                <a:solidFill>
                  <a:schemeClr val="tx1"/>
                </a:solidFill>
                <a:effectLst/>
                <a:latin typeface="+mn-lt"/>
                <a:ea typeface="+mn-ea"/>
                <a:cs typeface="+mn-cs"/>
              </a:rPr>
              <a:t>27</a:t>
            </a:r>
            <a:r>
              <a:rPr lang="en-US" sz="1200" kern="1200" dirty="0" smtClean="0">
                <a:solidFill>
                  <a:schemeClr val="tx1"/>
                </a:solidFill>
                <a:effectLst/>
                <a:latin typeface="+mn-lt"/>
                <a:ea typeface="+mn-ea"/>
                <a:cs typeface="+mn-cs"/>
              </a:rPr>
              <a:t> An unjust man is an abomination to the righteous, but one whose way is straight is an abomination to the wicked.</a:t>
            </a:r>
          </a:p>
          <a:p>
            <a:endParaRPr lang="en-US" dirty="0" smtClean="0"/>
          </a:p>
          <a:p>
            <a:r>
              <a:rPr lang="en-US" b="1" i="1" u="sng" dirty="0" smtClean="0">
                <a:sym typeface="Wingdings"/>
              </a:rPr>
              <a:t> Sin brings consequences !</a:t>
            </a:r>
            <a:endParaRPr lang="en-US" b="1" i="1" u="sng"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Sin brings consequences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 though he was 'a tiller of the ground' - NOW he is 'separated from the face of the ground' 14,</a:t>
            </a:r>
          </a:p>
          <a:p>
            <a:r>
              <a:rPr lang="en-US" sz="1200" kern="1200" dirty="0" smtClean="0">
                <a:solidFill>
                  <a:schemeClr val="tx1"/>
                </a:solidFill>
                <a:effectLst/>
                <a:latin typeface="+mn-lt"/>
                <a:ea typeface="+mn-ea"/>
                <a:cs typeface="+mn-cs"/>
              </a:rPr>
              <a:t>	ALSO, and even more devastating - from the face of God himself!</a:t>
            </a:r>
          </a:p>
          <a:p>
            <a:r>
              <a:rPr lang="en-US" sz="1200" kern="1200" dirty="0" smtClean="0">
                <a:solidFill>
                  <a:schemeClr val="tx1"/>
                </a:solidFill>
                <a:effectLst/>
                <a:latin typeface="+mn-lt"/>
                <a:ea typeface="+mn-ea"/>
                <a:cs typeface="+mn-cs"/>
              </a:rPr>
              <a:t>interesting, though out of the garden, God still worshiped by them, God still active in their lives. </a:t>
            </a:r>
          </a:p>
          <a:p>
            <a:endParaRPr lang="en-US" sz="1200" kern="1200" dirty="0" smtClean="0">
              <a:solidFill>
                <a:schemeClr val="tx1"/>
              </a:solidFill>
              <a:effectLst/>
              <a:latin typeface="+mn-lt"/>
              <a:ea typeface="+mn-ea"/>
              <a:cs typeface="+mn-cs"/>
            </a:endParaRPr>
          </a:p>
          <a:p>
            <a:r>
              <a:rPr lang="en-US" sz="1200" b="1" i="1" u="sng" kern="1200" dirty="0" smtClean="0">
                <a:solidFill>
                  <a:schemeClr val="tx1"/>
                </a:solidFill>
                <a:effectLst/>
                <a:latin typeface="+mn-lt"/>
                <a:ea typeface="+mn-ea"/>
                <a:cs typeface="+mn-cs"/>
              </a:rPr>
              <a:t>Cain’s punishment -  10 – 16</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55958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559583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Cain and Abel</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Genesis 4:1-16</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NOT</a:t>
            </a:r>
            <a:br>
              <a:rPr lang="en-US" sz="8000" dirty="0" smtClean="0"/>
            </a:br>
            <a:r>
              <a:rPr lang="en-US" sz="8000" dirty="0" smtClean="0"/>
              <a:t>accept all</a:t>
            </a:r>
            <a:br>
              <a:rPr lang="en-US" sz="8000" dirty="0" smtClean="0"/>
            </a:br>
            <a:r>
              <a:rPr lang="en-US" sz="8000" dirty="0" smtClean="0"/>
              <a:t>offerings.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Abel </a:t>
            </a:r>
            <a:r>
              <a:rPr lang="is-IS" sz="8000" dirty="0" smtClean="0"/>
              <a:t>…</a:t>
            </a:r>
            <a:br>
              <a:rPr lang="is-IS" sz="8000" dirty="0" smtClean="0"/>
            </a:br>
            <a:r>
              <a:rPr lang="is-IS" sz="8000" dirty="0" smtClean="0"/>
              <a:t>‘by faith’</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Heb. 11:4 </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Cain was Angry</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WARNS</a:t>
            </a:r>
            <a:br>
              <a:rPr lang="en-US" sz="8000" dirty="0" smtClean="0"/>
            </a:br>
            <a:r>
              <a:rPr lang="en-US" sz="8000" dirty="0" smtClean="0"/>
              <a:t>Cain</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Cain was able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Cain Killed Abel</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55958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Sin brings</a:t>
            </a:r>
            <a:br>
              <a:rPr lang="en-US" sz="8000" dirty="0" smtClean="0"/>
            </a:br>
            <a:r>
              <a:rPr lang="en-US" sz="8000" dirty="0" smtClean="0"/>
              <a:t>consequences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55958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4855</TotalTime>
  <Words>863</Words>
  <Application>Microsoft Macintosh PowerPoint</Application>
  <PresentationFormat>On-screen Show (4:3)</PresentationFormat>
  <Paragraphs>109</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 Black </vt:lpstr>
      <vt:lpstr>PowerPoint Presentation</vt:lpstr>
      <vt:lpstr>Cain and Abel</vt:lpstr>
      <vt:lpstr>God NOT accept all offerings.</vt:lpstr>
      <vt:lpstr>Abel … ‘by faith’</vt:lpstr>
      <vt:lpstr>Cain was Angry</vt:lpstr>
      <vt:lpstr>God WARNS Cain</vt:lpstr>
      <vt:lpstr>Cain was able</vt:lpstr>
      <vt:lpstr>Cain Killed Abel</vt:lpstr>
      <vt:lpstr>Sin brings consequences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35</cp:revision>
  <dcterms:created xsi:type="dcterms:W3CDTF">2014-01-26T20:19:07Z</dcterms:created>
  <dcterms:modified xsi:type="dcterms:W3CDTF">2016-01-03T22:22:28Z</dcterms:modified>
</cp:coreProperties>
</file>