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8" r:id="rId2"/>
    <p:sldId id="299" r:id="rId3"/>
    <p:sldId id="300" r:id="rId4"/>
    <p:sldId id="301" r:id="rId5"/>
    <p:sldId id="302" r:id="rId6"/>
    <p:sldId id="312" r:id="rId7"/>
    <p:sldId id="317" r:id="rId8"/>
    <p:sldId id="305" r:id="rId9"/>
    <p:sldId id="306" r:id="rId10"/>
    <p:sldId id="311" r:id="rId11"/>
    <p:sldId id="313" r:id="rId12"/>
    <p:sldId id="307" r:id="rId13"/>
    <p:sldId id="308" r:id="rId14"/>
    <p:sldId id="315" r:id="rId15"/>
    <p:sldId id="314" r:id="rId16"/>
    <p:sldId id="316" r:id="rId17"/>
    <p:sldId id="309" r:id="rId18"/>
    <p:sldId id="310" r:id="rId19"/>
    <p:sldId id="303" r:id="rId20"/>
    <p:sldId id="304" r:id="rId21"/>
    <p:sldId id="29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56914" autoAdjust="0"/>
  </p:normalViewPr>
  <p:slideViewPr>
    <p:cSldViewPr snapToGrid="0" snapToObjects="1">
      <p:cViewPr varScale="1">
        <p:scale>
          <a:sx n="65" d="100"/>
          <a:sy n="65" d="100"/>
        </p:scale>
        <p:origin x="-12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SHORT intro to our reading of Job – 2016 reading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Their ERROR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They have basically one theology. It is based upon partial truth but lacking in knowledge of what is really going on in THIS case. </a:t>
            </a:r>
          </a:p>
          <a:p>
            <a:r>
              <a:rPr lang="en-US" sz="1200" kern="1200" dirty="0" smtClean="0">
                <a:solidFill>
                  <a:schemeClr val="tx1"/>
                </a:solidFill>
                <a:effectLst/>
                <a:latin typeface="+mn-lt"/>
                <a:ea typeface="+mn-ea"/>
                <a:cs typeface="+mn-cs"/>
              </a:rPr>
              <a:t>	God is righteous and just - </a:t>
            </a:r>
          </a:p>
          <a:p>
            <a:r>
              <a:rPr lang="en-US" sz="1200" kern="1200" dirty="0" smtClean="0">
                <a:solidFill>
                  <a:schemeClr val="tx1"/>
                </a:solidFill>
                <a:effectLst/>
                <a:latin typeface="+mn-lt"/>
                <a:ea typeface="+mn-ea"/>
                <a:cs typeface="+mn-cs"/>
              </a:rPr>
              <a:t>	God punishes evil (and rewards good) - </a:t>
            </a:r>
          </a:p>
          <a:p>
            <a:r>
              <a:rPr lang="en-US" sz="1200" kern="1200" dirty="0" smtClean="0">
                <a:solidFill>
                  <a:schemeClr val="tx1"/>
                </a:solidFill>
                <a:effectLst/>
                <a:latin typeface="+mn-lt"/>
                <a:ea typeface="+mn-ea"/>
                <a:cs typeface="+mn-cs"/>
              </a:rPr>
              <a:t>	God is punishing Job - therefore Job must have done evil.</a:t>
            </a:r>
          </a:p>
          <a:p>
            <a:r>
              <a:rPr lang="en-US" sz="1200" kern="1200" dirty="0" smtClean="0">
                <a:solidFill>
                  <a:schemeClr val="tx1"/>
                </a:solidFill>
                <a:effectLst/>
                <a:latin typeface="+mn-lt"/>
                <a:ea typeface="+mn-ea"/>
                <a:cs typeface="+mn-cs"/>
              </a:rPr>
              <a:t>The amount of suffering is indicative of the greatness of the evil.. and Job must be exceedingly evil!</a:t>
            </a:r>
          </a:p>
          <a:p>
            <a:r>
              <a:rPr lang="en-US" sz="1200" kern="1200" dirty="0" smtClean="0">
                <a:solidFill>
                  <a:schemeClr val="tx1"/>
                </a:solidFill>
                <a:effectLst/>
                <a:latin typeface="+mn-lt"/>
                <a:ea typeface="+mn-ea"/>
                <a:cs typeface="+mn-cs"/>
              </a:rPr>
              <a:t> </a:t>
            </a:r>
          </a:p>
          <a:p>
            <a:r>
              <a:rPr lang="en-US" sz="1200" b="1" i="1" u="sng" kern="1200" dirty="0" smtClean="0">
                <a:solidFill>
                  <a:schemeClr val="tx1"/>
                </a:solidFill>
                <a:effectLst/>
                <a:latin typeface="+mn-lt"/>
                <a:ea typeface="+mn-ea"/>
                <a:cs typeface="+mn-cs"/>
              </a:rPr>
              <a:t>The BASIS of The three friends theology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Everyone knows this...  </a:t>
            </a:r>
          </a:p>
          <a:p>
            <a:r>
              <a:rPr lang="en-US" sz="1200" kern="1200" dirty="0" smtClean="0">
                <a:solidFill>
                  <a:schemeClr val="tx1"/>
                </a:solidFill>
                <a:effectLst/>
                <a:latin typeface="+mn-lt"/>
                <a:ea typeface="+mn-ea"/>
                <a:cs typeface="+mn-cs"/>
              </a:rPr>
              <a:t>	Everyone has ALWAYS known this (it is from the ancients)</a:t>
            </a:r>
          </a:p>
          <a:p>
            <a:r>
              <a:rPr lang="en-US" sz="1200" kern="1200" dirty="0" smtClean="0">
                <a:solidFill>
                  <a:schemeClr val="tx1"/>
                </a:solidFill>
                <a:effectLst/>
                <a:latin typeface="+mn-lt"/>
                <a:ea typeface="+mn-ea"/>
                <a:cs typeface="+mn-cs"/>
              </a:rPr>
              <a:t>	I had it revealed in a DREAM</a:t>
            </a:r>
          </a:p>
          <a:p>
            <a:r>
              <a:rPr lang="en-US" sz="1200" b="1" kern="1200" dirty="0" smtClean="0">
                <a:solidFill>
                  <a:schemeClr val="tx1"/>
                </a:solidFill>
                <a:effectLst/>
                <a:latin typeface="+mn-lt"/>
                <a:ea typeface="+mn-ea"/>
                <a:cs typeface="+mn-cs"/>
              </a:rPr>
              <a:t>Job 5:27 — </a:t>
            </a:r>
            <a:r>
              <a:rPr lang="en-US" sz="1200" b="1" kern="1200" baseline="30000" dirty="0" smtClean="0">
                <a:solidFill>
                  <a:schemeClr val="tx1"/>
                </a:solidFill>
                <a:effectLst/>
                <a:latin typeface="+mn-lt"/>
                <a:ea typeface="+mn-ea"/>
                <a:cs typeface="+mn-cs"/>
              </a:rPr>
              <a:t>27</a:t>
            </a:r>
            <a:r>
              <a:rPr lang="en-US" sz="1200" kern="1200" dirty="0" smtClean="0">
                <a:solidFill>
                  <a:schemeClr val="tx1"/>
                </a:solidFill>
                <a:effectLst/>
                <a:latin typeface="+mn-lt"/>
                <a:ea typeface="+mn-ea"/>
                <a:cs typeface="+mn-cs"/>
              </a:rPr>
              <a:t> “Behold this; we have investigated it,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so it is. Hear it, and know for yourself.”</a:t>
            </a:r>
          </a:p>
          <a:p>
            <a:r>
              <a:rPr lang="en-US" sz="1200" b="1" kern="1200" dirty="0" smtClean="0">
                <a:solidFill>
                  <a:schemeClr val="tx1"/>
                </a:solidFill>
                <a:effectLst/>
                <a:latin typeface="+mn-lt"/>
                <a:ea typeface="+mn-ea"/>
                <a:cs typeface="+mn-cs"/>
              </a:rPr>
              <a:t>There is basic truth here! </a:t>
            </a:r>
            <a:r>
              <a:rPr lang="en-US" sz="1200" kern="1200" dirty="0" smtClean="0">
                <a:solidFill>
                  <a:schemeClr val="tx1"/>
                </a:solidFill>
                <a:effectLst/>
                <a:latin typeface="+mn-lt"/>
                <a:ea typeface="+mn-ea"/>
                <a:cs typeface="+mn-cs"/>
              </a:rPr>
              <a:t>Yet, since WE know the opening story behind the story, WE know that they are not addressing Job's situation!</a:t>
            </a:r>
          </a:p>
          <a:p>
            <a:r>
              <a:rPr lang="en-US" sz="1200" kern="1200" dirty="0" smtClean="0">
                <a:solidFill>
                  <a:schemeClr val="tx1"/>
                </a:solidFill>
                <a:effectLst/>
                <a:latin typeface="+mn-lt"/>
                <a:ea typeface="+mn-ea"/>
                <a:cs typeface="+mn-cs"/>
              </a:rPr>
              <a:t>Hence, we learn a lesson about Knowing things:</a:t>
            </a:r>
          </a:p>
          <a:p>
            <a:r>
              <a:rPr lang="en-US" sz="1200" kern="1200" dirty="0" smtClean="0">
                <a:solidFill>
                  <a:schemeClr val="tx1"/>
                </a:solidFill>
                <a:effectLst/>
                <a:latin typeface="+mn-lt"/>
                <a:ea typeface="+mn-ea"/>
                <a:cs typeface="+mn-cs"/>
              </a:rPr>
              <a:t>	How God is acting in SPECIFICS - in a particular event, we cannot know without revelation from God! AND God does NOT give us such knowledge!</a:t>
            </a:r>
          </a:p>
          <a:p>
            <a:r>
              <a:rPr lang="en-US" dirty="0" smtClean="0">
                <a:sym typeface="Wingdings"/>
              </a:rPr>
              <a:t> </a:t>
            </a:r>
          </a:p>
          <a:p>
            <a:endParaRPr lang="en-US" dirty="0" smtClean="0">
              <a:sym typeface="Wingdings"/>
            </a:endParaRPr>
          </a:p>
          <a:p>
            <a:r>
              <a:rPr lang="en-US" dirty="0" smtClean="0">
                <a:sym typeface="Wingdings"/>
              </a:rPr>
              <a:t>Note: that not ALL of the argument – </a:t>
            </a:r>
          </a:p>
          <a:p>
            <a:r>
              <a:rPr lang="en-US" sz="1200" kern="1200" dirty="0" err="1" smtClean="0">
                <a:solidFill>
                  <a:schemeClr val="tx1"/>
                </a:solidFill>
                <a:effectLst/>
                <a:latin typeface="+mn-lt"/>
                <a:ea typeface="+mn-ea"/>
                <a:cs typeface="+mn-cs"/>
              </a:rPr>
              <a:t>Elihu</a:t>
            </a:r>
            <a:r>
              <a:rPr lang="en-US" sz="1200" kern="1200" dirty="0" smtClean="0">
                <a:solidFill>
                  <a:schemeClr val="tx1"/>
                </a:solidFill>
                <a:effectLst/>
                <a:latin typeface="+mn-lt"/>
                <a:ea typeface="+mn-ea"/>
                <a:cs typeface="+mn-cs"/>
              </a:rPr>
              <a:t> ADDS one thought: God also DISCIPLINES with punishment. BUT again - he speaks 'without knowledge' of what is really going on!</a:t>
            </a:r>
          </a:p>
          <a:p>
            <a:r>
              <a:rPr lang="en-US" sz="1200" kern="1200" dirty="0" smtClean="0">
                <a:solidFill>
                  <a:schemeClr val="tx1"/>
                </a:solidFill>
                <a:effectLst/>
                <a:latin typeface="+mn-lt"/>
                <a:ea typeface="+mn-ea"/>
                <a:cs typeface="+mn-cs"/>
              </a:rPr>
              <a:t>Yet, </a:t>
            </a:r>
            <a:r>
              <a:rPr lang="en-US" sz="1200" kern="1200" dirty="0" err="1" smtClean="0">
                <a:solidFill>
                  <a:schemeClr val="tx1"/>
                </a:solidFill>
                <a:effectLst/>
                <a:latin typeface="+mn-lt"/>
                <a:ea typeface="+mn-ea"/>
                <a:cs typeface="+mn-cs"/>
              </a:rPr>
              <a:t>Eliphaz</a:t>
            </a:r>
            <a:r>
              <a:rPr lang="en-US" sz="1200" kern="1200" dirty="0" smtClean="0">
                <a:solidFill>
                  <a:schemeClr val="tx1"/>
                </a:solidFill>
                <a:effectLst/>
                <a:latin typeface="+mn-lt"/>
                <a:ea typeface="+mn-ea"/>
                <a:cs typeface="+mn-cs"/>
              </a:rPr>
              <a:t> has already addressed this in his very first speech! - 5:17-26!</a:t>
            </a:r>
          </a:p>
          <a:p>
            <a:r>
              <a:rPr lang="en-US" sz="1200" b="1" kern="1200" dirty="0" smtClean="0">
                <a:solidFill>
                  <a:schemeClr val="tx1"/>
                </a:solidFill>
                <a:effectLst/>
                <a:latin typeface="+mn-lt"/>
                <a:ea typeface="+mn-ea"/>
                <a:cs typeface="+mn-cs"/>
              </a:rPr>
              <a:t>Job 5:17 — </a:t>
            </a:r>
            <a:r>
              <a:rPr lang="en-US" sz="1200" b="1" kern="1200" baseline="300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“Behold, how happy is the man whom God reproves, So do not despise the discipline of the Almighty.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537903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Such is not true in the case of Job</a:t>
            </a:r>
            <a:endParaRPr lang="en-US" sz="1200" b="1" i="0" u="none" kern="1200" dirty="0" smtClean="0">
              <a:solidFill>
                <a:schemeClr val="tx1"/>
              </a:solidFill>
              <a:effectLst/>
              <a:latin typeface="+mn-lt"/>
              <a:ea typeface="+mn-ea"/>
              <a:cs typeface="+mn-cs"/>
            </a:endParaRPr>
          </a:p>
          <a:p>
            <a:endParaRPr lang="en-US" sz="1200" b="0" i="0" u="none" kern="1200" dirty="0" smtClean="0">
              <a:solidFill>
                <a:schemeClr val="tx1"/>
              </a:solidFill>
              <a:effectLst/>
              <a:latin typeface="+mn-lt"/>
              <a:ea typeface="+mn-ea"/>
              <a:cs typeface="+mn-cs"/>
            </a:endParaRPr>
          </a:p>
          <a:p>
            <a:r>
              <a:rPr lang="en-US" sz="1200" b="0" i="0" u="none" kern="1200" dirty="0" smtClean="0">
                <a:solidFill>
                  <a:schemeClr val="tx1"/>
                </a:solidFill>
                <a:effectLst/>
                <a:latin typeface="+mn-lt"/>
                <a:ea typeface="+mn-ea"/>
                <a:cs typeface="+mn-cs"/>
              </a:rPr>
              <a:t>THIS</a:t>
            </a:r>
            <a:r>
              <a:rPr lang="en-US" sz="1200" b="0" i="0" u="none" kern="1200" baseline="0" dirty="0" smtClean="0">
                <a:solidFill>
                  <a:schemeClr val="tx1"/>
                </a:solidFill>
                <a:effectLst/>
                <a:latin typeface="+mn-lt"/>
                <a:ea typeface="+mn-ea"/>
                <a:cs typeface="+mn-cs"/>
              </a:rPr>
              <a:t> is even Job’s problem as HE also assumes God is punishing him</a:t>
            </a:r>
            <a:r>
              <a:rPr lang="is-IS" sz="1200" b="0" i="0" u="none" kern="1200" baseline="0" dirty="0" smtClean="0">
                <a:solidFill>
                  <a:schemeClr val="tx1"/>
                </a:solidFill>
                <a:effectLst/>
                <a:latin typeface="+mn-lt"/>
                <a:ea typeface="+mn-ea"/>
                <a:cs typeface="+mn-cs"/>
              </a:rPr>
              <a:t>…</a:t>
            </a:r>
          </a:p>
          <a:p>
            <a:r>
              <a:rPr lang="is-IS" sz="1200" b="0" i="0" u="none" kern="1200" baseline="0" dirty="0" smtClean="0">
                <a:solidFill>
                  <a:schemeClr val="tx1"/>
                </a:solidFill>
                <a:effectLst/>
                <a:latin typeface="+mn-lt"/>
                <a:ea typeface="+mn-ea"/>
                <a:cs typeface="+mn-cs"/>
              </a:rPr>
              <a:t>YET – if he could talk it over, it would get straightened out... </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53790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Job's wife - speaking out of her own broken heart! Though not afflicted with disease, she lost her 'life' - her children, her wealth, her ease of life, her 'husband' - She shows how men OFTEN respond to adversity in life! Particularly as they perceive that it comes from the hand of God!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EASY to 'pontificate' about suffering, righteousness, even God - WHEN one is at ease!  Job 16:1-5. </a:t>
            </a:r>
          </a:p>
          <a:p>
            <a:endParaRPr lang="en-US" sz="1200"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sym typeface="Wingdings"/>
              </a:rPr>
              <a:t> YET, remember – Job is YET BLAMELESS</a:t>
            </a:r>
            <a:endParaRPr lang="en-US" sz="1200" b="1" i="1"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is YET</a:t>
            </a:r>
          </a:p>
          <a:p>
            <a:r>
              <a:rPr lang="en-US" dirty="0" smtClean="0"/>
              <a:t>1:1 -  </a:t>
            </a:r>
            <a:r>
              <a:rPr lang="en-US" sz="1200" dirty="0" smtClean="0"/>
              <a:t>blameless, upright, fearing God and turning away from evil.</a:t>
            </a:r>
          </a:p>
          <a:p>
            <a:r>
              <a:rPr lang="en-US" sz="1200" dirty="0" smtClean="0"/>
              <a:t>1:8 - </a:t>
            </a:r>
            <a:r>
              <a:rPr lang="en-US" sz="1200" dirty="0" smtClean="0"/>
              <a:t>	The Lord said to Satan, “Have you considered My servant Job? For there is no one like him on the earth, a blameless and upright man, fearing God and turning away from evil.”</a:t>
            </a:r>
          </a:p>
          <a:p>
            <a:endParaRPr lang="en-US" sz="1200" dirty="0" smtClean="0"/>
          </a:p>
          <a:p>
            <a:r>
              <a:rPr lang="en-US" sz="1200" b="1" i="1" u="sng" kern="1200" dirty="0" smtClean="0">
                <a:solidFill>
                  <a:schemeClr val="tx1"/>
                </a:solidFill>
                <a:effectLst/>
                <a:latin typeface="+mn-lt"/>
                <a:ea typeface="+mn-ea"/>
                <a:cs typeface="+mn-cs"/>
              </a:rPr>
              <a:t>The BASIS of The three friends theology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Everyone knows this...  </a:t>
            </a:r>
          </a:p>
          <a:p>
            <a:r>
              <a:rPr lang="en-US" sz="1200" kern="1200" dirty="0" smtClean="0">
                <a:solidFill>
                  <a:schemeClr val="tx1"/>
                </a:solidFill>
                <a:effectLst/>
                <a:latin typeface="+mn-lt"/>
                <a:ea typeface="+mn-ea"/>
                <a:cs typeface="+mn-cs"/>
              </a:rPr>
              <a:t>	Everyone has ALWAYS known this (it is from the ancients)</a:t>
            </a:r>
          </a:p>
          <a:p>
            <a:r>
              <a:rPr lang="en-US" sz="1200" kern="1200" dirty="0" smtClean="0">
                <a:solidFill>
                  <a:schemeClr val="tx1"/>
                </a:solidFill>
                <a:effectLst/>
                <a:latin typeface="+mn-lt"/>
                <a:ea typeface="+mn-ea"/>
                <a:cs typeface="+mn-cs"/>
              </a:rPr>
              <a:t>	I had it revealed in a DREAM</a:t>
            </a:r>
          </a:p>
          <a:p>
            <a:r>
              <a:rPr lang="en-US" sz="1200" b="1" kern="1200" dirty="0" smtClean="0">
                <a:solidFill>
                  <a:schemeClr val="tx1"/>
                </a:solidFill>
                <a:effectLst/>
                <a:latin typeface="+mn-lt"/>
                <a:ea typeface="+mn-ea"/>
                <a:cs typeface="+mn-cs"/>
              </a:rPr>
              <a:t>Job 5:27 — </a:t>
            </a:r>
            <a:r>
              <a:rPr lang="en-US" sz="1200" b="1" kern="1200" baseline="30000" dirty="0" smtClean="0">
                <a:solidFill>
                  <a:schemeClr val="tx1"/>
                </a:solidFill>
                <a:effectLst/>
                <a:latin typeface="+mn-lt"/>
                <a:ea typeface="+mn-ea"/>
                <a:cs typeface="+mn-cs"/>
              </a:rPr>
              <a:t>27</a:t>
            </a:r>
            <a:r>
              <a:rPr lang="en-US" sz="1200" kern="1200" dirty="0" smtClean="0">
                <a:solidFill>
                  <a:schemeClr val="tx1"/>
                </a:solidFill>
                <a:effectLst/>
                <a:latin typeface="+mn-lt"/>
                <a:ea typeface="+mn-ea"/>
                <a:cs typeface="+mn-cs"/>
              </a:rPr>
              <a:t> “Behold this; we have investigated it,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so it is. Hear it, and know for yourself.”</a:t>
            </a:r>
          </a:p>
          <a:p>
            <a:r>
              <a:rPr lang="en-US" sz="1200" b="1" kern="1200" dirty="0" smtClean="0">
                <a:solidFill>
                  <a:schemeClr val="tx1"/>
                </a:solidFill>
                <a:effectLst/>
                <a:latin typeface="+mn-lt"/>
                <a:ea typeface="+mn-ea"/>
                <a:cs typeface="+mn-cs"/>
              </a:rPr>
              <a:t>There is basic truth here! </a:t>
            </a:r>
            <a:r>
              <a:rPr lang="en-US" sz="1200" kern="1200" dirty="0" smtClean="0">
                <a:solidFill>
                  <a:schemeClr val="tx1"/>
                </a:solidFill>
                <a:effectLst/>
                <a:latin typeface="+mn-lt"/>
                <a:ea typeface="+mn-ea"/>
                <a:cs typeface="+mn-cs"/>
              </a:rPr>
              <a:t>Yet, since WE know the opening story behind the story, WE know that they are not addressing Job's situation!</a:t>
            </a:r>
          </a:p>
          <a:p>
            <a:r>
              <a:rPr lang="en-US" sz="1200" kern="1200" dirty="0" smtClean="0">
                <a:solidFill>
                  <a:schemeClr val="tx1"/>
                </a:solidFill>
                <a:effectLst/>
                <a:latin typeface="+mn-lt"/>
                <a:ea typeface="+mn-ea"/>
                <a:cs typeface="+mn-cs"/>
              </a:rPr>
              <a:t>Hence, we learn a lesson about Knowing things:</a:t>
            </a:r>
          </a:p>
          <a:p>
            <a:r>
              <a:rPr lang="en-US" sz="1200" kern="1200" dirty="0" smtClean="0">
                <a:solidFill>
                  <a:schemeClr val="tx1"/>
                </a:solidFill>
                <a:effectLst/>
                <a:latin typeface="+mn-lt"/>
                <a:ea typeface="+mn-ea"/>
                <a:cs typeface="+mn-cs"/>
              </a:rPr>
              <a:t>	How God is acting in SPECIFICS - in a particular event, we cannot know without revelation from God! AND God does NOT give us such knowledge!</a:t>
            </a:r>
          </a:p>
          <a:p>
            <a:endParaRPr lang="en-US" dirty="0" smtClean="0"/>
          </a:p>
          <a:p>
            <a:r>
              <a:rPr lang="en-US" b="1" i="1" u="sng" dirty="0" smtClean="0">
                <a:sym typeface="Wingdings"/>
              </a:rPr>
              <a:t> Learn about GOD</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God IS</a:t>
            </a:r>
          </a:p>
          <a:p>
            <a:r>
              <a:rPr lang="en-US" dirty="0" smtClean="0"/>
              <a:t> God is WORTHY</a:t>
            </a:r>
          </a:p>
          <a:p>
            <a:r>
              <a:rPr lang="en-US" dirty="0" smtClean="0"/>
              <a:t> God DOES know</a:t>
            </a:r>
          </a:p>
          <a:p>
            <a:r>
              <a:rPr lang="en-US" dirty="0" smtClean="0"/>
              <a:t> God does CARE</a:t>
            </a:r>
          </a:p>
          <a:p>
            <a:r>
              <a:rPr lang="en-US" dirty="0" smtClean="0"/>
              <a:t> God does REWARD</a:t>
            </a:r>
          </a:p>
          <a:p>
            <a:endParaRPr lang="en-US" dirty="0" smtClean="0"/>
          </a:p>
          <a:p>
            <a:r>
              <a:rPr lang="en-US" b="1" i="1" u="sng" dirty="0" smtClean="0">
                <a:sym typeface="Wingdings"/>
              </a:rPr>
              <a:t> </a:t>
            </a:r>
            <a:r>
              <a:rPr lang="en-US" b="1" i="1" u="sng" dirty="0" smtClean="0"/>
              <a:t> God does punish</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81606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DOES punish evil - </a:t>
            </a:r>
          </a:p>
          <a:p>
            <a:r>
              <a:rPr lang="en-US" sz="1200" b="1" kern="1200" dirty="0" smtClean="0">
                <a:solidFill>
                  <a:schemeClr val="tx1"/>
                </a:solidFill>
                <a:effectLst/>
                <a:latin typeface="+mn-lt"/>
                <a:ea typeface="+mn-ea"/>
                <a:cs typeface="+mn-cs"/>
              </a:rPr>
              <a:t>John 5:28–29 — </a:t>
            </a:r>
            <a:r>
              <a:rPr lang="en-US" sz="1200" b="1" kern="1200" baseline="300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“Do not marvel at this; for an hour is coming, in which all who are in the tombs will hear His voice, </a:t>
            </a:r>
            <a:r>
              <a:rPr lang="en-US" sz="1200" b="1" kern="1200" baseline="300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and will come forth; those who did the good </a:t>
            </a:r>
            <a:r>
              <a:rPr lang="en-US" sz="1200" i="1" kern="1200" dirty="0" smtClean="0">
                <a:solidFill>
                  <a:schemeClr val="tx1"/>
                </a:solidFill>
                <a:effectLst/>
                <a:latin typeface="+mn-lt"/>
                <a:ea typeface="+mn-ea"/>
                <a:cs typeface="+mn-cs"/>
              </a:rPr>
              <a:t>deeds</a:t>
            </a:r>
            <a:r>
              <a:rPr lang="en-US" sz="1200" kern="1200" dirty="0" smtClean="0">
                <a:solidFill>
                  <a:schemeClr val="tx1"/>
                </a:solidFill>
                <a:effectLst/>
                <a:latin typeface="+mn-lt"/>
                <a:ea typeface="+mn-ea"/>
                <a:cs typeface="+mn-cs"/>
              </a:rPr>
              <a:t> to a resurrection of life, those who committed the evil </a:t>
            </a:r>
            <a:r>
              <a:rPr lang="en-US" sz="1200" i="1" kern="1200" dirty="0" smtClean="0">
                <a:solidFill>
                  <a:schemeClr val="tx1"/>
                </a:solidFill>
                <a:effectLst/>
                <a:latin typeface="+mn-lt"/>
                <a:ea typeface="+mn-ea"/>
                <a:cs typeface="+mn-cs"/>
              </a:rPr>
              <a:t>deeds</a:t>
            </a:r>
            <a:r>
              <a:rPr lang="en-US" sz="1200" kern="1200" dirty="0" smtClean="0">
                <a:solidFill>
                  <a:schemeClr val="tx1"/>
                </a:solidFill>
                <a:effectLst/>
                <a:latin typeface="+mn-lt"/>
                <a:ea typeface="+mn-ea"/>
                <a:cs typeface="+mn-cs"/>
              </a:rPr>
              <a:t> to a resurrection of judgment.</a:t>
            </a:r>
          </a:p>
          <a:p>
            <a:r>
              <a:rPr lang="en-US" sz="1200" b="1" kern="1200" dirty="0" smtClean="0">
                <a:solidFill>
                  <a:schemeClr val="tx1"/>
                </a:solidFill>
                <a:effectLst/>
                <a:latin typeface="+mn-lt"/>
                <a:ea typeface="+mn-ea"/>
                <a:cs typeface="+mn-cs"/>
              </a:rPr>
              <a:t>Romans 1:17–18 — </a:t>
            </a:r>
            <a:r>
              <a:rPr lang="en-US" sz="1200" b="1" kern="1200" baseline="300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For in it </a:t>
            </a:r>
            <a:r>
              <a:rPr lang="en-US" sz="1200" i="1" kern="1200" dirty="0" smtClean="0">
                <a:solidFill>
                  <a:schemeClr val="tx1"/>
                </a:solidFill>
                <a:effectLst/>
                <a:latin typeface="+mn-lt"/>
                <a:ea typeface="+mn-ea"/>
                <a:cs typeface="+mn-cs"/>
              </a:rPr>
              <a:t>the</a:t>
            </a:r>
            <a:r>
              <a:rPr lang="en-US" sz="1200" kern="1200" dirty="0" smtClean="0">
                <a:solidFill>
                  <a:schemeClr val="tx1"/>
                </a:solidFill>
                <a:effectLst/>
                <a:latin typeface="+mn-lt"/>
                <a:ea typeface="+mn-ea"/>
                <a:cs typeface="+mn-cs"/>
              </a:rPr>
              <a:t> righteousness of God is revealed from faith to faith; as it is written, “But the righteous </a:t>
            </a:r>
            <a:r>
              <a:rPr lang="en-US" sz="1200" i="1" kern="1200" dirty="0" smtClean="0">
                <a:solidFill>
                  <a:schemeClr val="tx1"/>
                </a:solidFill>
                <a:effectLst/>
                <a:latin typeface="+mn-lt"/>
                <a:ea typeface="+mn-ea"/>
                <a:cs typeface="+mn-cs"/>
              </a:rPr>
              <a:t>man</a:t>
            </a:r>
            <a:r>
              <a:rPr lang="en-US" sz="1200" kern="1200" dirty="0" smtClean="0">
                <a:solidFill>
                  <a:schemeClr val="tx1"/>
                </a:solidFill>
                <a:effectLst/>
                <a:latin typeface="+mn-lt"/>
                <a:ea typeface="+mn-ea"/>
                <a:cs typeface="+mn-cs"/>
              </a:rPr>
              <a:t> shall live by faith.” </a:t>
            </a:r>
            <a:r>
              <a:rPr lang="en-US" sz="1200" b="1" kern="1200" baseline="300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For the wrath of God is revealed from heaven against all ungodliness and unrighteousness of men who suppress the truth in unrighteousness, </a:t>
            </a:r>
          </a:p>
          <a:p>
            <a:endParaRPr lang="en-US" sz="1200"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sym typeface="Wingdings"/>
              </a:rPr>
              <a:t> </a:t>
            </a:r>
            <a:r>
              <a:rPr lang="en-US" sz="1200" b="1" i="1" u="sng" kern="1200" dirty="0" smtClean="0">
                <a:solidFill>
                  <a:schemeClr val="tx1"/>
                </a:solidFill>
                <a:effectLst/>
                <a:latin typeface="+mn-lt"/>
                <a:ea typeface="+mn-ea"/>
                <a:cs typeface="+mn-cs"/>
              </a:rPr>
              <a:t>Providence and Suffering?</a:t>
            </a:r>
            <a:endParaRPr lang="en-US" sz="1200" b="1" i="1"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81606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No record that God ever tells Job what really was going on!</a:t>
            </a:r>
          </a:p>
          <a:p>
            <a:endParaRPr lang="en-US" b="1" i="1" u="sng" dirty="0" smtClean="0"/>
          </a:p>
          <a:p>
            <a:r>
              <a:rPr lang="en-US" b="1" i="1" u="sng" dirty="0" smtClean="0">
                <a:sym typeface="Wingdings"/>
              </a:rPr>
              <a:t> WE NOT know much more about OUR LIFE!</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2040731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There is basic truth here! </a:t>
            </a:r>
            <a:r>
              <a:rPr lang="en-US" sz="1200" kern="1200" dirty="0" smtClean="0">
                <a:solidFill>
                  <a:schemeClr val="tx1"/>
                </a:solidFill>
                <a:effectLst/>
                <a:latin typeface="+mn-lt"/>
                <a:ea typeface="+mn-ea"/>
                <a:cs typeface="+mn-cs"/>
              </a:rPr>
              <a:t>Yet, since WE know the opening story behind the story, WE know that they are not addressing Job's situation!</a:t>
            </a:r>
          </a:p>
          <a:p>
            <a:r>
              <a:rPr lang="en-US" sz="1200" kern="1200" dirty="0" smtClean="0">
                <a:solidFill>
                  <a:schemeClr val="tx1"/>
                </a:solidFill>
                <a:effectLst/>
                <a:latin typeface="+mn-lt"/>
                <a:ea typeface="+mn-ea"/>
                <a:cs typeface="+mn-cs"/>
              </a:rPr>
              <a:t>Is This the normal events in Heaven?</a:t>
            </a:r>
          </a:p>
          <a:p>
            <a:r>
              <a:rPr lang="en-US" sz="1200" kern="1200" dirty="0" smtClean="0">
                <a:solidFill>
                  <a:schemeClr val="tx1"/>
                </a:solidFill>
                <a:effectLst/>
                <a:latin typeface="+mn-lt"/>
                <a:ea typeface="+mn-ea"/>
                <a:cs typeface="+mn-cs"/>
              </a:rPr>
              <a:t>Is</a:t>
            </a:r>
            <a:r>
              <a:rPr lang="en-US" sz="1200" kern="1200" baseline="0" dirty="0" smtClean="0">
                <a:solidFill>
                  <a:schemeClr val="tx1"/>
                </a:solidFill>
                <a:effectLst/>
                <a:latin typeface="+mn-lt"/>
                <a:ea typeface="+mn-ea"/>
                <a:cs typeface="+mn-cs"/>
              </a:rPr>
              <a:t> this the normal way of God &amp; Satan in this world?</a:t>
            </a:r>
          </a:p>
          <a:p>
            <a:r>
              <a:rPr lang="en-US" sz="1200" kern="1200" baseline="0" dirty="0" smtClean="0">
                <a:solidFill>
                  <a:schemeClr val="tx1"/>
                </a:solidFill>
                <a:effectLst/>
                <a:latin typeface="+mn-lt"/>
                <a:ea typeface="+mn-ea"/>
                <a:cs typeface="+mn-cs"/>
              </a:rPr>
              <a:t>TOO many extrapolations involved which we do NOT KNOW</a:t>
            </a:r>
            <a:r>
              <a:rPr lang="is-I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Hence, we learn a lesson about Knowing things:</a:t>
            </a:r>
          </a:p>
          <a:p>
            <a:r>
              <a:rPr lang="en-US" sz="1200" kern="1200" dirty="0" smtClean="0">
                <a:solidFill>
                  <a:schemeClr val="tx1"/>
                </a:solidFill>
                <a:effectLst/>
                <a:latin typeface="+mn-lt"/>
                <a:ea typeface="+mn-ea"/>
                <a:cs typeface="+mn-cs"/>
              </a:rPr>
              <a:t>	How God is acting in SPECIFICS - in a particular event, we cannot know without revelation from God! AND God does NOT give us such knowledge!</a:t>
            </a:r>
          </a:p>
          <a:p>
            <a:endParaRPr lang="en-US" dirty="0" smtClean="0"/>
          </a:p>
          <a:p>
            <a:r>
              <a:rPr lang="en-US" dirty="0" smtClean="0">
                <a:sym typeface="Wingdings"/>
              </a:rPr>
              <a:t> God HAS</a:t>
            </a:r>
            <a:r>
              <a:rPr lang="en-US" baseline="0" dirty="0" smtClean="0">
                <a:sym typeface="Wingdings"/>
              </a:rPr>
              <a:t> provided for our greatest need - </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provided for our greatest need</a:t>
            </a:r>
          </a:p>
          <a:p>
            <a:r>
              <a:rPr lang="en-US" dirty="0" smtClean="0"/>
              <a:t>Jesus came to SAVE the LOST – to redeem from SIN</a:t>
            </a:r>
            <a:r>
              <a:rPr lang="is-IS" dirty="0" smtClean="0"/>
              <a:t>…</a:t>
            </a:r>
          </a:p>
          <a:p>
            <a:endParaRPr lang="is-IS" dirty="0" smtClean="0"/>
          </a:p>
          <a:p>
            <a:r>
              <a:rPr lang="is-IS" dirty="0" smtClean="0"/>
              <a:t>Will a man live again – YES....  </a:t>
            </a:r>
            <a:r>
              <a:rPr lang="en-US" dirty="0" smtClean="0"/>
              <a:t>A</a:t>
            </a:r>
            <a:r>
              <a:rPr lang="is-IS" dirty="0" smtClean="0"/>
              <a:t>nd walk with God because of Jesus...</a:t>
            </a:r>
          </a:p>
          <a:p>
            <a:endParaRPr lang="is-IS" dirty="0" smtClean="0"/>
          </a:p>
          <a:p>
            <a:r>
              <a:rPr lang="is-IS" dirty="0" smtClean="0">
                <a:sym typeface="Wingdings"/>
              </a:rPr>
              <a:t>  Yet, the question remains:  Will Job serve God ‘for nothing’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1:9   “Does Job fear God for nothing?</a:t>
            </a:r>
          </a:p>
          <a:p>
            <a:endParaRPr lang="en-US" sz="1200" dirty="0" smtClean="0"/>
          </a:p>
          <a:p>
            <a:r>
              <a:rPr lang="en-US" sz="1200" dirty="0" smtClean="0"/>
              <a:t>Will YOU?</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SHORT intro to our reading of Job – 2016 reading</a:t>
            </a:r>
          </a:p>
          <a:p>
            <a:r>
              <a:rPr lang="en-US" dirty="0" smtClean="0"/>
              <a:t>Another ‘different’ book. NOT ‘law’, not ‘history’ per se, - but a ‘wisdom book’ – </a:t>
            </a:r>
          </a:p>
          <a:p>
            <a:endParaRPr lang="en-US" dirty="0" smtClean="0"/>
          </a:p>
          <a:p>
            <a:r>
              <a:rPr lang="en-US" dirty="0" smtClean="0"/>
              <a:t>Begins in chapters 1-2 </a:t>
            </a:r>
          </a:p>
          <a:p>
            <a:r>
              <a:rPr lang="en-US" b="1" i="1" u="sng" dirty="0" smtClean="0">
                <a:sym typeface="Wingdings"/>
              </a:rPr>
              <a:t> The setting!</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u="sng" kern="1200" dirty="0" smtClean="0">
                <a:solidFill>
                  <a:schemeClr val="tx1"/>
                </a:solidFill>
                <a:effectLst/>
                <a:latin typeface="+mn-lt"/>
                <a:ea typeface="+mn-ea"/>
                <a:cs typeface="+mn-cs"/>
              </a:rPr>
              <a:t>The Setting: </a:t>
            </a:r>
            <a:r>
              <a:rPr lang="en-US" sz="1200" kern="1200" dirty="0" smtClean="0">
                <a:solidFill>
                  <a:schemeClr val="tx1"/>
                </a:solidFill>
                <a:effectLst/>
                <a:latin typeface="+mn-lt"/>
                <a:ea typeface="+mn-ea"/>
                <a:cs typeface="+mn-cs"/>
              </a:rPr>
              <a:t>The book is set in the early patriarchal age, yet many generations from Adam (the wisdom of the 'ancients'  8:8-10).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we see is at the very foundation of man's relationship with his creator: WHY?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Placing it here shows that this question is not new nor is it unique to me.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this early age we see that they had a high view of the character and nature of God.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fact that WE have no written record of what God revealed unto them does not mean that there was no revelation of God unto them! </a:t>
            </a:r>
          </a:p>
          <a:p>
            <a:endParaRPr lang="en-US" dirty="0" smtClean="0"/>
          </a:p>
          <a:p>
            <a:r>
              <a:rPr lang="en-US" dirty="0" smtClean="0"/>
              <a:t>WE allowed to know this – </a:t>
            </a:r>
          </a:p>
          <a:p>
            <a:r>
              <a:rPr lang="en-US" b="1" i="1" u="sng" dirty="0" smtClean="0">
                <a:sym typeface="Wingdings"/>
              </a:rPr>
              <a:t> remember!</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MUST read and remember the setting of this book.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MUST read and remember what goes on in heaven that Job and his friends have no way of knowing.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The problem is shown in the fact that Job and his friends have no clue as to what is really going on! They are not aware of God and Satan having their little talk about Job.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They are unaware that God allowed the very integrity of Job to be tested for God TRUSTED Job! God twice about Job's faithfulness - and God knows the very heart and intent of man!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1" u="sng" kern="1200" dirty="0" smtClean="0">
              <a:solidFill>
                <a:schemeClr val="tx1"/>
              </a:solidFill>
              <a:effectLst/>
              <a:latin typeface="+mn-lt"/>
              <a:ea typeface="+mn-ea"/>
              <a:cs typeface="+mn-cs"/>
            </a:endParaRPr>
          </a:p>
          <a:p>
            <a:r>
              <a:rPr lang="en-US" b="1" i="1" u="sng" dirty="0" smtClean="0">
                <a:sym typeface="Wingdings"/>
              </a:rPr>
              <a:t> The real issue of the book</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The problem: </a:t>
            </a:r>
            <a:r>
              <a:rPr lang="en-US" sz="1200" kern="1200" dirty="0" smtClean="0">
                <a:solidFill>
                  <a:schemeClr val="tx1"/>
                </a:solidFill>
                <a:effectLst/>
                <a:latin typeface="+mn-lt"/>
                <a:ea typeface="+mn-ea"/>
                <a:cs typeface="+mn-cs"/>
              </a:rPr>
              <a:t>Will man serve God without reward? (1:9) Is God worthy of our love and service? </a:t>
            </a:r>
          </a:p>
          <a:p>
            <a:r>
              <a:rPr lang="en-US" sz="1200" kern="1200" dirty="0" smtClean="0">
                <a:solidFill>
                  <a:schemeClr val="tx1"/>
                </a:solidFill>
                <a:effectLst/>
                <a:latin typeface="+mn-lt"/>
                <a:ea typeface="+mn-ea"/>
                <a:cs typeface="+mn-cs"/>
              </a:rPr>
              <a:t>The corresponding problem: Wisdom to live. Must man know what's going on before he can respond in faith? Even deeper, CAN man ever know what is going on in every detail?</a:t>
            </a:r>
          </a:p>
          <a:p>
            <a:r>
              <a:rPr lang="en-US" sz="1200" kern="1200" dirty="0" smtClean="0">
                <a:solidFill>
                  <a:schemeClr val="tx1"/>
                </a:solidFill>
                <a:effectLst/>
                <a:latin typeface="+mn-lt"/>
                <a:ea typeface="+mn-ea"/>
                <a:cs typeface="+mn-cs"/>
              </a:rPr>
              <a:t>Job's great speech on wisdom - chapter 28. </a:t>
            </a:r>
          </a:p>
          <a:p>
            <a:r>
              <a:rPr lang="en-US" sz="1200" b="1" kern="1200" dirty="0" smtClean="0">
                <a:solidFill>
                  <a:schemeClr val="tx1"/>
                </a:solidFill>
                <a:effectLst/>
                <a:latin typeface="+mn-lt"/>
                <a:ea typeface="+mn-ea"/>
                <a:cs typeface="+mn-cs"/>
              </a:rPr>
              <a:t>Job's conclusion</a:t>
            </a:r>
            <a:r>
              <a:rPr lang="en-US" sz="1200" kern="1200" dirty="0" smtClean="0">
                <a:solidFill>
                  <a:schemeClr val="tx1"/>
                </a:solidFill>
                <a:effectLst/>
                <a:latin typeface="+mn-lt"/>
                <a:ea typeface="+mn-ea"/>
                <a:cs typeface="+mn-cs"/>
              </a:rPr>
              <a:t> (much the same as Ecclesiastes! )  And to man He said, ‘Behold, the fear of the Lord, that is wisdom; And to depart from evil is understanding.’ ”</a:t>
            </a:r>
          </a:p>
          <a:p>
            <a:r>
              <a:rPr lang="en-US" sz="1200" kern="1200" dirty="0" smtClean="0">
                <a:solidFill>
                  <a:schemeClr val="tx1"/>
                </a:solidFill>
                <a:effectLst/>
                <a:latin typeface="+mn-lt"/>
                <a:ea typeface="+mn-ea"/>
                <a:cs typeface="+mn-cs"/>
              </a:rPr>
              <a:t>God's great speech - </a:t>
            </a:r>
          </a:p>
          <a:p>
            <a:endParaRPr lang="en-US" dirty="0" smtClean="0"/>
          </a:p>
          <a:p>
            <a:r>
              <a:rPr lang="en-US" dirty="0" smtClean="0"/>
              <a:t>Suffering? Not provide real answer, at least NOT for general</a:t>
            </a:r>
            <a:r>
              <a:rPr lang="en-US" baseline="0" dirty="0" smtClean="0"/>
              <a:t> lessons</a:t>
            </a:r>
            <a:r>
              <a:rPr lang="is-IS" baseline="0" dirty="0" smtClean="0"/>
              <a:t>… and God never explains! Does this illustrate what normally happens? Does Job represent all ‘common men”?</a:t>
            </a:r>
            <a:endParaRPr lang="is-IS" b="1" i="1" u="sng" baseline="0" dirty="0" smtClean="0"/>
          </a:p>
          <a:p>
            <a:endParaRPr lang="en-US" b="1" i="1" u="sng" dirty="0" smtClean="0"/>
          </a:p>
          <a:p>
            <a:r>
              <a:rPr lang="en-US" b="1" i="1" u="sng" dirty="0" smtClean="0">
                <a:sym typeface="Wingdings"/>
              </a:rPr>
              <a:t> </a:t>
            </a:r>
            <a:r>
              <a:rPr lang="en-US" b="1" i="1" u="sng" dirty="0" smtClean="0"/>
              <a:t>YET can</a:t>
            </a:r>
            <a:r>
              <a:rPr lang="en-US" b="1" i="1" u="sng" baseline="0" dirty="0" smtClean="0"/>
              <a:t> learn about LIFE and how to live</a:t>
            </a:r>
            <a:r>
              <a:rPr lang="is-IS" b="1" i="1" u="sng" baseline="0" dirty="0" smtClean="0"/>
              <a:t>… </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Job 28:28 – in the midst of such suffering, the end of his discourse on wisdom to live by: </a:t>
            </a:r>
          </a:p>
          <a:p>
            <a:pPr rtl="0"/>
            <a:r>
              <a:rPr lang="en-US" sz="1200" dirty="0" smtClean="0"/>
              <a:t>“And to man He said, ‘Behold, the fear of the Lord, that is wisdom;</a:t>
            </a:r>
          </a:p>
          <a:p>
            <a:pPr rtl="0"/>
            <a:r>
              <a:rPr lang="en-US" sz="1200" dirty="0" smtClean="0"/>
              <a:t>And to depart from evil is understanding.’ ”</a:t>
            </a:r>
          </a:p>
          <a:p>
            <a:endParaRPr lang="en-US" dirty="0" smtClean="0"/>
          </a:p>
          <a:p>
            <a:r>
              <a:rPr lang="en-US" dirty="0" smtClean="0"/>
              <a:t>Lessons – </a:t>
            </a:r>
          </a:p>
          <a:p>
            <a:r>
              <a:rPr lang="en-US" dirty="0" smtClean="0"/>
              <a:t>Need of comfort – </a:t>
            </a:r>
          </a:p>
          <a:p>
            <a:r>
              <a:rPr lang="en-US" dirty="0" smtClean="0"/>
              <a:t>Care in ‘indicting’ people – </a:t>
            </a:r>
          </a:p>
          <a:p>
            <a:r>
              <a:rPr lang="en-US" dirty="0" smtClean="0"/>
              <a:t>Careful in discussions – they ‘grow’ ! Friends get more and more upset – but so does Job – and then </a:t>
            </a:r>
            <a:r>
              <a:rPr lang="en-US" dirty="0" err="1" smtClean="0"/>
              <a:t>Eliphaz</a:t>
            </a:r>
            <a:r>
              <a:rPr lang="is-IS" dirty="0" smtClean="0"/>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2922673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Lessons</a:t>
            </a:r>
          </a:p>
          <a:p>
            <a:r>
              <a:rPr lang="en-US" dirty="0" smtClean="0"/>
              <a:t>Lessons – </a:t>
            </a:r>
          </a:p>
          <a:p>
            <a:r>
              <a:rPr lang="en-US" dirty="0" smtClean="0"/>
              <a:t>Need of comfort – </a:t>
            </a:r>
          </a:p>
          <a:p>
            <a:r>
              <a:rPr lang="en-US" dirty="0" smtClean="0"/>
              <a:t>Care in ‘indicting’ people – </a:t>
            </a:r>
          </a:p>
          <a:p>
            <a:r>
              <a:rPr lang="en-US" dirty="0" smtClean="0"/>
              <a:t>Careful in discussions – they ‘grow’ ! Friends get more and more upset – but so does Job – and then </a:t>
            </a:r>
            <a:r>
              <a:rPr lang="en-US" dirty="0" err="1" smtClean="0"/>
              <a:t>Eliphaz</a:t>
            </a:r>
            <a:r>
              <a:rPr lang="is-IS" dirty="0" smtClean="0"/>
              <a:t>… </a:t>
            </a:r>
          </a:p>
          <a:p>
            <a:endParaRPr lang="en-US" dirty="0" smtClean="0"/>
          </a:p>
          <a:p>
            <a:r>
              <a:rPr lang="en-US" b="1" i="1" u="sng" dirty="0" smtClean="0">
                <a:sym typeface="Wingdings"/>
              </a:rPr>
              <a:t> Warning</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586820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u="sng" kern="1200" dirty="0" smtClean="0">
                <a:solidFill>
                  <a:schemeClr val="tx1"/>
                </a:solidFill>
                <a:effectLst/>
                <a:latin typeface="+mn-lt"/>
                <a:ea typeface="+mn-ea"/>
                <a:cs typeface="+mn-cs"/>
              </a:rPr>
              <a:t>A Warning:</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speeches of the friends (and Job) are not God's word on the subject!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so difficult for people to accept.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"...But, it's in the Bible!"... Yes, but they are not inspired!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Their ERROR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They have basically one theology. It is based upon partial truth but lacking in knowledge of what is really going on in THIS case.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God is righteous and just - </a:t>
            </a:r>
          </a:p>
          <a:p>
            <a:r>
              <a:rPr lang="en-US" sz="1200" kern="1200" dirty="0" smtClean="0">
                <a:solidFill>
                  <a:schemeClr val="tx1"/>
                </a:solidFill>
                <a:effectLst/>
                <a:latin typeface="+mn-lt"/>
                <a:ea typeface="+mn-ea"/>
                <a:cs typeface="+mn-cs"/>
              </a:rPr>
              <a:t>		God punishes evil (and rewards good) - </a:t>
            </a:r>
          </a:p>
          <a:p>
            <a:r>
              <a:rPr lang="en-US" sz="1200" kern="1200" dirty="0" smtClean="0">
                <a:solidFill>
                  <a:schemeClr val="tx1"/>
                </a:solidFill>
                <a:effectLst/>
                <a:latin typeface="+mn-lt"/>
                <a:ea typeface="+mn-ea"/>
                <a:cs typeface="+mn-cs"/>
              </a:rPr>
              <a:t>God is punishing Job - therefore Job must have done evil.</a:t>
            </a:r>
          </a:p>
          <a:p>
            <a:r>
              <a:rPr lang="en-US" sz="1200" kern="1200" dirty="0" smtClean="0">
                <a:solidFill>
                  <a:schemeClr val="tx1"/>
                </a:solidFill>
                <a:effectLst/>
                <a:latin typeface="+mn-lt"/>
                <a:ea typeface="+mn-ea"/>
                <a:cs typeface="+mn-cs"/>
              </a:rPr>
              <a:t>The amount of suffering is indicative of the greatness of the evil.. and Job must be exceedingly evil!</a:t>
            </a:r>
          </a:p>
          <a:p>
            <a:r>
              <a:rPr lang="en-US" sz="1200" kern="1200" dirty="0" smtClean="0">
                <a:solidFill>
                  <a:schemeClr val="tx1"/>
                </a:solidFill>
                <a:effectLst/>
                <a:latin typeface="+mn-lt"/>
                <a:ea typeface="+mn-ea"/>
                <a:cs typeface="+mn-cs"/>
              </a:rPr>
              <a:t> </a:t>
            </a:r>
          </a:p>
          <a:p>
            <a:pPr rtl="0"/>
            <a:r>
              <a:rPr lang="en-US" sz="1200" kern="1200" dirty="0" err="1" smtClean="0">
                <a:solidFill>
                  <a:schemeClr val="tx1"/>
                </a:solidFill>
                <a:effectLst/>
                <a:latin typeface="+mn-lt"/>
                <a:ea typeface="+mn-ea"/>
                <a:cs typeface="+mn-cs"/>
              </a:rPr>
              <a:t>Bildad</a:t>
            </a:r>
            <a:r>
              <a:rPr lang="en-US" sz="1200" kern="1200" dirty="0" smtClean="0">
                <a:solidFill>
                  <a:schemeClr val="tx1"/>
                </a:solidFill>
                <a:effectLst/>
                <a:latin typeface="+mn-lt"/>
                <a:ea typeface="+mn-ea"/>
                <a:cs typeface="+mn-cs"/>
              </a:rPr>
              <a:t>  8:20   </a:t>
            </a:r>
            <a:r>
              <a:rPr lang="en-US" sz="1200" dirty="0" smtClean="0"/>
              <a:t>	“Lo, God will not reject </a:t>
            </a:r>
            <a:r>
              <a:rPr lang="en-US" sz="1200" i="1" dirty="0" smtClean="0"/>
              <a:t>a man of integrity, </a:t>
            </a:r>
            <a:r>
              <a:rPr lang="en-US" sz="1200" dirty="0" smtClean="0"/>
              <a:t>Nor will He support the evildoers. </a:t>
            </a:r>
          </a:p>
          <a:p>
            <a:pPr rtl="0"/>
            <a:r>
              <a:rPr lang="en-US" sz="1200" dirty="0" err="1" smtClean="0"/>
              <a:t>Elihu</a:t>
            </a:r>
            <a:r>
              <a:rPr lang="en-US" sz="1200" dirty="0" smtClean="0"/>
              <a:t> -- 32:6-7    6</a:t>
            </a:r>
            <a:r>
              <a:rPr lang="en-US" sz="1200" baseline="0" dirty="0" smtClean="0"/>
              <a:t> </a:t>
            </a:r>
            <a:r>
              <a:rPr lang="en-US" sz="1200" dirty="0" smtClean="0"/>
              <a:t>“He does not keep the wicked alive, But gives justice to the afflicted. 7	“He does not withdraw His eyes from the righteous;</a:t>
            </a:r>
          </a:p>
          <a:p>
            <a:pPr rtl="0"/>
            <a:endParaRPr lang="en-US" sz="1200" dirty="0" smtClean="0"/>
          </a:p>
          <a:p>
            <a:pPr rtl="0"/>
            <a:endParaRPr lang="en-US" sz="1200" dirty="0" smtClean="0"/>
          </a:p>
          <a:p>
            <a:pPr rtl="0"/>
            <a:endParaRPr lang="en-US" sz="1200"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Elihu</a:t>
            </a:r>
            <a:r>
              <a:rPr lang="en-US" sz="1200" kern="1200" dirty="0" smtClean="0">
                <a:solidFill>
                  <a:schemeClr val="tx1"/>
                </a:solidFill>
                <a:effectLst/>
                <a:latin typeface="+mn-lt"/>
                <a:ea typeface="+mn-ea"/>
                <a:cs typeface="+mn-cs"/>
              </a:rPr>
              <a:t> ADDS one thought: God also DISCIPLINES with punishment. BUT again - he speaks 'without knowledge' of what is really going on!</a:t>
            </a:r>
          </a:p>
          <a:p>
            <a:r>
              <a:rPr lang="en-US" sz="1200" kern="1200" dirty="0" smtClean="0">
                <a:solidFill>
                  <a:schemeClr val="tx1"/>
                </a:solidFill>
                <a:effectLst/>
                <a:latin typeface="+mn-lt"/>
                <a:ea typeface="+mn-ea"/>
                <a:cs typeface="+mn-cs"/>
              </a:rPr>
              <a:t>Yet, </a:t>
            </a:r>
            <a:r>
              <a:rPr lang="en-US" sz="1200" kern="1200" dirty="0" err="1" smtClean="0">
                <a:solidFill>
                  <a:schemeClr val="tx1"/>
                </a:solidFill>
                <a:effectLst/>
                <a:latin typeface="+mn-lt"/>
                <a:ea typeface="+mn-ea"/>
                <a:cs typeface="+mn-cs"/>
              </a:rPr>
              <a:t>Eliphaz</a:t>
            </a:r>
            <a:r>
              <a:rPr lang="en-US" sz="1200" kern="1200" dirty="0" smtClean="0">
                <a:solidFill>
                  <a:schemeClr val="tx1"/>
                </a:solidFill>
                <a:effectLst/>
                <a:latin typeface="+mn-lt"/>
                <a:ea typeface="+mn-ea"/>
                <a:cs typeface="+mn-cs"/>
              </a:rPr>
              <a:t> has already addressed this in his very first speech! - 5:17-26!</a:t>
            </a:r>
          </a:p>
          <a:p>
            <a:r>
              <a:rPr lang="en-US" sz="1200" b="1" kern="1200" dirty="0" smtClean="0">
                <a:solidFill>
                  <a:schemeClr val="tx1"/>
                </a:solidFill>
                <a:effectLst/>
                <a:latin typeface="+mn-lt"/>
                <a:ea typeface="+mn-ea"/>
                <a:cs typeface="+mn-cs"/>
              </a:rPr>
              <a:t>Job 5:17 — </a:t>
            </a:r>
            <a:r>
              <a:rPr lang="en-US" sz="1200" b="1" kern="1200" baseline="300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“Behold, how happy is the man whom God reproves, So do not despise the discipline of the Almighty.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7739" y="246452"/>
            <a:ext cx="8790609" cy="6475023"/>
          </a:xfrm>
        </p:spPr>
        <p:txBody>
          <a:bodyPr>
            <a:normAutofit/>
          </a:bodyPr>
          <a:lstStyle/>
          <a:p>
            <a:r>
              <a:rPr lang="en-US" sz="6600" dirty="0" smtClean="0"/>
              <a:t> God is just</a:t>
            </a:r>
          </a:p>
          <a:p>
            <a:r>
              <a:rPr lang="en-US" sz="6600" dirty="0" smtClean="0"/>
              <a:t> God punishes evil</a:t>
            </a:r>
          </a:p>
          <a:p>
            <a:r>
              <a:rPr lang="en-US" sz="6600" dirty="0" smtClean="0"/>
              <a:t> God is punishing Job</a:t>
            </a:r>
          </a:p>
          <a:p>
            <a:pPr marL="0" indent="0" algn="ctr">
              <a:buNone/>
            </a:pPr>
            <a:r>
              <a:rPr lang="en-US" sz="6600" dirty="0" smtClean="0">
                <a:solidFill>
                  <a:srgbClr val="FFFF00"/>
                </a:solidFill>
              </a:rPr>
              <a:t> </a:t>
            </a:r>
            <a:r>
              <a:rPr lang="en-US" sz="8000" dirty="0" smtClean="0">
                <a:solidFill>
                  <a:srgbClr val="FFFF00"/>
                </a:solidFill>
              </a:rPr>
              <a:t>Therefore Job must have done evil!</a:t>
            </a:r>
            <a:endParaRPr lang="en-US" sz="8000" dirty="0">
              <a:solidFill>
                <a:srgbClr val="FFFF00"/>
              </a:solidFill>
            </a:endParaRPr>
          </a:p>
        </p:txBody>
      </p:sp>
    </p:spTree>
    <p:extLst>
      <p:ext uri="{BB962C8B-B14F-4D97-AF65-F5344CB8AC3E}">
        <p14:creationId xmlns:p14="http://schemas.microsoft.com/office/powerpoint/2010/main" val="14331746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7739" y="246452"/>
            <a:ext cx="8790609" cy="6475023"/>
          </a:xfrm>
        </p:spPr>
        <p:txBody>
          <a:bodyPr>
            <a:normAutofit/>
          </a:bodyPr>
          <a:lstStyle/>
          <a:p>
            <a:r>
              <a:rPr lang="en-US" sz="6600" dirty="0" smtClean="0"/>
              <a:t> God is just</a:t>
            </a:r>
          </a:p>
          <a:p>
            <a:r>
              <a:rPr lang="en-US" sz="6600" dirty="0" smtClean="0"/>
              <a:t> God punishes evil</a:t>
            </a:r>
          </a:p>
          <a:p>
            <a:r>
              <a:rPr lang="en-US" sz="6600" dirty="0" smtClean="0"/>
              <a:t> God is punishing Job</a:t>
            </a:r>
          </a:p>
          <a:p>
            <a:r>
              <a:rPr lang="en-US" sz="6600" dirty="0" smtClean="0">
                <a:solidFill>
                  <a:srgbClr val="FFFF00"/>
                </a:solidFill>
              </a:rPr>
              <a:t> Therefore Job must have done evil!</a:t>
            </a:r>
            <a:endParaRPr lang="en-US" sz="6600" dirty="0">
              <a:solidFill>
                <a:srgbClr val="FFFF00"/>
              </a:solidFill>
            </a:endParaRPr>
          </a:p>
        </p:txBody>
      </p:sp>
      <p:sp>
        <p:nvSpPr>
          <p:cNvPr id="2" name="TextBox 1"/>
          <p:cNvSpPr txBox="1"/>
          <p:nvPr/>
        </p:nvSpPr>
        <p:spPr>
          <a:xfrm rot="20982109">
            <a:off x="1612766" y="2321105"/>
            <a:ext cx="6284190" cy="1569660"/>
          </a:xfrm>
          <a:prstGeom prst="rect">
            <a:avLst/>
          </a:prstGeom>
          <a:solidFill>
            <a:schemeClr val="accent2"/>
          </a:solidFill>
        </p:spPr>
        <p:txBody>
          <a:bodyPr wrap="square" rtlCol="0">
            <a:spAutoFit/>
          </a:bodyPr>
          <a:lstStyle/>
          <a:p>
            <a:pPr algn="ctr"/>
            <a:r>
              <a:rPr lang="en-US" sz="9600" dirty="0" smtClean="0"/>
              <a:t> NOT True! </a:t>
            </a:r>
            <a:endParaRPr lang="en-US" sz="9600" dirty="0"/>
          </a:p>
        </p:txBody>
      </p:sp>
    </p:spTree>
    <p:extLst>
      <p:ext uri="{BB962C8B-B14F-4D97-AF65-F5344CB8AC3E}">
        <p14:creationId xmlns:p14="http://schemas.microsoft.com/office/powerpoint/2010/main" val="13332406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Job’s wife</a:t>
            </a:r>
            <a:br>
              <a:rPr lang="en-US" sz="8000" dirty="0" smtClean="0"/>
            </a:br>
            <a:r>
              <a:rPr lang="en-US" sz="8000" dirty="0" smtClean="0"/>
              <a:t>  </a:t>
            </a:r>
            <a:r>
              <a:rPr lang="en-US" sz="8000" dirty="0" smtClean="0">
                <a:sym typeface="Wingdings"/>
              </a:rPr>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7200" dirty="0" smtClean="0"/>
              <a:t>Job is yet </a:t>
            </a:r>
            <a:r>
              <a:rPr lang="en-US" sz="7200" dirty="0" smtClean="0"/>
              <a:t>blameless, upright, fearing God and turning away from evil.</a:t>
            </a:r>
            <a:endParaRPr lang="en-US" sz="7200" dirty="0"/>
          </a:p>
        </p:txBody>
      </p:sp>
      <p:sp>
        <p:nvSpPr>
          <p:cNvPr id="3" name="Subtitle 2"/>
          <p:cNvSpPr>
            <a:spLocks noGrp="1"/>
          </p:cNvSpPr>
          <p:nvPr>
            <p:ph type="subTitle" idx="1"/>
          </p:nvPr>
        </p:nvSpPr>
        <p:spPr>
          <a:xfrm>
            <a:off x="0" y="5785886"/>
            <a:ext cx="9144000" cy="1072114"/>
          </a:xfrm>
        </p:spPr>
        <p:txBody>
          <a:bodyPr/>
          <a:lstStyle/>
          <a:p>
            <a:r>
              <a:rPr lang="en-US" dirty="0" smtClean="0"/>
              <a:t>1:1, 8 </a:t>
            </a:r>
            <a:endParaRPr lang="en-US"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a:t>
            </a:r>
            <a:endParaRPr lang="en-US" dirty="0"/>
          </a:p>
        </p:txBody>
      </p:sp>
      <p:sp>
        <p:nvSpPr>
          <p:cNvPr id="3" name="Content Placeholder 2"/>
          <p:cNvSpPr>
            <a:spLocks noGrp="1"/>
          </p:cNvSpPr>
          <p:nvPr>
            <p:ph idx="1"/>
          </p:nvPr>
        </p:nvSpPr>
        <p:spPr>
          <a:xfrm>
            <a:off x="1118416" y="1391478"/>
            <a:ext cx="7859932" cy="5329997"/>
          </a:xfrm>
        </p:spPr>
        <p:txBody>
          <a:bodyPr/>
          <a:lstStyle/>
          <a:p>
            <a:r>
              <a:rPr lang="en-US" dirty="0" smtClean="0"/>
              <a:t> God IS</a:t>
            </a:r>
          </a:p>
          <a:p>
            <a:r>
              <a:rPr lang="en-US" dirty="0"/>
              <a:t> </a:t>
            </a:r>
            <a:r>
              <a:rPr lang="en-US" dirty="0" smtClean="0"/>
              <a:t>God is WORTHY</a:t>
            </a:r>
          </a:p>
          <a:p>
            <a:r>
              <a:rPr lang="en-US" dirty="0"/>
              <a:t> </a:t>
            </a:r>
            <a:r>
              <a:rPr lang="en-US" dirty="0" smtClean="0"/>
              <a:t>God DOES know</a:t>
            </a:r>
          </a:p>
          <a:p>
            <a:r>
              <a:rPr lang="en-US" dirty="0"/>
              <a:t> </a:t>
            </a:r>
            <a:r>
              <a:rPr lang="en-US" dirty="0" smtClean="0"/>
              <a:t>God does CARE</a:t>
            </a:r>
          </a:p>
          <a:p>
            <a:r>
              <a:rPr lang="en-US" dirty="0"/>
              <a:t> </a:t>
            </a:r>
            <a:r>
              <a:rPr lang="en-US" dirty="0" smtClean="0"/>
              <a:t>God does REWARD</a:t>
            </a:r>
          </a:p>
        </p:txBody>
      </p:sp>
    </p:spTree>
    <p:extLst>
      <p:ext uri="{BB962C8B-B14F-4D97-AF65-F5344CB8AC3E}">
        <p14:creationId xmlns:p14="http://schemas.microsoft.com/office/powerpoint/2010/main" val="420545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a:t>
            </a:r>
            <a:endParaRPr lang="en-US" dirty="0"/>
          </a:p>
        </p:txBody>
      </p:sp>
      <p:sp>
        <p:nvSpPr>
          <p:cNvPr id="3" name="Content Placeholder 2"/>
          <p:cNvSpPr>
            <a:spLocks noGrp="1"/>
          </p:cNvSpPr>
          <p:nvPr>
            <p:ph idx="1"/>
          </p:nvPr>
        </p:nvSpPr>
        <p:spPr>
          <a:xfrm>
            <a:off x="1118416" y="1391478"/>
            <a:ext cx="7859932" cy="5329997"/>
          </a:xfrm>
        </p:spPr>
        <p:txBody>
          <a:bodyPr>
            <a:normAutofit/>
          </a:bodyPr>
          <a:lstStyle/>
          <a:p>
            <a:r>
              <a:rPr lang="en-US" dirty="0" smtClean="0"/>
              <a:t> God IS</a:t>
            </a:r>
          </a:p>
          <a:p>
            <a:r>
              <a:rPr lang="en-US" dirty="0"/>
              <a:t> </a:t>
            </a:r>
            <a:r>
              <a:rPr lang="en-US" dirty="0" smtClean="0"/>
              <a:t>God is WORTHY</a:t>
            </a:r>
          </a:p>
          <a:p>
            <a:r>
              <a:rPr lang="en-US" dirty="0"/>
              <a:t> </a:t>
            </a:r>
            <a:r>
              <a:rPr lang="en-US" dirty="0" smtClean="0"/>
              <a:t>God DOES know</a:t>
            </a:r>
          </a:p>
          <a:p>
            <a:r>
              <a:rPr lang="en-US" dirty="0"/>
              <a:t> </a:t>
            </a:r>
            <a:r>
              <a:rPr lang="en-US" dirty="0" smtClean="0"/>
              <a:t>God does CARE</a:t>
            </a:r>
          </a:p>
          <a:p>
            <a:r>
              <a:rPr lang="en-US" dirty="0"/>
              <a:t> </a:t>
            </a:r>
            <a:r>
              <a:rPr lang="en-US" dirty="0" smtClean="0"/>
              <a:t>God does REWARD</a:t>
            </a:r>
          </a:p>
          <a:p>
            <a:r>
              <a:rPr lang="en-US" sz="5400" i="1" dirty="0">
                <a:solidFill>
                  <a:srgbClr val="FFFF00"/>
                </a:solidFill>
              </a:rPr>
              <a:t> </a:t>
            </a:r>
            <a:r>
              <a:rPr lang="en-US" sz="5400" i="1" dirty="0" smtClean="0">
                <a:solidFill>
                  <a:srgbClr val="FFFF00"/>
                </a:solidFill>
              </a:rPr>
              <a:t>God does punish</a:t>
            </a:r>
            <a:endParaRPr lang="en-US" sz="5400" i="1" dirty="0">
              <a:solidFill>
                <a:srgbClr val="FFFF00"/>
              </a:solidFill>
            </a:endParaRPr>
          </a:p>
        </p:txBody>
      </p:sp>
    </p:spTree>
    <p:extLst>
      <p:ext uri="{BB962C8B-B14F-4D97-AF65-F5344CB8AC3E}">
        <p14:creationId xmlns:p14="http://schemas.microsoft.com/office/powerpoint/2010/main" val="2018633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7739" y="492904"/>
            <a:ext cx="8790609" cy="6228571"/>
          </a:xfrm>
        </p:spPr>
        <p:txBody>
          <a:bodyPr>
            <a:noAutofit/>
          </a:bodyPr>
          <a:lstStyle/>
          <a:p>
            <a:pPr marL="0" indent="0" algn="ctr">
              <a:buNone/>
            </a:pPr>
            <a:r>
              <a:rPr lang="en-US" sz="8800" dirty="0" smtClean="0"/>
              <a:t>No record that God ever tells Job what really was going on!</a:t>
            </a:r>
            <a:endParaRPr lang="en-US" sz="8800" dirty="0"/>
          </a:p>
        </p:txBody>
      </p:sp>
    </p:spTree>
    <p:extLst>
      <p:ext uri="{BB962C8B-B14F-4D97-AF65-F5344CB8AC3E}">
        <p14:creationId xmlns:p14="http://schemas.microsoft.com/office/powerpoint/2010/main" val="28984747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Yet:</a:t>
            </a:r>
            <a:br>
              <a:rPr lang="en-US" sz="8000" dirty="0" smtClean="0"/>
            </a:br>
            <a:r>
              <a:rPr lang="en-US" sz="8000" dirty="0" smtClean="0"/>
              <a:t>We NOT know specifics of God’s</a:t>
            </a:r>
            <a:br>
              <a:rPr lang="en-US" sz="8000" dirty="0" smtClean="0"/>
            </a:br>
            <a:r>
              <a:rPr lang="en-US" sz="8000" dirty="0" smtClean="0"/>
              <a:t>providence!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HAS provided for our greatest need -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“Does Job fear God for nothing</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1039483">
            <a:off x="1113693" y="2047043"/>
            <a:ext cx="6064094" cy="1569660"/>
          </a:xfrm>
          <a:prstGeom prst="rect">
            <a:avLst/>
          </a:prstGeom>
          <a:solidFill>
            <a:schemeClr val="accent6">
              <a:lumMod val="50000"/>
            </a:schemeClr>
          </a:solidFill>
        </p:spPr>
        <p:txBody>
          <a:bodyPr wrap="square" rtlCol="0">
            <a:spAutoFit/>
          </a:bodyPr>
          <a:lstStyle/>
          <a:p>
            <a:pPr algn="ctr"/>
            <a:r>
              <a:rPr lang="en-US" sz="9600" dirty="0" smtClean="0"/>
              <a:t>Will You?</a:t>
            </a:r>
            <a:endParaRPr lang="en-US" sz="96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Book of</a:t>
            </a:r>
            <a:br>
              <a:rPr lang="en-US" sz="8000" dirty="0" smtClean="0"/>
            </a:br>
            <a:r>
              <a:rPr lang="en-US" sz="8000" dirty="0" smtClean="0"/>
              <a:t>Job</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‘setting’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Chapters 1- 2</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Remember:</a:t>
            </a:r>
            <a:br>
              <a:rPr lang="en-US" sz="8000" dirty="0" smtClean="0"/>
            </a:br>
            <a:r>
              <a:rPr lang="en-US" sz="8000" dirty="0" smtClean="0"/>
              <a:t>Job / friends NOT aware of this!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The problem:</a:t>
            </a:r>
            <a:br>
              <a:rPr lang="en-US" sz="8000" dirty="0" smtClean="0">
                <a:solidFill>
                  <a:srgbClr val="FFFF00"/>
                </a:solidFill>
              </a:rPr>
            </a:br>
            <a:r>
              <a:rPr lang="en-US" sz="8000" dirty="0" smtClean="0"/>
              <a:t>Will man serve God without</a:t>
            </a:r>
            <a:br>
              <a:rPr lang="en-US" sz="8000" dirty="0" smtClean="0"/>
            </a:br>
            <a:r>
              <a:rPr lang="en-US" sz="8000" dirty="0" smtClean="0"/>
              <a:t>reward?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861" y="322284"/>
            <a:ext cx="8151169" cy="6399192"/>
          </a:xfrm>
        </p:spPr>
        <p:txBody>
          <a:bodyPr>
            <a:noAutofit/>
          </a:bodyPr>
          <a:lstStyle/>
          <a:p>
            <a:pPr marL="0" indent="0">
              <a:buNone/>
            </a:pPr>
            <a:r>
              <a:rPr lang="en-US" sz="6000" dirty="0"/>
              <a:t>“And to man He said, ‘Behold, the fear of the Lord, that is wisdom</a:t>
            </a:r>
            <a:r>
              <a:rPr lang="en-US" sz="6000" dirty="0" smtClean="0"/>
              <a:t>; And </a:t>
            </a:r>
            <a:r>
              <a:rPr lang="en-US" sz="6000" dirty="0"/>
              <a:t>to depart from evil is understanding.’ </a:t>
            </a:r>
            <a:r>
              <a:rPr lang="en-US" sz="6000" dirty="0" smtClean="0"/>
              <a:t>”  (28:28)</a:t>
            </a:r>
            <a:endParaRPr lang="en-US" sz="6000" dirty="0"/>
          </a:p>
        </p:txBody>
      </p:sp>
    </p:spTree>
    <p:extLst>
      <p:ext uri="{BB962C8B-B14F-4D97-AF65-F5344CB8AC3E}">
        <p14:creationId xmlns:p14="http://schemas.microsoft.com/office/powerpoint/2010/main" val="40988196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normAutofit/>
          </a:bodyPr>
          <a:lstStyle/>
          <a:p>
            <a:r>
              <a:rPr lang="en-US" sz="6600" dirty="0" smtClean="0"/>
              <a:t> Need of comfort</a:t>
            </a:r>
          </a:p>
          <a:p>
            <a:r>
              <a:rPr lang="en-US" sz="6600" dirty="0"/>
              <a:t> </a:t>
            </a:r>
            <a:r>
              <a:rPr lang="en-US" sz="6600" dirty="0" smtClean="0"/>
              <a:t>Care in indicting people!</a:t>
            </a:r>
          </a:p>
          <a:p>
            <a:r>
              <a:rPr lang="en-US" sz="6600" dirty="0"/>
              <a:t> </a:t>
            </a:r>
            <a:r>
              <a:rPr lang="en-US" sz="6600" dirty="0" smtClean="0"/>
              <a:t>Careful in </a:t>
            </a:r>
            <a:r>
              <a:rPr lang="en-US" sz="6600" dirty="0" err="1" smtClean="0"/>
              <a:t>disucssions</a:t>
            </a:r>
            <a:endParaRPr lang="en-US" sz="6600" dirty="0"/>
          </a:p>
        </p:txBody>
      </p:sp>
    </p:spTree>
    <p:extLst>
      <p:ext uri="{BB962C8B-B14F-4D97-AF65-F5344CB8AC3E}">
        <p14:creationId xmlns:p14="http://schemas.microsoft.com/office/powerpoint/2010/main" val="564110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Warning!</a:t>
            </a:r>
            <a:br>
              <a:rPr lang="en-US" sz="8000" dirty="0" smtClean="0">
                <a:solidFill>
                  <a:srgbClr val="FFFF00"/>
                </a:solidFill>
              </a:rPr>
            </a:br>
            <a:r>
              <a:rPr lang="en-US" sz="8000" dirty="0" smtClean="0"/>
              <a:t>Not all statements are God’s!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a:t>
            </a:r>
            <a:r>
              <a:rPr lang="en-US" sz="8000" i="1" u="sng" dirty="0" smtClean="0"/>
              <a:t>ERROR!</a:t>
            </a:r>
            <a:endParaRPr lang="en-US" sz="8000" i="1" u="sng" dirty="0"/>
          </a:p>
        </p:txBody>
      </p:sp>
      <p:sp>
        <p:nvSpPr>
          <p:cNvPr id="3" name="Subtitle 2"/>
          <p:cNvSpPr>
            <a:spLocks noGrp="1"/>
          </p:cNvSpPr>
          <p:nvPr>
            <p:ph type="subTitle" idx="1"/>
          </p:nvPr>
        </p:nvSpPr>
        <p:spPr>
          <a:xfrm>
            <a:off x="0" y="4161692"/>
            <a:ext cx="9144000" cy="2696308"/>
          </a:xfrm>
        </p:spPr>
        <p:txBody>
          <a:bodyPr>
            <a:normAutofit/>
          </a:bodyPr>
          <a:lstStyle/>
          <a:p>
            <a:r>
              <a:rPr lang="en-US" sz="6600" dirty="0" smtClean="0"/>
              <a:t>Misapplied Basic Truth</a:t>
            </a:r>
          </a:p>
          <a:p>
            <a:endParaRPr lang="en-US" sz="6600" dirty="0"/>
          </a:p>
        </p:txBody>
      </p:sp>
    </p:spTree>
    <p:extLst>
      <p:ext uri="{BB962C8B-B14F-4D97-AF65-F5344CB8AC3E}">
        <p14:creationId xmlns:p14="http://schemas.microsoft.com/office/powerpoint/2010/main" val="4010137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3470</TotalTime>
  <Words>1261</Words>
  <Application>Microsoft Macintosh PowerPoint</Application>
  <PresentationFormat>On-screen Show (4:3)</PresentationFormat>
  <Paragraphs>234</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 Black </vt:lpstr>
      <vt:lpstr>PowerPoint Presentation</vt:lpstr>
      <vt:lpstr>The Book of Job</vt:lpstr>
      <vt:lpstr>The ‘setting’</vt:lpstr>
      <vt:lpstr>Remember: Job / friends NOT aware of this!</vt:lpstr>
      <vt:lpstr>The problem: Will man serve God without reward?</vt:lpstr>
      <vt:lpstr>PowerPoint Presentation</vt:lpstr>
      <vt:lpstr>Lessons</vt:lpstr>
      <vt:lpstr>Warning! Not all statements are God’s!</vt:lpstr>
      <vt:lpstr>The ERROR!</vt:lpstr>
      <vt:lpstr>PowerPoint Presentation</vt:lpstr>
      <vt:lpstr>PowerPoint Presentation</vt:lpstr>
      <vt:lpstr>Job’s wife   </vt:lpstr>
      <vt:lpstr>Job is yet blameless, upright, fearing God and turning away from evil.</vt:lpstr>
      <vt:lpstr>God</vt:lpstr>
      <vt:lpstr>God</vt:lpstr>
      <vt:lpstr>PowerPoint Presentation</vt:lpstr>
      <vt:lpstr>Yet: We NOT know specifics of God’s providence!</vt:lpstr>
      <vt:lpstr>God HAS provided for our greatest need - </vt:lpstr>
      <vt:lpstr>“Does Job fear God for nothing?”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36</cp:revision>
  <dcterms:created xsi:type="dcterms:W3CDTF">2014-01-26T20:19:07Z</dcterms:created>
  <dcterms:modified xsi:type="dcterms:W3CDTF">2016-01-09T22:00:53Z</dcterms:modified>
</cp:coreProperties>
</file>