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98" r:id="rId2"/>
    <p:sldId id="299" r:id="rId3"/>
    <p:sldId id="300" r:id="rId4"/>
    <p:sldId id="301" r:id="rId5"/>
    <p:sldId id="302" r:id="rId6"/>
    <p:sldId id="305" r:id="rId7"/>
    <p:sldId id="306" r:id="rId8"/>
    <p:sldId id="307" r:id="rId9"/>
    <p:sldId id="308" r:id="rId10"/>
    <p:sldId id="309" r:id="rId11"/>
    <p:sldId id="310" r:id="rId12"/>
    <p:sldId id="311" r:id="rId13"/>
    <p:sldId id="312" r:id="rId14"/>
    <p:sldId id="31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9655" autoAdjust="0"/>
    <p:restoredTop sz="69428" autoAdjust="0"/>
  </p:normalViewPr>
  <p:slideViewPr>
    <p:cSldViewPr snapToGrid="0" snapToObjects="1">
      <p:cViewPr varScale="1">
        <p:scale>
          <a:sx n="80" d="100"/>
          <a:sy n="80" d="100"/>
        </p:scale>
        <p:origin x="-157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1/30/16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3" Type="http://schemas.openxmlformats.org/officeDocument/2006/relationships/hyperlink" Target="file://localhost/popverse/::bible+av:Phi_1/21" TargetMode="External"/><Relationship Id="rId4" Type="http://schemas.openxmlformats.org/officeDocument/2006/relationships/hyperlink" Target="file://localhost/popverse/::bible+av:Mat_5/4" TargetMode="External"/><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Following along with our public</a:t>
            </a:r>
            <a:r>
              <a:rPr lang="en-US" baseline="0" dirty="0" smtClean="0"/>
              <a:t> reading of scripture, we are reading Eccl. 3:1-10. </a:t>
            </a:r>
          </a:p>
          <a:p>
            <a:r>
              <a:rPr lang="en-US" baseline="0" dirty="0" smtClean="0"/>
              <a:t>Warren Berkley addressed this in an article:</a:t>
            </a:r>
          </a:p>
          <a:p>
            <a:r>
              <a:rPr lang="en-US" baseline="0" dirty="0" smtClean="0"/>
              <a:t>It needs to have verses 9-15 attached to the reading, but</a:t>
            </a:r>
            <a:r>
              <a:rPr lang="is-IS" baseline="0" dirty="0" smtClean="0"/>
              <a:t>…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B. MAN’S INABILITY TO FIND OUT GOD’S PURPOSE (9-15) </a:t>
            </a:r>
          </a:p>
          <a:p>
            <a:endParaRPr lang="en-US" sz="1200" kern="1200" dirty="0" smtClean="0">
              <a:solidFill>
                <a:schemeClr val="tx1"/>
              </a:solidFill>
              <a:effectLst/>
              <a:latin typeface="+mn-lt"/>
              <a:ea typeface="+mn-ea"/>
              <a:cs typeface="+mn-cs"/>
            </a:endParaRPr>
          </a:p>
          <a:p>
            <a:pPr rtl="0"/>
            <a:r>
              <a:rPr lang="en-US" sz="1200" kern="1200" dirty="0" smtClean="0">
                <a:solidFill>
                  <a:schemeClr val="tx1"/>
                </a:solidFill>
                <a:effectLst/>
                <a:latin typeface="+mn-lt"/>
                <a:ea typeface="+mn-ea"/>
                <a:cs typeface="+mn-cs"/>
              </a:rPr>
              <a:t> </a:t>
            </a:r>
            <a:r>
              <a:rPr lang="en-US" sz="1200" dirty="0" smtClean="0"/>
              <a:t>	</a:t>
            </a:r>
            <a:r>
              <a:rPr lang="en-US" sz="1200" b="1" dirty="0" smtClean="0"/>
              <a:t>9	What profit is there to the worker from that in which he toils?</a:t>
            </a:r>
          </a:p>
          <a:p>
            <a:pPr rtl="0"/>
            <a:r>
              <a:rPr lang="en-US" sz="1200" dirty="0" smtClean="0"/>
              <a:t>	10	I have seen the task which God has given the sons of men with which to occupy themselves.</a:t>
            </a:r>
          </a:p>
          <a:p>
            <a:pPr rtl="0"/>
            <a:r>
              <a:rPr lang="en-US" sz="1200" i="1" dirty="0" smtClean="0"/>
              <a:t>God Set Eternity in the Heart of Man</a:t>
            </a:r>
          </a:p>
          <a:p>
            <a:pPr rtl="0"/>
            <a:r>
              <a:rPr lang="en-US" sz="1200" dirty="0" smtClean="0"/>
              <a:t>	11	He has made everything appropriate in its time. He has also set eternity in their heart, yet so that man will not find out the work which God has done from the beginning even to the end.</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1. God has put it in man to seek out what he cannot find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Again, the Preacher asks what profit there is one’s labor </a:t>
            </a:r>
          </a:p>
          <a:p>
            <a:r>
              <a:rPr lang="en-US" sz="1200" kern="1200" dirty="0" smtClean="0">
                <a:solidFill>
                  <a:schemeClr val="tx1"/>
                </a:solidFill>
                <a:effectLst/>
                <a:latin typeface="+mn-lt"/>
                <a:ea typeface="+mn-ea"/>
                <a:cs typeface="+mn-cs"/>
              </a:rPr>
              <a:t>b. He sees that God has: </a:t>
            </a:r>
          </a:p>
          <a:p>
            <a:r>
              <a:rPr lang="en-US" sz="1200" kern="1200" dirty="0" smtClean="0">
                <a:solidFill>
                  <a:schemeClr val="tx1"/>
                </a:solidFill>
                <a:effectLst/>
                <a:latin typeface="+mn-lt"/>
                <a:ea typeface="+mn-ea"/>
                <a:cs typeface="+mn-cs"/>
              </a:rPr>
              <a:t>1) Given man the task with which to be occupied </a:t>
            </a:r>
          </a:p>
          <a:p>
            <a:r>
              <a:rPr lang="en-US" sz="1200" kern="1200" dirty="0" smtClean="0">
                <a:solidFill>
                  <a:schemeClr val="tx1"/>
                </a:solidFill>
                <a:effectLst/>
                <a:latin typeface="+mn-lt"/>
                <a:ea typeface="+mn-ea"/>
                <a:cs typeface="+mn-cs"/>
              </a:rPr>
              <a:t>2) Made everything beautiful in its time </a:t>
            </a:r>
          </a:p>
          <a:p>
            <a:r>
              <a:rPr lang="en-US" sz="1200" kern="1200" dirty="0" smtClean="0">
                <a:solidFill>
                  <a:schemeClr val="tx1"/>
                </a:solidFill>
                <a:effectLst/>
                <a:latin typeface="+mn-lt"/>
                <a:ea typeface="+mn-ea"/>
                <a:cs typeface="+mn-cs"/>
              </a:rPr>
              <a:t>3) Put eternity in man’s heart </a:t>
            </a:r>
          </a:p>
          <a:p>
            <a:r>
              <a:rPr lang="en-US" sz="1200" kern="1200" dirty="0" smtClean="0">
                <a:solidFill>
                  <a:schemeClr val="tx1"/>
                </a:solidFill>
                <a:effectLst/>
                <a:latin typeface="+mn-lt"/>
                <a:ea typeface="+mn-ea"/>
                <a:cs typeface="+mn-cs"/>
              </a:rPr>
              <a:t>c. Yet no one can find the work that God does from beginning to end –</a:t>
            </a:r>
          </a:p>
          <a:p>
            <a:r>
              <a:rPr lang="en-US" sz="1200" kern="1200" dirty="0" smtClean="0">
                <a:solidFill>
                  <a:schemeClr val="tx1"/>
                </a:solidFill>
                <a:effectLst/>
                <a:latin typeface="+mn-lt"/>
                <a:ea typeface="+mn-ea"/>
                <a:cs typeface="+mn-cs"/>
              </a:rPr>
              <a:t>WE struggle with the continual question of WHY? </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2. What the Preacher concludes is best for people to do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Rejoice, and do good in their lives </a:t>
            </a:r>
          </a:p>
          <a:p>
            <a:r>
              <a:rPr lang="en-US" sz="1200" kern="1200" dirty="0" smtClean="0">
                <a:solidFill>
                  <a:schemeClr val="tx1"/>
                </a:solidFill>
                <a:effectLst/>
                <a:latin typeface="+mn-lt"/>
                <a:ea typeface="+mn-ea"/>
                <a:cs typeface="+mn-cs"/>
              </a:rPr>
              <a:t>b. Eat, drink, and enjoy the good of all their labor </a:t>
            </a:r>
          </a:p>
          <a:p>
            <a:r>
              <a:rPr lang="en-US" sz="1200" kern="1200" dirty="0" smtClean="0">
                <a:solidFill>
                  <a:schemeClr val="tx1"/>
                </a:solidFill>
                <a:effectLst/>
                <a:latin typeface="+mn-lt"/>
                <a:ea typeface="+mn-ea"/>
                <a:cs typeface="+mn-cs"/>
              </a:rPr>
              <a:t>c. It is the gift of God (cf. 2:24-26) </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3. What the Preacher offers as God’s reason for the way He works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He knows that whatever God does, man cannot change </a:t>
            </a:r>
          </a:p>
          <a:p>
            <a:r>
              <a:rPr lang="en-US" sz="1200" kern="1200" dirty="0" smtClean="0">
                <a:solidFill>
                  <a:schemeClr val="tx1"/>
                </a:solidFill>
                <a:effectLst/>
                <a:latin typeface="+mn-lt"/>
                <a:ea typeface="+mn-ea"/>
                <a:cs typeface="+mn-cs"/>
              </a:rPr>
              <a:t>b. God acts the way He does, that men should fear before Him </a:t>
            </a:r>
          </a:p>
          <a:p>
            <a:r>
              <a:rPr lang="en-US" sz="1200" kern="1200" dirty="0" smtClean="0">
                <a:solidFill>
                  <a:schemeClr val="tx1"/>
                </a:solidFill>
                <a:effectLst/>
                <a:latin typeface="+mn-lt"/>
                <a:ea typeface="+mn-ea"/>
                <a:cs typeface="+mn-cs"/>
              </a:rPr>
              <a:t>c. For God requires an account of what is past (done)</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dirty="0" smtClean="0"/>
              <a:t>	</a:t>
            </a:r>
            <a:r>
              <a:rPr lang="en-US" sz="1200" b="1" dirty="0" smtClean="0"/>
              <a:t>12	I know that there is nothing better for them than to rejoice and to do good in one’s lifetime;</a:t>
            </a:r>
          </a:p>
          <a:p>
            <a:pPr rtl="0"/>
            <a:r>
              <a:rPr lang="en-US" sz="1200" dirty="0" smtClean="0"/>
              <a:t>	13	moreover, that every man who eats and drinks sees good in all his labor—it is the gift of God.</a:t>
            </a:r>
          </a:p>
          <a:p>
            <a:r>
              <a:rPr lang="en-US" dirty="0" smtClean="0"/>
              <a:t>With the course of life..</a:t>
            </a:r>
          </a:p>
          <a:p>
            <a:r>
              <a:rPr lang="en-US" dirty="0" smtClean="0"/>
              <a:t>With all the ups and downs </a:t>
            </a:r>
            <a:r>
              <a:rPr lang="is-IS" dirty="0" smtClean="0"/>
              <a:t>…</a:t>
            </a:r>
          </a:p>
          <a:p>
            <a:r>
              <a:rPr lang="is-IS" dirty="0" smtClean="0"/>
              <a:t>With even the prospect of death for each of us... </a:t>
            </a:r>
          </a:p>
          <a:p>
            <a:r>
              <a:rPr lang="is-IS" dirty="0" smtClean="0"/>
              <a:t>The gift of LIFE ...</a:t>
            </a:r>
          </a:p>
          <a:p>
            <a:r>
              <a:rPr lang="en-US" dirty="0" smtClean="0"/>
              <a:t>T</a:t>
            </a:r>
            <a:r>
              <a:rPr lang="is-IS" dirty="0" smtClean="0"/>
              <a:t>o be lived in the presence of God... </a:t>
            </a:r>
          </a:p>
          <a:p>
            <a:r>
              <a:rPr lang="is-IS" dirty="0" smtClean="0"/>
              <a:t>Again – 11:9-10!.... </a:t>
            </a:r>
          </a:p>
          <a:p>
            <a:endParaRPr lang="is-IS"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rtl="0">
              <a:buAutoNum type="arabicPlain" startAt="14"/>
            </a:pPr>
            <a:r>
              <a:rPr lang="en-US" sz="1200" baseline="0" dirty="0" smtClean="0"/>
              <a:t>I know that everything God does will remain forever; there is nothing to add to it and there is nothing to take from it, for God has </a:t>
            </a:r>
            <a:r>
              <a:rPr lang="en-US" sz="1200" i="1" baseline="0" dirty="0" smtClean="0"/>
              <a:t>so worked that men should fear Him.</a:t>
            </a:r>
          </a:p>
          <a:p>
            <a:pPr marL="228600" indent="-228600" rtl="0">
              <a:buAutoNum type="arabicPlain" startAt="14"/>
            </a:pPr>
            <a:r>
              <a:rPr lang="en-US" sz="1200" baseline="0" dirty="0" smtClean="0"/>
              <a:t>15	That which is has been already and that which will be has already been, for God seeks what has passed by.</a:t>
            </a:r>
          </a:p>
          <a:p>
            <a:endParaRPr lang="en-US" sz="1200" b="1" kern="1200" baseline="0" dirty="0" smtClean="0">
              <a:solidFill>
                <a:schemeClr val="tx1"/>
              </a:solidFill>
              <a:effectLst/>
              <a:latin typeface="+mn-lt"/>
              <a:ea typeface="+mn-ea"/>
              <a:cs typeface="+mn-cs"/>
            </a:endParaRPr>
          </a:p>
          <a:p>
            <a:r>
              <a:rPr lang="en-US" sz="1200" b="1" kern="1200" baseline="0" dirty="0" smtClean="0">
                <a:solidFill>
                  <a:schemeClr val="tx1"/>
                </a:solidFill>
                <a:effectLst/>
                <a:latin typeface="+mn-lt"/>
                <a:ea typeface="+mn-ea"/>
                <a:cs typeface="+mn-cs"/>
              </a:rPr>
              <a:t>3. What the Preacher offers as God’s reason for the way He works </a:t>
            </a:r>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a. He knows that whatever God does, man cannot change </a:t>
            </a:r>
          </a:p>
          <a:p>
            <a:r>
              <a:rPr lang="en-US" sz="1200" kern="1200" baseline="0" dirty="0" smtClean="0">
                <a:solidFill>
                  <a:schemeClr val="tx1"/>
                </a:solidFill>
                <a:effectLst/>
                <a:latin typeface="+mn-lt"/>
                <a:ea typeface="+mn-ea"/>
                <a:cs typeface="+mn-cs"/>
              </a:rPr>
              <a:t>b. God acts the way He does, that men should fear before Him </a:t>
            </a:r>
          </a:p>
          <a:p>
            <a:r>
              <a:rPr lang="en-US" sz="1200" kern="1200" baseline="0" dirty="0" smtClean="0">
                <a:solidFill>
                  <a:schemeClr val="tx1"/>
                </a:solidFill>
                <a:effectLst/>
                <a:latin typeface="+mn-lt"/>
                <a:ea typeface="+mn-ea"/>
                <a:cs typeface="+mn-cs"/>
              </a:rPr>
              <a:t>c. For God requires an account of what is past (done)</a:t>
            </a:r>
          </a:p>
          <a:p>
            <a:endParaRPr lang="en-US" baseline="0" dirty="0"/>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smtClean="0"/>
              <a:t>This is the end of the matter; all hath been heard: Fear God, and keep his commandments; for this is the whole duty of man. (ASV)</a:t>
            </a:r>
          </a:p>
          <a:p>
            <a:r>
              <a:rPr lang="en-US" sz="1200" i="1" dirty="0" smtClean="0"/>
              <a:t>We live in GOD’s world.</a:t>
            </a:r>
          </a:p>
          <a:p>
            <a:r>
              <a:rPr lang="en-US" sz="1200" i="1" dirty="0" smtClean="0"/>
              <a:t>We don’t understand</a:t>
            </a:r>
            <a:r>
              <a:rPr lang="en-US" sz="1200" i="1" baseline="0" dirty="0" smtClean="0"/>
              <a:t> all of the in and out of such life here – </a:t>
            </a:r>
          </a:p>
          <a:p>
            <a:r>
              <a:rPr lang="en-US" sz="1200" i="1" baseline="0" dirty="0" smtClean="0"/>
              <a:t>So many questions – joy </a:t>
            </a:r>
            <a:r>
              <a:rPr lang="en-US" sz="1200" i="1" baseline="0" dirty="0" err="1" smtClean="0"/>
              <a:t>vs</a:t>
            </a:r>
            <a:r>
              <a:rPr lang="en-US" sz="1200" i="1" baseline="0" dirty="0" smtClean="0"/>
              <a:t> problems – life </a:t>
            </a:r>
            <a:r>
              <a:rPr lang="en-US" sz="1200" i="1" baseline="0" dirty="0" err="1" smtClean="0"/>
              <a:t>vs</a:t>
            </a:r>
            <a:r>
              <a:rPr lang="en-US" sz="1200" i="1" baseline="0" dirty="0" smtClean="0"/>
              <a:t> death – </a:t>
            </a:r>
          </a:p>
          <a:p>
            <a:r>
              <a:rPr lang="en-US" sz="1200" i="1" baseline="0" dirty="0" smtClean="0"/>
              <a:t>God appointed such life – </a:t>
            </a:r>
          </a:p>
          <a:p>
            <a:r>
              <a:rPr lang="en-US" sz="1200" i="1" baseline="0" dirty="0" smtClean="0"/>
              <a:t>Even difficult times help us to remember our weakness, our need for God.</a:t>
            </a:r>
          </a:p>
          <a:p>
            <a:r>
              <a:rPr lang="en-US" sz="1200" i="1" baseline="0" dirty="0" smtClean="0"/>
              <a:t>Through such we learn to LIVE as God would have us live.</a:t>
            </a:r>
          </a:p>
          <a:p>
            <a:endParaRPr lang="en-US" sz="1200" i="1" baseline="0" dirty="0" smtClean="0"/>
          </a:p>
          <a:p>
            <a:r>
              <a:rPr lang="en-US" sz="1200" i="1" baseline="0" dirty="0" smtClean="0"/>
              <a:t>Life lived without God ends in disaster!</a:t>
            </a:r>
          </a:p>
          <a:p>
            <a:r>
              <a:rPr lang="en-US" sz="1200" i="1" baseline="0" dirty="0" smtClean="0"/>
              <a:t>Life lived in rebellion to God – ends in disaster!</a:t>
            </a:r>
          </a:p>
          <a:p>
            <a:r>
              <a:rPr lang="en-US" sz="1200" i="1" baseline="0" dirty="0" smtClean="0"/>
              <a:t>Life, lived in recognition of God – ends in heaven!</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Eccl. 3:1-10  </a:t>
            </a:r>
          </a:p>
          <a:p>
            <a:r>
              <a:rPr lang="en-US" dirty="0" smtClean="0"/>
              <a:t>An appointed time for everything</a:t>
            </a:r>
            <a:r>
              <a:rPr lang="is-IS" dirty="0" smtClean="0"/>
              <a:t>…  </a:t>
            </a:r>
          </a:p>
          <a:p>
            <a:r>
              <a:rPr lang="is-IS" dirty="0" smtClean="0"/>
              <a:t>WHAT are we to make of this? </a:t>
            </a:r>
          </a:p>
          <a:p>
            <a:r>
              <a:rPr lang="is-IS" dirty="0" smtClean="0"/>
              <a:t>Already seen the temporary nature of earthly life and things...</a:t>
            </a:r>
          </a:p>
          <a:p>
            <a:r>
              <a:rPr lang="is-IS" dirty="0" smtClean="0"/>
              <a:t>Already seen that</a:t>
            </a:r>
            <a:r>
              <a:rPr lang="is-IS" baseline="0" dirty="0" smtClean="0"/>
              <a:t> we, as men, cannot change many things that God has done!</a:t>
            </a:r>
          </a:p>
          <a:p>
            <a:endParaRPr lang="is-IS" baseline="0"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view holds that God has predestined every EVENT. </a:t>
            </a:r>
          </a:p>
          <a:p>
            <a:r>
              <a:rPr lang="en-US" dirty="0" smtClean="0"/>
              <a:t>Thus man plays out a predestined performance – </a:t>
            </a:r>
          </a:p>
          <a:p>
            <a:r>
              <a:rPr lang="en-US" dirty="0" smtClean="0"/>
              <a:t>Some things happen that should NOT happen –</a:t>
            </a:r>
          </a:p>
          <a:p>
            <a:r>
              <a:rPr lang="en-US" dirty="0" smtClean="0"/>
              <a:t>A brother sins – it was ‘time for him to sin’ ? NO</a:t>
            </a:r>
          </a:p>
          <a:p>
            <a:r>
              <a:rPr lang="en-US" dirty="0" smtClean="0"/>
              <a:t>Murder and evil attacks – appointed? NO</a:t>
            </a:r>
          </a:p>
          <a:p>
            <a:r>
              <a:rPr lang="en-US" dirty="0" smtClean="0"/>
              <a:t>We MUST make choices – and then we are held accountable for such!</a:t>
            </a:r>
          </a:p>
          <a:p>
            <a:r>
              <a:rPr lang="en-US" dirty="0" smtClean="0"/>
              <a:t>Such is the basis of JUDGMENT – cp. Eccl. 11:9</a:t>
            </a:r>
          </a:p>
          <a:p>
            <a:r>
              <a:rPr lang="en-US" dirty="0" smtClean="0"/>
              <a:t>Closer – vs. 17 </a:t>
            </a:r>
            <a:r>
              <a:rPr lang="en-US" sz="1200" dirty="0" smtClean="0"/>
              <a:t>I said to myself, “God will judge both the righteous man and the wicked man,” for a time for every matter and for every deed is there.</a:t>
            </a:r>
            <a:endParaRPr lang="en-US" dirty="0" smtClean="0"/>
          </a:p>
          <a:p>
            <a:endParaRPr lang="en-US" dirty="0" smtClean="0"/>
          </a:p>
          <a:p>
            <a:pPr marL="228600" indent="-228600" rtl="0">
              <a:buAutoNum type="arabicPlain" startAt="9"/>
            </a:pPr>
            <a:r>
              <a:rPr lang="en-US" sz="1200" b="0" baseline="0" dirty="0" smtClean="0"/>
              <a:t>Rejoice, young man, during your childhood, and let your heart be pleasant during the days of young manhood. And follow the impulses of your heart and the desires of your eyes. Yet know that God will bring you to judgment for all these things.</a:t>
            </a:r>
          </a:p>
          <a:p>
            <a:pPr marL="228600" indent="-228600" rtl="0">
              <a:buAutoNum type="arabicPlain" startAt="9"/>
            </a:pPr>
            <a:r>
              <a:rPr lang="en-US" sz="1200" b="0" baseline="0" dirty="0" smtClean="0"/>
              <a:t>So, remove grief and anger from your heart and put away pain from your body, because childhood and the prime of life are fleeting.</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Just poetic couplets?</a:t>
            </a:r>
          </a:p>
          <a:p>
            <a:r>
              <a:rPr lang="en-US" sz="1200" dirty="0" smtClean="0"/>
              <a:t>Positive – Negative ? </a:t>
            </a:r>
          </a:p>
          <a:p>
            <a:r>
              <a:rPr lang="en-US" sz="1200" kern="1200" dirty="0" smtClean="0">
                <a:solidFill>
                  <a:schemeClr val="tx1"/>
                </a:solidFill>
                <a:effectLst/>
                <a:latin typeface="+mn-lt"/>
                <a:ea typeface="+mn-ea"/>
                <a:cs typeface="+mn-cs"/>
              </a:rPr>
              <a:t>Giving birth is positive – dying is negative. </a:t>
            </a:r>
          </a:p>
          <a:p>
            <a:r>
              <a:rPr lang="en-US" sz="1200" kern="1200" dirty="0" smtClean="0">
                <a:solidFill>
                  <a:schemeClr val="tx1"/>
                </a:solidFill>
                <a:effectLst/>
                <a:latin typeface="+mn-lt"/>
                <a:ea typeface="+mn-ea"/>
                <a:cs typeface="+mn-cs"/>
              </a:rPr>
              <a:t>Loving is positive - hating is negative. </a:t>
            </a:r>
          </a:p>
          <a:p>
            <a:r>
              <a:rPr lang="en-US" sz="1200" kern="1200" dirty="0" smtClean="0">
                <a:solidFill>
                  <a:schemeClr val="tx1"/>
                </a:solidFill>
                <a:effectLst/>
                <a:latin typeface="+mn-lt"/>
                <a:ea typeface="+mn-ea"/>
                <a:cs typeface="+mn-cs"/>
              </a:rPr>
              <a:t>Laughing is positive – weeping is negative.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Such does NOT hold up:</a:t>
            </a:r>
          </a:p>
          <a:p>
            <a:r>
              <a:rPr lang="en-US" sz="1200" kern="1200" dirty="0" smtClean="0">
                <a:solidFill>
                  <a:schemeClr val="tx1"/>
                </a:solidFill>
                <a:effectLst/>
                <a:latin typeface="+mn-lt"/>
                <a:ea typeface="+mn-ea"/>
                <a:cs typeface="+mn-cs"/>
              </a:rPr>
              <a:t>One great promise of the gospel is, for those in Christ, dying is positive (</a:t>
            </a:r>
            <a:r>
              <a:rPr lang="en-US" sz="1200" kern="1200" dirty="0" smtClean="0">
                <a:solidFill>
                  <a:schemeClr val="tx1"/>
                </a:solidFill>
                <a:effectLst/>
                <a:latin typeface="+mn-lt"/>
                <a:ea typeface="+mn-ea"/>
                <a:cs typeface="+mn-cs"/>
                <a:hlinkClick r:id="rId3" action="ppaction://hlinkfile"/>
              </a:rPr>
              <a:t>Phil. 1:21</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Mourning can be positive, for Jesus said, “blessed are those who mourn,” (</a:t>
            </a:r>
            <a:r>
              <a:rPr lang="en-US" sz="1200" kern="1200" dirty="0" smtClean="0">
                <a:solidFill>
                  <a:schemeClr val="tx1"/>
                </a:solidFill>
                <a:effectLst/>
                <a:latin typeface="+mn-lt"/>
                <a:ea typeface="+mn-ea"/>
                <a:cs typeface="+mn-cs"/>
                <a:hlinkClick r:id="rId4" action="ppaction://hlinkfile"/>
              </a:rPr>
              <a:t>Matt. 5:4</a:t>
            </a:r>
            <a:r>
              <a:rPr lang="en-US" sz="1200" kern="1200" dirty="0" smtClean="0">
                <a:solidFill>
                  <a:schemeClr val="tx1"/>
                </a:solidFill>
                <a:effectLst/>
                <a:latin typeface="+mn-lt"/>
                <a:ea typeface="+mn-ea"/>
                <a:cs typeface="+mn-cs"/>
              </a:rPr>
              <a:t>).</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sng" kern="1200" dirty="0" smtClean="0">
                <a:solidFill>
                  <a:schemeClr val="tx1"/>
                </a:solidFill>
                <a:effectLst/>
                <a:latin typeface="+mn-lt"/>
                <a:ea typeface="+mn-ea"/>
                <a:cs typeface="+mn-cs"/>
              </a:rPr>
              <a:t>Here is a third concept I entertained. I thought, these are just things that happen here on earth, PERIOD.</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All of these happen. In</a:t>
            </a:r>
            <a:r>
              <a:rPr lang="en-US" sz="1200" kern="1200" baseline="0" dirty="0" smtClean="0">
                <a:solidFill>
                  <a:schemeClr val="tx1"/>
                </a:solidFill>
                <a:effectLst/>
                <a:latin typeface="+mn-lt"/>
                <a:ea typeface="+mn-ea"/>
                <a:cs typeface="+mn-cs"/>
              </a:rPr>
              <a:t> everyone’s life we see these things.</a:t>
            </a:r>
          </a:p>
          <a:p>
            <a:r>
              <a:rPr lang="en-US" sz="1200" kern="1200" baseline="0" dirty="0" smtClean="0">
                <a:solidFill>
                  <a:schemeClr val="tx1"/>
                </a:solidFill>
                <a:effectLst/>
                <a:latin typeface="+mn-lt"/>
                <a:ea typeface="+mn-ea"/>
                <a:cs typeface="+mn-cs"/>
              </a:rPr>
              <a:t>Such not indicate God’s APPROVAL of each, just that they happen.</a:t>
            </a:r>
          </a:p>
          <a:p>
            <a:r>
              <a:rPr lang="en-US" sz="1200" kern="1200" baseline="0" dirty="0" smtClean="0">
                <a:solidFill>
                  <a:schemeClr val="tx1"/>
                </a:solidFill>
                <a:effectLst/>
                <a:latin typeface="+mn-lt"/>
                <a:ea typeface="+mn-ea"/>
                <a:cs typeface="+mn-cs"/>
              </a:rPr>
              <a:t>YET, they are appointed? By whom? For what?</a:t>
            </a:r>
          </a:p>
          <a:p>
            <a:r>
              <a:rPr lang="en-US" sz="1200" kern="1200" baseline="0" dirty="0" smtClean="0">
                <a:solidFill>
                  <a:schemeClr val="tx1"/>
                </a:solidFill>
                <a:effectLst/>
                <a:latin typeface="+mn-lt"/>
                <a:ea typeface="+mn-ea"/>
                <a:cs typeface="+mn-cs"/>
              </a:rPr>
              <a:t>They are done ‘under heaven’ – not just ‘under the sun’</a:t>
            </a:r>
            <a:r>
              <a:rPr lang="is-IS" sz="1200" kern="1200" baseline="0" dirty="0" smtClean="0">
                <a:solidFill>
                  <a:schemeClr val="tx1"/>
                </a:solidFill>
                <a:effectLst/>
                <a:latin typeface="+mn-lt"/>
                <a:ea typeface="+mn-ea"/>
                <a:cs typeface="+mn-cs"/>
              </a:rPr>
              <a:t>… </a:t>
            </a:r>
            <a:endParaRPr lang="en-US" sz="1200" kern="1200" baseline="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Ecclesiastes 1:13  </a:t>
            </a:r>
            <a:r>
              <a:rPr lang="en-US" sz="1200" kern="1200" dirty="0" smtClean="0">
                <a:solidFill>
                  <a:schemeClr val="tx1"/>
                </a:solidFill>
                <a:effectLst/>
                <a:latin typeface="+mn-lt"/>
                <a:ea typeface="+mn-ea"/>
                <a:cs typeface="+mn-cs"/>
              </a:rPr>
              <a:t>And I set my mind to seek and explore by wisdom concerning all that has been done under heaven. </a:t>
            </a:r>
            <a:r>
              <a:rPr lang="en-US" sz="1200" i="1" kern="1200" dirty="0" smtClean="0">
                <a:solidFill>
                  <a:schemeClr val="tx1"/>
                </a:solidFill>
                <a:effectLst/>
                <a:latin typeface="+mn-lt"/>
                <a:ea typeface="+mn-ea"/>
                <a:cs typeface="+mn-cs"/>
              </a:rPr>
              <a:t>It</a:t>
            </a:r>
            <a:r>
              <a:rPr lang="en-US" sz="1200" kern="1200" dirty="0" smtClean="0">
                <a:solidFill>
                  <a:schemeClr val="tx1"/>
                </a:solidFill>
                <a:effectLst/>
                <a:latin typeface="+mn-lt"/>
                <a:ea typeface="+mn-ea"/>
                <a:cs typeface="+mn-cs"/>
              </a:rPr>
              <a:t> is a grievous task </a:t>
            </a:r>
            <a:r>
              <a:rPr lang="en-US" sz="1200" i="1" kern="1200" dirty="0" smtClean="0">
                <a:solidFill>
                  <a:schemeClr val="tx1"/>
                </a:solidFill>
                <a:effectLst/>
                <a:latin typeface="+mn-lt"/>
                <a:ea typeface="+mn-ea"/>
                <a:cs typeface="+mn-cs"/>
              </a:rPr>
              <a:t>which</a:t>
            </a:r>
            <a:r>
              <a:rPr lang="en-US" sz="1200" kern="1200" dirty="0" smtClean="0">
                <a:solidFill>
                  <a:schemeClr val="tx1"/>
                </a:solidFill>
                <a:effectLst/>
                <a:latin typeface="+mn-lt"/>
                <a:ea typeface="+mn-ea"/>
                <a:cs typeface="+mn-cs"/>
              </a:rPr>
              <a:t> God has given to the sons of men to be afflicted with.</a:t>
            </a:r>
          </a:p>
          <a:p>
            <a:r>
              <a:rPr lang="en-US" sz="1200" b="1" kern="1200" dirty="0" smtClean="0">
                <a:solidFill>
                  <a:schemeClr val="tx1"/>
                </a:solidFill>
                <a:effectLst/>
                <a:latin typeface="+mn-lt"/>
                <a:ea typeface="+mn-ea"/>
                <a:cs typeface="+mn-cs"/>
              </a:rPr>
              <a:t>Ecclesiastes 2:3   </a:t>
            </a:r>
            <a:r>
              <a:rPr lang="en-US" sz="1200" kern="1200" dirty="0" smtClean="0">
                <a:solidFill>
                  <a:schemeClr val="tx1"/>
                </a:solidFill>
                <a:effectLst/>
                <a:latin typeface="+mn-lt"/>
                <a:ea typeface="+mn-ea"/>
                <a:cs typeface="+mn-cs"/>
              </a:rPr>
              <a:t>I explored with my mind </a:t>
            </a:r>
            <a:r>
              <a:rPr lang="en-US" sz="1200" i="1" kern="1200" dirty="0" smtClean="0">
                <a:solidFill>
                  <a:schemeClr val="tx1"/>
                </a:solidFill>
                <a:effectLst/>
                <a:latin typeface="+mn-lt"/>
                <a:ea typeface="+mn-ea"/>
                <a:cs typeface="+mn-cs"/>
              </a:rPr>
              <a:t>how</a:t>
            </a:r>
            <a:r>
              <a:rPr lang="en-US" sz="1200" kern="1200" dirty="0" smtClean="0">
                <a:solidFill>
                  <a:schemeClr val="tx1"/>
                </a:solidFill>
                <a:effectLst/>
                <a:latin typeface="+mn-lt"/>
                <a:ea typeface="+mn-ea"/>
                <a:cs typeface="+mn-cs"/>
              </a:rPr>
              <a:t> to stimulate my body with wine while my mind was guiding </a:t>
            </a:r>
            <a:r>
              <a:rPr lang="en-US" sz="1200" i="1" kern="1200" dirty="0" smtClean="0">
                <a:solidFill>
                  <a:schemeClr val="tx1"/>
                </a:solidFill>
                <a:effectLst/>
                <a:latin typeface="+mn-lt"/>
                <a:ea typeface="+mn-ea"/>
                <a:cs typeface="+mn-cs"/>
              </a:rPr>
              <a:t>me</a:t>
            </a:r>
            <a:r>
              <a:rPr lang="en-US" sz="1200" kern="1200" dirty="0" smtClean="0">
                <a:solidFill>
                  <a:schemeClr val="tx1"/>
                </a:solidFill>
                <a:effectLst/>
                <a:latin typeface="+mn-lt"/>
                <a:ea typeface="+mn-ea"/>
                <a:cs typeface="+mn-cs"/>
              </a:rPr>
              <a:t> wisely, and how to take hold of folly, until I could see what good there is for the sons of men to do under heaven the few years of their lives.</a:t>
            </a:r>
          </a:p>
          <a:p>
            <a:r>
              <a:rPr lang="en-US" sz="1200" b="1" kern="1200" dirty="0" smtClean="0">
                <a:solidFill>
                  <a:schemeClr val="tx1"/>
                </a:solidFill>
                <a:effectLst/>
                <a:latin typeface="+mn-lt"/>
                <a:ea typeface="+mn-ea"/>
                <a:cs typeface="+mn-cs"/>
              </a:rPr>
              <a:t>Ecclesiastes 3:1  </a:t>
            </a:r>
            <a:r>
              <a:rPr lang="en-US" sz="1200" kern="1200" dirty="0" smtClean="0">
                <a:solidFill>
                  <a:schemeClr val="tx1"/>
                </a:solidFill>
                <a:effectLst/>
                <a:latin typeface="+mn-lt"/>
                <a:ea typeface="+mn-ea"/>
                <a:cs typeface="+mn-cs"/>
              </a:rPr>
              <a:t>There is an appointed time for everything. And there is a time for every event under heaven—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Under ‘the sun’ – some 29 times. The things of THIS LIFE,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this section the dominant motif is the sovereignty of God. Though humans just determine the appropriate times to act, it is God who is in ultimate control. The Teacher says that the universe has a regularity and pattern about it that is beyond the scope of human control and renders futile all attempts to wrestle against it. He says that the wise person will live life under the shadow of this truth and will understand that God has set a pattern and a flow to the times…The primary focus of the poem is on God and the human response to the activity of God. God is Sovereign over life and humans cannot change that which God sets in motion but must learn to make themselves open to the seasons of life as they come and to enjoy what God gives (3:12,13).” [From STORMS OF LIFE, Donald Givens]</a:t>
            </a:r>
            <a:r>
              <a:rPr lang="en-US" dirty="0" smtClean="0">
                <a:effectLst/>
              </a:rPr>
              <a:t> </a:t>
            </a:r>
          </a:p>
          <a:p>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sng" kern="1200" dirty="0" smtClean="0">
                <a:solidFill>
                  <a:schemeClr val="tx1"/>
                </a:solidFill>
                <a:effectLst/>
                <a:latin typeface="+mn-lt"/>
                <a:ea typeface="+mn-ea"/>
                <a:cs typeface="+mn-cs"/>
              </a:rPr>
              <a:t>Everything that happens here is allowed to happen by Him, whether it be good or bad</a:t>
            </a:r>
            <a:r>
              <a:rPr lang="en-US" dirty="0" smtClean="0">
                <a:effectLst/>
              </a:rPr>
              <a:t>  </a:t>
            </a:r>
          </a:p>
          <a:p>
            <a:endParaRPr lang="en-US" dirty="0" smtClean="0">
              <a:effectLst/>
            </a:endParaRPr>
          </a:p>
          <a:p>
            <a:r>
              <a:rPr lang="en-US" dirty="0" smtClean="0">
                <a:effectLst/>
              </a:rPr>
              <a:t>YET – to</a:t>
            </a:r>
            <a:r>
              <a:rPr lang="en-US" baseline="0" dirty="0" smtClean="0">
                <a:effectLst/>
              </a:rPr>
              <a:t> be JUDGED for our acts!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sng" kern="1200" dirty="0" smtClean="0">
                <a:solidFill>
                  <a:schemeClr val="tx1"/>
                </a:solidFill>
                <a:effectLst/>
                <a:latin typeface="+mn-lt"/>
                <a:ea typeface="+mn-ea"/>
                <a:cs typeface="+mn-cs"/>
              </a:rPr>
              <a:t>Solomon is simply reporting to us that there is this sovereign control of God over time.</a:t>
            </a:r>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1/30/16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1/30/16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1/30/16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1/30/16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We struggle</a:t>
            </a:r>
            <a:br>
              <a:rPr lang="en-US" sz="8000" dirty="0" smtClean="0"/>
            </a:br>
            <a:r>
              <a:rPr lang="en-US" sz="8000" dirty="0" smtClean="0"/>
              <a:t>with ‘why’!</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Eccl. 3:9-11</a:t>
            </a:r>
            <a:endParaRPr lang="en-US" dirty="0"/>
          </a:p>
        </p:txBody>
      </p:sp>
    </p:spTree>
    <p:extLst>
      <p:ext uri="{BB962C8B-B14F-4D97-AF65-F5344CB8AC3E}">
        <p14:creationId xmlns:p14="http://schemas.microsoft.com/office/powerpoint/2010/main" val="13008613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Rejoice</a:t>
            </a:r>
            <a:br>
              <a:rPr lang="en-US" sz="8000" dirty="0" smtClean="0"/>
            </a:br>
            <a:r>
              <a:rPr lang="en-US" sz="8000" dirty="0" smtClean="0"/>
              <a:t>Do Good</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Eccl. 3:12-13</a:t>
            </a:r>
            <a:endParaRPr lang="en-US" dirty="0"/>
          </a:p>
        </p:txBody>
      </p:sp>
    </p:spTree>
    <p:extLst>
      <p:ext uri="{BB962C8B-B14F-4D97-AF65-F5344CB8AC3E}">
        <p14:creationId xmlns:p14="http://schemas.microsoft.com/office/powerpoint/2010/main" val="13008613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Life’s appointments – </a:t>
            </a:r>
            <a:r>
              <a:rPr lang="en-US" sz="8000" i="1" dirty="0" smtClean="0">
                <a:solidFill>
                  <a:srgbClr val="FFFF00"/>
                </a:solidFill>
              </a:rPr>
              <a:t>that man should fear God</a:t>
            </a:r>
            <a:endParaRPr lang="en-US" sz="8000" i="1" dirty="0">
              <a:solidFill>
                <a:srgbClr val="FFFF00"/>
              </a:solidFill>
            </a:endParaRPr>
          </a:p>
        </p:txBody>
      </p:sp>
      <p:sp>
        <p:nvSpPr>
          <p:cNvPr id="3" name="Subtitle 2"/>
          <p:cNvSpPr>
            <a:spLocks noGrp="1"/>
          </p:cNvSpPr>
          <p:nvPr>
            <p:ph type="subTitle" idx="1"/>
          </p:nvPr>
        </p:nvSpPr>
        <p:spPr>
          <a:xfrm>
            <a:off x="0" y="5785886"/>
            <a:ext cx="9144000" cy="1072114"/>
          </a:xfrm>
        </p:spPr>
        <p:txBody>
          <a:bodyPr/>
          <a:lstStyle/>
          <a:p>
            <a:r>
              <a:rPr lang="en-US" dirty="0" smtClean="0"/>
              <a:t>Eccl. 3:14-15</a:t>
            </a:r>
            <a:endParaRPr lang="en-US" dirty="0"/>
          </a:p>
        </p:txBody>
      </p:sp>
    </p:spTree>
    <p:extLst>
      <p:ext uri="{BB962C8B-B14F-4D97-AF65-F5344CB8AC3E}">
        <p14:creationId xmlns:p14="http://schemas.microsoft.com/office/powerpoint/2010/main" val="13008613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0" y="1"/>
            <a:ext cx="9144000" cy="6699250"/>
          </a:xfrm>
        </p:spPr>
        <p:txBody>
          <a:bodyPr/>
          <a:lstStyle/>
          <a:p>
            <a:r>
              <a:rPr lang="en-US" sz="6600" i="1" dirty="0"/>
              <a:t>This is the end of the matter; all hath been heard: </a:t>
            </a:r>
            <a:r>
              <a:rPr lang="en-US" sz="6600" i="1" dirty="0">
                <a:solidFill>
                  <a:srgbClr val="FFFF00"/>
                </a:solidFill>
              </a:rPr>
              <a:t>Fear God, and keep his commandments; </a:t>
            </a:r>
            <a:r>
              <a:rPr lang="en-US" sz="6600" i="1" dirty="0"/>
              <a:t>for this is the whole duty of man.</a:t>
            </a:r>
            <a:endParaRPr lang="en-US" sz="6600" dirty="0"/>
          </a:p>
        </p:txBody>
      </p:sp>
    </p:spTree>
    <p:extLst>
      <p:ext uri="{BB962C8B-B14F-4D97-AF65-F5344CB8AC3E}">
        <p14:creationId xmlns:p14="http://schemas.microsoft.com/office/powerpoint/2010/main" val="13008613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3008613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An appointed </a:t>
            </a:r>
            <a:r>
              <a:rPr lang="en-US" sz="8000" dirty="0"/>
              <a:t>time for everything</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Eccl. 3:1-15</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Fatalism?</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Cp. Eccl. 11:9</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Just poetic</a:t>
            </a:r>
            <a:br>
              <a:rPr lang="en-US" sz="8000" dirty="0" smtClean="0"/>
            </a:br>
            <a:r>
              <a:rPr lang="en-US" sz="8000" dirty="0" smtClean="0"/>
              <a:t>couplets?</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Just normal</a:t>
            </a:r>
            <a:br>
              <a:rPr lang="en-US" sz="8000" dirty="0" smtClean="0"/>
            </a:br>
            <a:r>
              <a:rPr lang="en-US" sz="8000" dirty="0" smtClean="0"/>
              <a:t>events of life?</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0" y="1"/>
            <a:ext cx="9144000" cy="5676126"/>
          </a:xfrm>
        </p:spPr>
        <p:txBody>
          <a:bodyPr/>
          <a:lstStyle/>
          <a:p>
            <a:r>
              <a:rPr lang="en-US" sz="8000" dirty="0" smtClean="0"/>
              <a:t>Under Heaven</a:t>
            </a:r>
            <a:br>
              <a:rPr lang="en-US" sz="8000" dirty="0" smtClean="0"/>
            </a:br>
            <a:r>
              <a:rPr lang="en-US" sz="8000" dirty="0" smtClean="0">
                <a:solidFill>
                  <a:srgbClr val="FFFF00"/>
                </a:solidFill>
              </a:rPr>
              <a:t>[vs. under the sun]</a:t>
            </a:r>
            <a:endParaRPr lang="en-US" sz="8000" dirty="0">
              <a:solidFill>
                <a:srgbClr val="FFFF00"/>
              </a:solidFill>
            </a:endParaRPr>
          </a:p>
        </p:txBody>
      </p:sp>
      <p:sp>
        <p:nvSpPr>
          <p:cNvPr id="3" name="Subtitle 2"/>
          <p:cNvSpPr>
            <a:spLocks noGrp="1"/>
          </p:cNvSpPr>
          <p:nvPr>
            <p:ph type="subTitle" idx="1"/>
          </p:nvPr>
        </p:nvSpPr>
        <p:spPr>
          <a:xfrm>
            <a:off x="0" y="5785886"/>
            <a:ext cx="9144000" cy="1072114"/>
          </a:xfrm>
        </p:spPr>
        <p:txBody>
          <a:bodyPr/>
          <a:lstStyle/>
          <a:p>
            <a:r>
              <a:rPr lang="en-US" dirty="0" smtClean="0"/>
              <a:t>Eccl. 1:13; 2:3; 3:1</a:t>
            </a:r>
            <a:endParaRPr lang="en-US" dirty="0"/>
          </a:p>
        </p:txBody>
      </p:sp>
    </p:spTree>
    <p:extLst>
      <p:ext uri="{BB962C8B-B14F-4D97-AF65-F5344CB8AC3E}">
        <p14:creationId xmlns:p14="http://schemas.microsoft.com/office/powerpoint/2010/main" val="179008583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This is</a:t>
            </a:r>
            <a:br>
              <a:rPr lang="en-US" sz="8000" dirty="0" smtClean="0"/>
            </a:br>
            <a:r>
              <a:rPr lang="en-US" sz="8000" dirty="0" smtClean="0"/>
              <a:t>God’s world!</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79008583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7200" dirty="0"/>
              <a:t>Everything that happens here is </a:t>
            </a:r>
            <a:r>
              <a:rPr lang="en-US" sz="7200" dirty="0">
                <a:solidFill>
                  <a:srgbClr val="FFFF00"/>
                </a:solidFill>
              </a:rPr>
              <a:t>allowed</a:t>
            </a:r>
            <a:r>
              <a:rPr lang="en-US" sz="7200" dirty="0"/>
              <a:t> to happen by Him, whether it be good or bad</a:t>
            </a:r>
            <a:r>
              <a:rPr lang="en-US" sz="7200" dirty="0"/>
              <a:t> </a:t>
            </a:r>
            <a:endParaRPr lang="en-US" sz="72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79008583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God is</a:t>
            </a:r>
            <a:br>
              <a:rPr lang="en-US" sz="8000" dirty="0" smtClean="0"/>
            </a:br>
            <a:r>
              <a:rPr lang="en-US" sz="8000" dirty="0" smtClean="0"/>
              <a:t>in control</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7900858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3350</TotalTime>
  <Words>1142</Words>
  <Application>Microsoft Macintosh PowerPoint</Application>
  <PresentationFormat>On-screen Show (4:3)</PresentationFormat>
  <Paragraphs>154</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 Black </vt:lpstr>
      <vt:lpstr>PowerPoint Presentation</vt:lpstr>
      <vt:lpstr>An appointed time for everything</vt:lpstr>
      <vt:lpstr>Fatalism?</vt:lpstr>
      <vt:lpstr>Just poetic couplets?</vt:lpstr>
      <vt:lpstr>Just normal events of life?</vt:lpstr>
      <vt:lpstr>Under Heaven [vs. under the sun]</vt:lpstr>
      <vt:lpstr>This is God’s world!</vt:lpstr>
      <vt:lpstr>Everything that happens here is allowed to happen by Him, whether it be good or bad </vt:lpstr>
      <vt:lpstr>God is in control</vt:lpstr>
      <vt:lpstr>We struggle with ‘why’!</vt:lpstr>
      <vt:lpstr>Rejoice Do Good</vt:lpstr>
      <vt:lpstr>Life’s appointments – that man should fear God</vt:lpstr>
      <vt:lpstr>This is the end of the matter; all hath been heard: Fear God, and keep his commandments; for this is the whole duty of man.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Hugh</cp:lastModifiedBy>
  <cp:revision>36</cp:revision>
  <dcterms:created xsi:type="dcterms:W3CDTF">2014-01-26T20:19:07Z</dcterms:created>
  <dcterms:modified xsi:type="dcterms:W3CDTF">2016-01-30T13:51:56Z</dcterms:modified>
</cp:coreProperties>
</file>