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8" r:id="rId2"/>
    <p:sldId id="306" r:id="rId3"/>
    <p:sldId id="299" r:id="rId4"/>
    <p:sldId id="300" r:id="rId5"/>
    <p:sldId id="301" r:id="rId6"/>
    <p:sldId id="302" r:id="rId7"/>
    <p:sldId id="303" r:id="rId8"/>
    <p:sldId id="304" r:id="rId9"/>
    <p:sldId id="305" r:id="rId10"/>
    <p:sldId id="29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50000" autoAdjust="0"/>
  </p:normalViewPr>
  <p:slideViewPr>
    <p:cSldViewPr snapToGrid="0" snapToObjects="1">
      <p:cViewPr varScale="1">
        <p:scale>
          <a:sx n="56" d="100"/>
          <a:sy n="56" d="100"/>
        </p:scale>
        <p:origin x="-212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2/28/16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Introduction:  John 14:7-10   seen me = seen the father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Came:  to die for the sins of the world and make forgiveness possible.</a:t>
            </a:r>
          </a:p>
          <a:p>
            <a:r>
              <a:rPr lang="en-US" sz="1200" kern="1200" dirty="0" smtClean="0">
                <a:solidFill>
                  <a:schemeClr val="tx1"/>
                </a:solidFill>
                <a:effectLst/>
                <a:latin typeface="+mn-lt"/>
                <a:ea typeface="+mn-ea"/>
                <a:cs typeface="+mn-cs"/>
              </a:rPr>
              <a:t>2.	ALSO: to reveal God unto us ... that we might ‘see’ God .. </a:t>
            </a:r>
          </a:p>
          <a:p>
            <a:r>
              <a:rPr lang="en-US" sz="1200" kern="120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	1 Tim. 3:16    God manifest in the flesh ... </a:t>
            </a:r>
          </a:p>
          <a:p>
            <a:r>
              <a:rPr lang="en-US" sz="1200" kern="1200" dirty="0" smtClean="0">
                <a:solidFill>
                  <a:schemeClr val="tx1"/>
                </a:solidFill>
                <a:effectLst/>
                <a:latin typeface="+mn-lt"/>
                <a:ea typeface="+mn-ea"/>
                <a:cs typeface="+mn-cs"/>
              </a:rPr>
              <a:t>  b</a:t>
            </a:r>
            <a:r>
              <a:rPr lang="en-US" sz="1200" kern="1200" dirty="0" smtClean="0">
                <a:solidFill>
                  <a:schemeClr val="tx1"/>
                </a:solidFill>
                <a:effectLst/>
                <a:latin typeface="+mn-lt"/>
                <a:ea typeface="+mn-ea"/>
                <a:cs typeface="+mn-cs"/>
              </a:rPr>
              <a:t>.	2 Corinthians 4:6	</a:t>
            </a:r>
          </a:p>
          <a:p>
            <a:r>
              <a:rPr lang="en-US" sz="1200" kern="1200" dirty="0" smtClean="0">
                <a:solidFill>
                  <a:schemeClr val="tx1"/>
                </a:solidFill>
                <a:effectLst/>
                <a:latin typeface="+mn-lt"/>
                <a:ea typeface="+mn-ea"/>
                <a:cs typeface="+mn-cs"/>
              </a:rPr>
              <a:t>      6 </a:t>
            </a:r>
            <a:r>
              <a:rPr lang="en-US" sz="1200" kern="1200" dirty="0" smtClean="0">
                <a:solidFill>
                  <a:schemeClr val="tx1"/>
                </a:solidFill>
                <a:effectLst/>
                <a:latin typeface="+mn-lt"/>
                <a:ea typeface="+mn-ea"/>
                <a:cs typeface="+mn-cs"/>
              </a:rPr>
              <a:t>For God, who said, “Light shall shine out of darkness,” is the One who has shone in our hearts to give the light of the knowledge of the glory of God in the face of Christ.- </a:t>
            </a:r>
          </a:p>
          <a:p>
            <a:r>
              <a:rPr lang="en-US" sz="1200" kern="1200" dirty="0" smtClean="0">
                <a:solidFill>
                  <a:schemeClr val="tx1"/>
                </a:solidFill>
                <a:effectLst/>
                <a:latin typeface="+mn-lt"/>
                <a:ea typeface="+mn-ea"/>
                <a:cs typeface="+mn-cs"/>
              </a:rPr>
              <a:t>  c</a:t>
            </a:r>
            <a:r>
              <a:rPr lang="en-US" sz="1200" kern="1200" dirty="0" smtClean="0">
                <a:solidFill>
                  <a:schemeClr val="tx1"/>
                </a:solidFill>
                <a:effectLst/>
                <a:latin typeface="+mn-lt"/>
                <a:ea typeface="+mn-ea"/>
                <a:cs typeface="+mn-cs"/>
              </a:rPr>
              <a:t>.	Heb. 1:1-3 – the exact representation of God’s being .. </a:t>
            </a:r>
          </a:p>
          <a:p>
            <a:r>
              <a:rPr lang="en-US" sz="1200" kern="1200" dirty="0" smtClean="0">
                <a:solidFill>
                  <a:schemeClr val="tx1"/>
                </a:solidFill>
                <a:effectLst/>
                <a:latin typeface="+mn-lt"/>
                <a:ea typeface="+mn-ea"/>
                <a:cs typeface="+mn-cs"/>
              </a:rPr>
              <a:t>  d</a:t>
            </a:r>
            <a:r>
              <a:rPr lang="en-US" sz="1200" kern="1200" dirty="0" smtClean="0">
                <a:solidFill>
                  <a:schemeClr val="tx1"/>
                </a:solidFill>
                <a:effectLst/>
                <a:latin typeface="+mn-lt"/>
                <a:ea typeface="+mn-ea"/>
                <a:cs typeface="+mn-cs"/>
              </a:rPr>
              <a:t>.	Hence – John 14: 7-10,    “He that hath seen me hath seen the father”..</a:t>
            </a:r>
          </a:p>
          <a:p>
            <a:r>
              <a:rPr lang="en-US" sz="1200" kern="1200" dirty="0" smtClean="0">
                <a:solidFill>
                  <a:schemeClr val="tx1"/>
                </a:solidFill>
                <a:effectLst/>
                <a:latin typeface="+mn-lt"/>
                <a:ea typeface="+mn-ea"/>
                <a:cs typeface="+mn-cs"/>
              </a:rPr>
              <a:t>3.	What then do we learn about God from seeing Jesus?</a:t>
            </a:r>
          </a:p>
          <a:p>
            <a:endParaRPr lang="en-US" dirty="0" smtClean="0"/>
          </a:p>
          <a:p>
            <a:r>
              <a:rPr lang="en-US" b="1" i="1" u="sng" dirty="0" smtClean="0">
                <a:sym typeface="Wingdings"/>
              </a:rPr>
              <a:t> </a:t>
            </a:r>
            <a:r>
              <a:rPr lang="en-US" b="1" i="1" u="sng" dirty="0" smtClean="0"/>
              <a:t>God Loves ALL people without partiality</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1.	God loves all people without partiality.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God says as much about himself many times ...</a:t>
            </a:r>
          </a:p>
          <a:p>
            <a:r>
              <a:rPr lang="en-US" sz="1200" kern="1200" dirty="0" smtClean="0">
                <a:solidFill>
                  <a:schemeClr val="tx1"/>
                </a:solidFill>
                <a:effectLst/>
                <a:latin typeface="+mn-lt"/>
                <a:ea typeface="+mn-ea"/>
                <a:cs typeface="+mn-cs"/>
              </a:rPr>
              <a:t>b.	Luke 7:1-9:   Jesus praised those that did right regardless of their heritage – </a:t>
            </a:r>
          </a:p>
          <a:p>
            <a:r>
              <a:rPr lang="en-US" sz="1200" kern="1200" dirty="0" smtClean="0">
                <a:solidFill>
                  <a:schemeClr val="tx1"/>
                </a:solidFill>
                <a:effectLst/>
                <a:latin typeface="+mn-lt"/>
                <a:ea typeface="+mn-ea"/>
                <a:cs typeface="+mn-cs"/>
              </a:rPr>
              <a:t>	1</a:t>
            </a:r>
            <a:r>
              <a:rPr lang="en-US" sz="1200" kern="1200" dirty="0" smtClean="0">
                <a:solidFill>
                  <a:schemeClr val="tx1"/>
                </a:solidFill>
                <a:effectLst/>
                <a:latin typeface="+mn-lt"/>
                <a:ea typeface="+mn-ea"/>
                <a:cs typeface="+mn-cs"/>
              </a:rPr>
              <a:t>.	centurion’s servant (roman, gentile – but so great faith!)</a:t>
            </a:r>
          </a:p>
          <a:p>
            <a:r>
              <a:rPr lang="en-US" sz="1200" kern="1200" dirty="0" smtClean="0">
                <a:solidFill>
                  <a:schemeClr val="tx1"/>
                </a:solidFill>
                <a:effectLst/>
                <a:latin typeface="+mn-lt"/>
                <a:ea typeface="+mn-ea"/>
                <a:cs typeface="+mn-cs"/>
              </a:rPr>
              <a:t>c.	Matt. 11:19 -  He associated with the rich and poor – ‘a friend of tax collectors and sinners’ ... </a:t>
            </a:r>
          </a:p>
          <a:p>
            <a:r>
              <a:rPr lang="en-US" sz="1200" kern="1200" dirty="0" smtClean="0">
                <a:solidFill>
                  <a:schemeClr val="tx1"/>
                </a:solidFill>
                <a:effectLst/>
                <a:latin typeface="+mn-lt"/>
                <a:ea typeface="+mn-ea"/>
                <a:cs typeface="+mn-cs"/>
              </a:rPr>
              <a:t>d.	John 4:9 – He paid no attention to petty prejudices of his own day .. </a:t>
            </a:r>
          </a:p>
          <a:p>
            <a:r>
              <a:rPr lang="en-US" sz="1200" kern="1200" dirty="0" smtClean="0">
                <a:solidFill>
                  <a:schemeClr val="tx1"/>
                </a:solidFill>
                <a:effectLst/>
                <a:latin typeface="+mn-lt"/>
                <a:ea typeface="+mn-ea"/>
                <a:cs typeface="+mn-cs"/>
              </a:rPr>
              <a:t>e.	He cared for / interacted freely with poor / women / lepers / outcasts / religious – </a:t>
            </a:r>
          </a:p>
          <a:p>
            <a:endParaRPr lang="en-US" dirty="0" smtClean="0"/>
          </a:p>
          <a:p>
            <a:r>
              <a:rPr lang="en-US" b="1" i="1" u="sng" dirty="0" smtClean="0">
                <a:sym typeface="Wingdings"/>
              </a:rPr>
              <a:t> God does not care about material things</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	God does not care about material things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Should be obvious – creator of all is not concerned with ‘how much’ He has ... </a:t>
            </a:r>
          </a:p>
          <a:p>
            <a:r>
              <a:rPr lang="en-US" sz="1200" kern="1200" dirty="0" smtClean="0">
                <a:solidFill>
                  <a:schemeClr val="tx1"/>
                </a:solidFill>
                <a:effectLst/>
                <a:latin typeface="+mn-lt"/>
                <a:ea typeface="+mn-ea"/>
                <a:cs typeface="+mn-cs"/>
              </a:rPr>
              <a:t>b.	Jesus – shows what putting ‘spirit’ before ‘flesh’ is.  </a:t>
            </a:r>
          </a:p>
          <a:p>
            <a:r>
              <a:rPr lang="en-US" sz="1200" kern="1200" dirty="0" smtClean="0">
                <a:solidFill>
                  <a:schemeClr val="tx1"/>
                </a:solidFill>
                <a:effectLst/>
                <a:latin typeface="+mn-lt"/>
                <a:ea typeface="+mn-ea"/>
                <a:cs typeface="+mn-cs"/>
              </a:rPr>
              <a:t>c.	Luke 9:58 -  the willingness to put people’s spiritual needs ahead of material security.</a:t>
            </a:r>
          </a:p>
          <a:p>
            <a:pPr marL="228600" indent="-228600">
              <a:buAutoNum type="alphaLcPeriod" startAt="4"/>
            </a:pPr>
            <a:r>
              <a:rPr lang="en-US" sz="1200" kern="1200" dirty="0" smtClean="0">
                <a:solidFill>
                  <a:schemeClr val="tx1"/>
                </a:solidFill>
                <a:effectLst/>
                <a:latin typeface="+mn-lt"/>
                <a:ea typeface="+mn-ea"/>
                <a:cs typeface="+mn-cs"/>
              </a:rPr>
              <a:t>John </a:t>
            </a:r>
            <a:r>
              <a:rPr lang="en-US" sz="1200" kern="1200" dirty="0" smtClean="0">
                <a:solidFill>
                  <a:schemeClr val="tx1"/>
                </a:solidFill>
                <a:effectLst/>
                <a:latin typeface="+mn-lt"/>
                <a:ea typeface="+mn-ea"/>
                <a:cs typeface="+mn-cs"/>
              </a:rPr>
              <a:t>4:34 – his ‘food’ was to do the will of God .. </a:t>
            </a:r>
          </a:p>
          <a:p>
            <a:pPr marL="0" indent="0">
              <a:buNone/>
            </a:pP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Seen in temptation – </a:t>
            </a:r>
          </a:p>
          <a:p>
            <a:r>
              <a:rPr lang="en-US" sz="1200" kern="120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	stone into bread – not live by bread alone ...</a:t>
            </a:r>
          </a:p>
          <a:p>
            <a:r>
              <a:rPr lang="en-US" sz="1200" kern="1200" dirty="0" smtClean="0">
                <a:solidFill>
                  <a:schemeClr val="tx1"/>
                </a:solidFill>
                <a:effectLst/>
                <a:latin typeface="+mn-lt"/>
                <a:ea typeface="+mn-ea"/>
                <a:cs typeface="+mn-cs"/>
              </a:rPr>
              <a:t>	b</a:t>
            </a:r>
            <a:r>
              <a:rPr lang="en-US" sz="1200" kern="1200" dirty="0" smtClean="0">
                <a:solidFill>
                  <a:schemeClr val="tx1"/>
                </a:solidFill>
                <a:effectLst/>
                <a:latin typeface="+mn-lt"/>
                <a:ea typeface="+mn-ea"/>
                <a:cs typeface="+mn-cs"/>
              </a:rPr>
              <a:t>.	‘all these kingdoms’ ... IF turn from serving God ... </a:t>
            </a:r>
          </a:p>
          <a:p>
            <a:endParaRPr lang="en-US" dirty="0" smtClean="0"/>
          </a:p>
          <a:p>
            <a:r>
              <a:rPr lang="en-US" b="1" i="1" u="sng" dirty="0" smtClean="0">
                <a:sym typeface="Wingdings"/>
              </a:rPr>
              <a:t> </a:t>
            </a:r>
            <a:r>
              <a:rPr lang="en-US" b="1" i="1" u="sng" dirty="0" smtClean="0"/>
              <a:t>God has strong feelings towards us</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3.	God has strong feelings towards us.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a:t>
            </a:r>
            <a:r>
              <a:rPr lang="en-US" sz="1200" b="1" i="1" u="sng" kern="1200" dirty="0" smtClean="0">
                <a:solidFill>
                  <a:schemeClr val="tx1"/>
                </a:solidFill>
                <a:effectLst/>
                <a:latin typeface="+mn-lt"/>
                <a:ea typeface="+mn-ea"/>
                <a:cs typeface="+mn-cs"/>
              </a:rPr>
              <a:t>Read that God is angry, sorrowful, filled with joy .. but become more ‘real’ as seen in the life of Jesus.</a:t>
            </a:r>
          </a:p>
          <a:p>
            <a:r>
              <a:rPr lang="en-US" sz="1200" kern="1200" dirty="0" smtClean="0">
                <a:solidFill>
                  <a:schemeClr val="tx1"/>
                </a:solidFill>
                <a:effectLst/>
                <a:latin typeface="+mn-lt"/>
                <a:ea typeface="+mn-ea"/>
                <a:cs typeface="+mn-cs"/>
              </a:rPr>
              <a:t>b.	John 2:13-16 – his anger against corruption of worship / greed / </a:t>
            </a:r>
          </a:p>
          <a:p>
            <a:r>
              <a:rPr lang="en-US" sz="1200" kern="1200" dirty="0" smtClean="0">
                <a:solidFill>
                  <a:schemeClr val="tx1"/>
                </a:solidFill>
                <a:effectLst/>
                <a:latin typeface="+mn-lt"/>
                <a:ea typeface="+mn-ea"/>
                <a:cs typeface="+mn-cs"/>
              </a:rPr>
              <a:t>c.	</a:t>
            </a:r>
            <a:r>
              <a:rPr lang="en-US" sz="1200" kern="1200" dirty="0" err="1" smtClean="0">
                <a:solidFill>
                  <a:schemeClr val="tx1"/>
                </a:solidFill>
                <a:effectLst/>
                <a:latin typeface="+mn-lt"/>
                <a:ea typeface="+mn-ea"/>
                <a:cs typeface="+mn-cs"/>
              </a:rPr>
              <a:t>Mtt</a:t>
            </a:r>
            <a:r>
              <a:rPr lang="en-US" sz="1200" kern="1200" dirty="0" smtClean="0">
                <a:solidFill>
                  <a:schemeClr val="tx1"/>
                </a:solidFill>
                <a:effectLst/>
                <a:latin typeface="+mn-lt"/>
                <a:ea typeface="+mn-ea"/>
                <a:cs typeface="+mn-cs"/>
              </a:rPr>
              <a:t>. 23:37-38 – his sorrow over men’s rebellion against God</a:t>
            </a:r>
          </a:p>
          <a:p>
            <a:r>
              <a:rPr lang="en-US" sz="1200" kern="1200" dirty="0" smtClean="0">
                <a:solidFill>
                  <a:schemeClr val="tx1"/>
                </a:solidFill>
                <a:effectLst/>
                <a:latin typeface="+mn-lt"/>
                <a:ea typeface="+mn-ea"/>
                <a:cs typeface="+mn-cs"/>
              </a:rPr>
              <a:t>Matthew 23:37–38 - "“Jerusalem, Jerusalem, who kills the prophets and stones those who are sent to her! How often I wanted to gather your children together, the way a hen gathers her chicks under her wings, and you were unwilling. “Behold, your house is being left to you desolate!"</a:t>
            </a:r>
          </a:p>
          <a:p>
            <a:r>
              <a:rPr lang="en-US" sz="1200" kern="1200" dirty="0" smtClean="0">
                <a:solidFill>
                  <a:schemeClr val="tx1"/>
                </a:solidFill>
                <a:effectLst/>
                <a:latin typeface="+mn-lt"/>
                <a:ea typeface="+mn-ea"/>
                <a:cs typeface="+mn-cs"/>
              </a:rPr>
              <a:t>d.	</a:t>
            </a:r>
            <a:r>
              <a:rPr lang="en-US" sz="1200" kern="1200" dirty="0" err="1" smtClean="0">
                <a:solidFill>
                  <a:schemeClr val="tx1"/>
                </a:solidFill>
                <a:effectLst/>
                <a:latin typeface="+mn-lt"/>
                <a:ea typeface="+mn-ea"/>
                <a:cs typeface="+mn-cs"/>
              </a:rPr>
              <a:t>Mtt</a:t>
            </a:r>
            <a:r>
              <a:rPr lang="en-US" sz="1200" kern="1200" dirty="0" smtClean="0">
                <a:solidFill>
                  <a:schemeClr val="tx1"/>
                </a:solidFill>
                <a:effectLst/>
                <a:latin typeface="+mn-lt"/>
                <a:ea typeface="+mn-ea"/>
                <a:cs typeface="+mn-cs"/>
              </a:rPr>
              <a:t>. 23:  - his indignation against hypocrisy and outward show</a:t>
            </a:r>
          </a:p>
          <a:p>
            <a:r>
              <a:rPr lang="en-US" sz="1200" kern="1200" dirty="0" smtClean="0">
                <a:solidFill>
                  <a:schemeClr val="tx1"/>
                </a:solidFill>
                <a:effectLst/>
                <a:latin typeface="+mn-lt"/>
                <a:ea typeface="+mn-ea"/>
                <a:cs typeface="+mn-cs"/>
              </a:rPr>
              <a:t>Matthew 23:27–28 - "“Woe to you, scribes and Pharisees, hypocrites! For you are like whitewashed tombs which on the outside appear beautiful, but inside they are full of dead men’s bones and all uncleanness. “So you, too, outwardly appear righteous to men, but inwardly you are full of hypocrisy and lawlessness."</a:t>
            </a:r>
          </a:p>
          <a:p>
            <a:pPr marL="228600" indent="-228600">
              <a:buAutoNum type="alphaLcPeriod" startAt="5"/>
            </a:pPr>
            <a:r>
              <a:rPr lang="en-US" sz="1200" kern="1200" dirty="0" smtClean="0">
                <a:solidFill>
                  <a:schemeClr val="tx1"/>
                </a:solidFill>
                <a:effectLst/>
                <a:latin typeface="+mn-lt"/>
                <a:ea typeface="+mn-ea"/>
                <a:cs typeface="+mn-cs"/>
              </a:rPr>
              <a:t>Luke </a:t>
            </a:r>
            <a:r>
              <a:rPr lang="en-US" sz="1200" kern="1200" dirty="0" smtClean="0">
                <a:solidFill>
                  <a:schemeClr val="tx1"/>
                </a:solidFill>
                <a:effectLst/>
                <a:latin typeface="+mn-lt"/>
                <a:ea typeface="+mn-ea"/>
                <a:cs typeface="+mn-cs"/>
              </a:rPr>
              <a:t>10:21 – yet rejoices over success of his disciples</a:t>
            </a:r>
          </a:p>
          <a:p>
            <a:pPr marL="0" indent="0">
              <a:buNone/>
            </a:pPr>
            <a:r>
              <a:rPr lang="en-US" sz="1200"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"At that very time He rejoiced greatly in the Holy Spirit, and said, “I praise You, O Father, Lord of heaven and earth, that You have hidden these things from </a:t>
            </a:r>
            <a:r>
              <a:rPr lang="en-US" sz="1200" i="1" kern="1200" dirty="0" smtClean="0">
                <a:solidFill>
                  <a:schemeClr val="tx1"/>
                </a:solidFill>
                <a:effectLst/>
                <a:latin typeface="+mn-lt"/>
                <a:ea typeface="+mn-ea"/>
                <a:cs typeface="+mn-cs"/>
              </a:rPr>
              <a:t>the</a:t>
            </a:r>
            <a:r>
              <a:rPr lang="en-US" sz="1200" kern="1200" dirty="0" smtClean="0">
                <a:solidFill>
                  <a:schemeClr val="tx1"/>
                </a:solidFill>
                <a:effectLst/>
                <a:latin typeface="+mn-lt"/>
                <a:ea typeface="+mn-ea"/>
                <a:cs typeface="+mn-cs"/>
              </a:rPr>
              <a:t> wise and intelligent and have revealed them to infants. Yes, Father, for this way was well-pleasing in Your sight."</a:t>
            </a:r>
          </a:p>
          <a:p>
            <a:r>
              <a:rPr lang="en-US" b="1" i="1" u="sng" dirty="0" smtClean="0">
                <a:sym typeface="Wingdings"/>
              </a:rPr>
              <a:t> God is uncompromisingly devoted to truth and righteousness</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4.	God is uncompromisingly devoted to truth and righteousness.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The foundation of his throne – Ps. 89:14</a:t>
            </a:r>
          </a:p>
          <a:p>
            <a:r>
              <a:rPr lang="en-US" sz="1200" kern="1200" baseline="30000" dirty="0" smtClean="0">
                <a:solidFill>
                  <a:schemeClr val="tx1"/>
                </a:solidFill>
                <a:effectLst/>
                <a:latin typeface="+mn-lt"/>
                <a:ea typeface="+mn-ea"/>
                <a:cs typeface="+mn-cs"/>
              </a:rPr>
              <a:t>	14</a:t>
            </a:r>
            <a:r>
              <a:rPr lang="en-US" sz="1200" kern="1200" dirty="0" smtClean="0">
                <a:solidFill>
                  <a:schemeClr val="tx1"/>
                </a:solidFill>
                <a:effectLst/>
                <a:latin typeface="+mn-lt"/>
                <a:ea typeface="+mn-ea"/>
                <a:cs typeface="+mn-cs"/>
              </a:rPr>
              <a:t>Justice </a:t>
            </a:r>
            <a:r>
              <a:rPr lang="en-US" sz="1200" kern="1200" dirty="0" smtClean="0">
                <a:solidFill>
                  <a:schemeClr val="tx1"/>
                </a:solidFill>
                <a:effectLst/>
                <a:latin typeface="+mn-lt"/>
                <a:ea typeface="+mn-ea"/>
                <a:cs typeface="+mn-cs"/>
              </a:rPr>
              <a:t>and judgment </a:t>
            </a:r>
            <a:r>
              <a:rPr lang="en-US" sz="1200" i="1" kern="1200" dirty="0" smtClean="0">
                <a:solidFill>
                  <a:schemeClr val="tx1"/>
                </a:solidFill>
                <a:effectLst/>
                <a:latin typeface="+mn-lt"/>
                <a:ea typeface="+mn-ea"/>
                <a:cs typeface="+mn-cs"/>
              </a:rPr>
              <a:t>are</a:t>
            </a:r>
            <a:r>
              <a:rPr lang="en-US" sz="1200" kern="1200" dirty="0" smtClean="0">
                <a:solidFill>
                  <a:schemeClr val="tx1"/>
                </a:solidFill>
                <a:effectLst/>
                <a:latin typeface="+mn-lt"/>
                <a:ea typeface="+mn-ea"/>
                <a:cs typeface="+mn-cs"/>
              </a:rPr>
              <a:t> the habitation of thy throne: mercy and truth shall go before thy face. </a:t>
            </a:r>
          </a:p>
          <a:p>
            <a:r>
              <a:rPr lang="en-US" sz="1200" kern="1200" dirty="0" smtClean="0">
                <a:solidFill>
                  <a:schemeClr val="tx1"/>
                </a:solidFill>
                <a:effectLst/>
                <a:latin typeface="+mn-lt"/>
                <a:ea typeface="+mn-ea"/>
                <a:cs typeface="+mn-cs"/>
              </a:rPr>
              <a:t>b.	Jesus – plainly and forcefully told people when they were wrong ... </a:t>
            </a:r>
          </a:p>
          <a:p>
            <a:r>
              <a:rPr lang="en-US" sz="1200" kern="1200" dirty="0" smtClean="0">
                <a:solidFill>
                  <a:schemeClr val="tx1"/>
                </a:solidFill>
                <a:effectLst/>
                <a:latin typeface="+mn-lt"/>
                <a:ea typeface="+mn-ea"/>
                <a:cs typeface="+mn-cs"/>
              </a:rPr>
              <a:t>c.	Jesus – ‘judge righteous judgment’ ... John 7:24</a:t>
            </a:r>
          </a:p>
          <a:p>
            <a:r>
              <a:rPr lang="en-US" sz="1200" kern="1200" dirty="0" smtClean="0">
                <a:solidFill>
                  <a:schemeClr val="tx1"/>
                </a:solidFill>
                <a:effectLst/>
                <a:latin typeface="+mn-lt"/>
                <a:ea typeface="+mn-ea"/>
                <a:cs typeface="+mn-cs"/>
              </a:rPr>
              <a:t>d.	Hold to truth against popular traditions ..  </a:t>
            </a:r>
            <a:r>
              <a:rPr lang="en-US" sz="1200" kern="1200" dirty="0" err="1" smtClean="0">
                <a:solidFill>
                  <a:schemeClr val="tx1"/>
                </a:solidFill>
                <a:effectLst/>
                <a:latin typeface="+mn-lt"/>
                <a:ea typeface="+mn-ea"/>
                <a:cs typeface="+mn-cs"/>
              </a:rPr>
              <a:t>Mtt</a:t>
            </a:r>
            <a:r>
              <a:rPr lang="en-US" sz="1200" kern="1200" dirty="0" smtClean="0">
                <a:solidFill>
                  <a:schemeClr val="tx1"/>
                </a:solidFill>
                <a:effectLst/>
                <a:latin typeface="+mn-lt"/>
                <a:ea typeface="+mn-ea"/>
                <a:cs typeface="+mn-cs"/>
              </a:rPr>
              <a:t>. 15</a:t>
            </a:r>
            <a:r>
              <a:rPr lang="en-US" sz="1200" kern="1200" dirty="0" smtClean="0">
                <a:solidFill>
                  <a:schemeClr val="tx1"/>
                </a:solidFill>
                <a:effectLst/>
                <a:latin typeface="+mn-lt"/>
                <a:ea typeface="+mn-ea"/>
                <a:cs typeface="+mn-cs"/>
              </a:rPr>
              <a:t>:1ff</a:t>
            </a:r>
            <a:endParaRPr lang="en-US" sz="1200" kern="1200" dirty="0" smtClean="0">
              <a:solidFill>
                <a:schemeClr val="tx1"/>
              </a:solidFill>
              <a:effectLst/>
              <a:latin typeface="+mn-lt"/>
              <a:ea typeface="+mn-ea"/>
              <a:cs typeface="+mn-cs"/>
            </a:endParaRPr>
          </a:p>
          <a:p>
            <a:endParaRPr lang="en-US" dirty="0" smtClean="0"/>
          </a:p>
          <a:p>
            <a:r>
              <a:rPr lang="en-US" dirty="0" smtClean="0">
                <a:sym typeface="Wingdings"/>
              </a:rPr>
              <a:t> God regards authority as being very important</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5.	God regards authority as being very important.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In principle, we acknowledge that authority is important – but when it comes to submitting we often hedge!</a:t>
            </a:r>
          </a:p>
          <a:p>
            <a:r>
              <a:rPr lang="en-US" sz="1200" kern="1200" dirty="0" smtClean="0">
                <a:solidFill>
                  <a:schemeClr val="tx1"/>
                </a:solidFill>
                <a:effectLst/>
                <a:latin typeface="+mn-lt"/>
                <a:ea typeface="+mn-ea"/>
                <a:cs typeface="+mn-cs"/>
              </a:rPr>
              <a:t>b.	Jesus submitted to his parents  -  Luke 2:51</a:t>
            </a:r>
          </a:p>
          <a:p>
            <a:r>
              <a:rPr lang="en-US" sz="1200" kern="1200" dirty="0" smtClean="0">
                <a:solidFill>
                  <a:schemeClr val="tx1"/>
                </a:solidFill>
                <a:effectLst/>
                <a:latin typeface="+mn-lt"/>
                <a:ea typeface="+mn-ea"/>
                <a:cs typeface="+mn-cs"/>
              </a:rPr>
              <a:t>c.	He paid / taught to pay taxes that were owed – </a:t>
            </a:r>
            <a:r>
              <a:rPr lang="en-US" sz="1200" kern="1200" dirty="0" err="1" smtClean="0">
                <a:solidFill>
                  <a:schemeClr val="tx1"/>
                </a:solidFill>
                <a:effectLst/>
                <a:latin typeface="+mn-lt"/>
                <a:ea typeface="+mn-ea"/>
                <a:cs typeface="+mn-cs"/>
              </a:rPr>
              <a:t>Mtt</a:t>
            </a:r>
            <a:r>
              <a:rPr lang="en-US" sz="1200" kern="1200" dirty="0" smtClean="0">
                <a:solidFill>
                  <a:schemeClr val="tx1"/>
                </a:solidFill>
                <a:effectLst/>
                <a:latin typeface="+mn-lt"/>
                <a:ea typeface="+mn-ea"/>
                <a:cs typeface="+mn-cs"/>
              </a:rPr>
              <a:t>. 17:24-27</a:t>
            </a:r>
          </a:p>
          <a:p>
            <a:r>
              <a:rPr lang="en-US" sz="1200" kern="1200" dirty="0" smtClean="0">
                <a:solidFill>
                  <a:schemeClr val="tx1"/>
                </a:solidFill>
                <a:effectLst/>
                <a:latin typeface="+mn-lt"/>
                <a:ea typeface="+mn-ea"/>
                <a:cs typeface="+mn-cs"/>
              </a:rPr>
              <a:t>d.	He acknowledge the ‘authority’ of the leaders ... though they were corrupt themselves – </a:t>
            </a:r>
          </a:p>
          <a:p>
            <a:r>
              <a:rPr lang="en-US" sz="1200" kern="1200" dirty="0" smtClean="0">
                <a:solidFill>
                  <a:schemeClr val="tx1"/>
                </a:solidFill>
                <a:effectLst/>
                <a:latin typeface="+mn-lt"/>
                <a:ea typeface="+mn-ea"/>
                <a:cs typeface="+mn-cs"/>
              </a:rPr>
              <a:t>	1</a:t>
            </a:r>
            <a:r>
              <a:rPr lang="en-US" sz="1200" kern="1200" dirty="0" smtClean="0">
                <a:solidFill>
                  <a:schemeClr val="tx1"/>
                </a:solidFill>
                <a:effectLst/>
                <a:latin typeface="+mn-lt"/>
                <a:ea typeface="+mn-ea"/>
                <a:cs typeface="+mn-cs"/>
              </a:rPr>
              <a:t>.	Pilate – ‘no authority except Father gave it’ .. John 19:10-11</a:t>
            </a:r>
          </a:p>
          <a:p>
            <a:r>
              <a:rPr lang="en-US" sz="1200" kern="1200" dirty="0" smtClean="0">
                <a:solidFill>
                  <a:schemeClr val="tx1"/>
                </a:solidFill>
                <a:effectLst/>
                <a:latin typeface="+mn-lt"/>
                <a:ea typeface="+mn-ea"/>
                <a:cs typeface="+mn-cs"/>
              </a:rPr>
              <a:t>	2</a:t>
            </a:r>
            <a:r>
              <a:rPr lang="en-US" sz="1200" kern="1200" dirty="0" smtClean="0">
                <a:solidFill>
                  <a:schemeClr val="tx1"/>
                </a:solidFill>
                <a:effectLst/>
                <a:latin typeface="+mn-lt"/>
                <a:ea typeface="+mn-ea"/>
                <a:cs typeface="+mn-cs"/>
              </a:rPr>
              <a:t>.	Jewish leaders – ‘seat of Moses’ -- </a:t>
            </a:r>
            <a:r>
              <a:rPr lang="en-US" sz="1200" kern="1200" dirty="0" err="1" smtClean="0">
                <a:solidFill>
                  <a:schemeClr val="tx1"/>
                </a:solidFill>
                <a:effectLst/>
                <a:latin typeface="+mn-lt"/>
                <a:ea typeface="+mn-ea"/>
                <a:cs typeface="+mn-cs"/>
              </a:rPr>
              <a:t>Mtt</a:t>
            </a:r>
            <a:r>
              <a:rPr lang="en-US" sz="1200" kern="1200" dirty="0" smtClean="0">
                <a:solidFill>
                  <a:schemeClr val="tx1"/>
                </a:solidFill>
                <a:effectLst/>
                <a:latin typeface="+mn-lt"/>
                <a:ea typeface="+mn-ea"/>
                <a:cs typeface="+mn-cs"/>
              </a:rPr>
              <a:t>. 23:2</a:t>
            </a:r>
          </a:p>
          <a:p>
            <a:r>
              <a:rPr lang="en-US" sz="1200" kern="1200" dirty="0" smtClean="0">
                <a:solidFill>
                  <a:schemeClr val="tx1"/>
                </a:solidFill>
                <a:effectLst/>
                <a:latin typeface="+mn-lt"/>
                <a:ea typeface="+mn-ea"/>
                <a:cs typeface="+mn-cs"/>
              </a:rPr>
              <a:t>e.	He regarded at all times the authority of the scriptures in His life .. </a:t>
            </a:r>
          </a:p>
          <a:p>
            <a:r>
              <a:rPr lang="en-US" sz="1200" kern="1200" dirty="0" smtClean="0">
                <a:solidFill>
                  <a:schemeClr val="tx1"/>
                </a:solidFill>
                <a:effectLst/>
                <a:latin typeface="+mn-lt"/>
                <a:ea typeface="+mn-ea"/>
                <a:cs typeface="+mn-cs"/>
              </a:rPr>
              <a:t>	1</a:t>
            </a:r>
            <a:r>
              <a:rPr lang="en-US" sz="1200" kern="1200" dirty="0" smtClean="0">
                <a:solidFill>
                  <a:schemeClr val="tx1"/>
                </a:solidFill>
                <a:effectLst/>
                <a:latin typeface="+mn-lt"/>
                <a:ea typeface="+mn-ea"/>
                <a:cs typeface="+mn-cs"/>
              </a:rPr>
              <a:t>.	Temptation ...  "It is </a:t>
            </a:r>
            <a:r>
              <a:rPr lang="en-US" sz="1200" kern="1200" dirty="0" smtClean="0">
                <a:solidFill>
                  <a:schemeClr val="tx1"/>
                </a:solidFill>
                <a:effectLst/>
                <a:latin typeface="+mn-lt"/>
                <a:ea typeface="+mn-ea"/>
                <a:cs typeface="+mn-cs"/>
              </a:rPr>
              <a:t>written”  Matt. 4:1ff</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2</a:t>
            </a:r>
            <a:r>
              <a:rPr lang="en-US" sz="1200" kern="1200" dirty="0" smtClean="0">
                <a:solidFill>
                  <a:schemeClr val="tx1"/>
                </a:solidFill>
                <a:effectLst/>
                <a:latin typeface="+mn-lt"/>
                <a:ea typeface="+mn-ea"/>
                <a:cs typeface="+mn-cs"/>
              </a:rPr>
              <a:t>.	Those that do the will of the father – </a:t>
            </a:r>
            <a:r>
              <a:rPr lang="en-US" sz="1200" kern="1200" dirty="0" err="1" smtClean="0">
                <a:solidFill>
                  <a:schemeClr val="tx1"/>
                </a:solidFill>
                <a:effectLst/>
                <a:latin typeface="+mn-lt"/>
                <a:ea typeface="+mn-ea"/>
                <a:cs typeface="+mn-cs"/>
              </a:rPr>
              <a:t>Mtt</a:t>
            </a:r>
            <a:r>
              <a:rPr lang="en-US" sz="1200" kern="1200" dirty="0" smtClean="0">
                <a:solidFill>
                  <a:schemeClr val="tx1"/>
                </a:solidFill>
                <a:effectLst/>
                <a:latin typeface="+mn-lt"/>
                <a:ea typeface="+mn-ea"/>
                <a:cs typeface="+mn-cs"/>
              </a:rPr>
              <a:t>. 7</a:t>
            </a:r>
            <a:r>
              <a:rPr lang="en-US" sz="1200" kern="1200" dirty="0" smtClean="0">
                <a:solidFill>
                  <a:schemeClr val="tx1"/>
                </a:solidFill>
                <a:effectLst/>
                <a:latin typeface="+mn-lt"/>
                <a:ea typeface="+mn-ea"/>
                <a:cs typeface="+mn-cs"/>
              </a:rPr>
              <a:t>:21 – not every.. But he who does the will of my Father</a:t>
            </a:r>
            <a:r>
              <a:rPr lang="is-I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b="1" i="1" u="sng" dirty="0" smtClean="0">
                <a:sym typeface="Wingdings"/>
              </a:rPr>
              <a:t> God is Merciful and Forgiving</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6.	God is Merciful and forgiving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Again, shown over and over throughout OT ... but now see it in person</a:t>
            </a:r>
          </a:p>
          <a:p>
            <a:pPr marL="228600" indent="-228600">
              <a:buAutoNum type="alphaLcPeriod" startAt="2"/>
            </a:pPr>
            <a:r>
              <a:rPr lang="en-US" sz="1200" kern="1200" dirty="0" smtClean="0">
                <a:solidFill>
                  <a:schemeClr val="tx1"/>
                </a:solidFill>
                <a:effectLst/>
                <a:latin typeface="+mn-lt"/>
                <a:ea typeface="+mn-ea"/>
                <a:cs typeface="+mn-cs"/>
              </a:rPr>
              <a:t>How </a:t>
            </a:r>
            <a:r>
              <a:rPr lang="en-US" sz="1200" kern="1200" dirty="0" smtClean="0">
                <a:solidFill>
                  <a:schemeClr val="tx1"/>
                </a:solidFill>
                <a:effectLst/>
                <a:latin typeface="+mn-lt"/>
                <a:ea typeface="+mn-ea"/>
                <a:cs typeface="+mn-cs"/>
              </a:rPr>
              <a:t>readily Jesus said ‘thy sins are forgiven’ ... </a:t>
            </a:r>
          </a:p>
          <a:p>
            <a:pPr marL="0" indent="0">
              <a:buNone/>
            </a:pPr>
            <a:r>
              <a:rPr lang="en-US" sz="1200" kern="1200" dirty="0" smtClean="0">
                <a:solidFill>
                  <a:schemeClr val="tx1"/>
                </a:solidFill>
                <a:effectLst/>
                <a:latin typeface="+mn-lt"/>
                <a:ea typeface="+mn-ea"/>
                <a:cs typeface="+mn-cs"/>
              </a:rPr>
              <a:t>   1</a:t>
            </a:r>
            <a:r>
              <a:rPr lang="en-US" sz="1200" kern="1200" dirty="0" smtClean="0">
                <a:solidFill>
                  <a:schemeClr val="tx1"/>
                </a:solidFill>
                <a:effectLst/>
                <a:latin typeface="+mn-lt"/>
                <a:ea typeface="+mn-ea"/>
                <a:cs typeface="+mn-cs"/>
              </a:rPr>
              <a:t>.	The lame man in Mark 2:1-</a:t>
            </a:r>
            <a:r>
              <a:rPr lang="en-US" sz="1200" kern="1200" dirty="0" smtClean="0">
                <a:solidFill>
                  <a:schemeClr val="tx1"/>
                </a:solidFill>
                <a:effectLst/>
                <a:latin typeface="+mn-lt"/>
                <a:ea typeface="+mn-ea"/>
                <a:cs typeface="+mn-cs"/>
              </a:rPr>
              <a:t>5</a:t>
            </a:r>
          </a:p>
          <a:p>
            <a:r>
              <a:rPr lang="en-US" sz="1200" kern="1200" dirty="0" smtClean="0">
                <a:solidFill>
                  <a:schemeClr val="tx1"/>
                </a:solidFill>
                <a:effectLst/>
                <a:latin typeface="+mn-lt"/>
                <a:ea typeface="+mn-ea"/>
                <a:cs typeface="+mn-cs"/>
              </a:rPr>
              <a:t>   2</a:t>
            </a:r>
            <a:r>
              <a:rPr lang="en-US" sz="1200" kern="1200" dirty="0" smtClean="0">
                <a:solidFill>
                  <a:schemeClr val="tx1"/>
                </a:solidFill>
                <a:effectLst/>
                <a:latin typeface="+mn-lt"/>
                <a:ea typeface="+mn-ea"/>
                <a:cs typeface="+mn-cs"/>
              </a:rPr>
              <a:t>.	the woman of ill repute – Luke 7:37-50</a:t>
            </a:r>
          </a:p>
          <a:p>
            <a:r>
              <a:rPr lang="en-US" sz="1200" kern="120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	‘a sinner’ – washed feet with tears, wiped with hair – anointed with oil .. </a:t>
            </a:r>
          </a:p>
          <a:p>
            <a:r>
              <a:rPr lang="en-US" sz="1200" kern="1200" dirty="0" smtClean="0">
                <a:solidFill>
                  <a:schemeClr val="tx1"/>
                </a:solidFill>
                <a:effectLst/>
                <a:latin typeface="+mn-lt"/>
                <a:ea typeface="+mn-ea"/>
                <a:cs typeface="+mn-cs"/>
              </a:rPr>
              <a:t>	b</a:t>
            </a:r>
            <a:r>
              <a:rPr lang="en-US" sz="1200" kern="1200" dirty="0" smtClean="0">
                <a:solidFill>
                  <a:schemeClr val="tx1"/>
                </a:solidFill>
                <a:effectLst/>
                <a:latin typeface="+mn-lt"/>
                <a:ea typeface="+mn-ea"/>
                <a:cs typeface="+mn-cs"/>
              </a:rPr>
              <a:t>.	parable of ‘2 debtors’ – </a:t>
            </a:r>
          </a:p>
          <a:p>
            <a:r>
              <a:rPr lang="en-US" sz="1200" kern="1200" dirty="0" smtClean="0">
                <a:solidFill>
                  <a:schemeClr val="tx1"/>
                </a:solidFill>
                <a:effectLst/>
                <a:latin typeface="+mn-lt"/>
                <a:ea typeface="+mn-ea"/>
                <a:cs typeface="+mn-cs"/>
              </a:rPr>
              <a:t>	c</a:t>
            </a:r>
            <a:r>
              <a:rPr lang="en-US" sz="1200" kern="1200" dirty="0" smtClean="0">
                <a:solidFill>
                  <a:schemeClr val="tx1"/>
                </a:solidFill>
                <a:effectLst/>
                <a:latin typeface="+mn-lt"/>
                <a:ea typeface="+mn-ea"/>
                <a:cs typeface="+mn-cs"/>
              </a:rPr>
              <a:t>.	her sins which are many, are forgiven ... </a:t>
            </a:r>
          </a:p>
          <a:p>
            <a:r>
              <a:rPr lang="en-US" sz="1200" kern="1200" dirty="0" smtClean="0">
                <a:solidFill>
                  <a:schemeClr val="tx1"/>
                </a:solidFill>
                <a:effectLst/>
                <a:latin typeface="+mn-lt"/>
                <a:ea typeface="+mn-ea"/>
                <a:cs typeface="+mn-cs"/>
              </a:rPr>
              <a:t>   3</a:t>
            </a:r>
            <a:r>
              <a:rPr lang="en-US" sz="1200" kern="1200" dirty="0" smtClean="0">
                <a:solidFill>
                  <a:schemeClr val="tx1"/>
                </a:solidFill>
                <a:effectLst/>
                <a:latin typeface="+mn-lt"/>
                <a:ea typeface="+mn-ea"/>
                <a:cs typeface="+mn-cs"/>
              </a:rPr>
              <a:t>.	The woman caught in adultery – John 8:  - go and sin no more ... </a:t>
            </a:r>
          </a:p>
          <a:p>
            <a:pPr marL="228600" indent="-228600">
              <a:buAutoNum type="alphaLcPeriod" startAt="3"/>
            </a:pPr>
            <a:r>
              <a:rPr lang="en-US" sz="1200" kern="1200" dirty="0" smtClean="0">
                <a:solidFill>
                  <a:schemeClr val="tx1"/>
                </a:solidFill>
                <a:effectLst/>
                <a:latin typeface="+mn-lt"/>
                <a:ea typeface="+mn-ea"/>
                <a:cs typeface="+mn-cs"/>
              </a:rPr>
              <a:t>Though </a:t>
            </a:r>
            <a:r>
              <a:rPr lang="en-US" sz="1200" kern="1200" dirty="0" smtClean="0">
                <a:solidFill>
                  <a:schemeClr val="tx1"/>
                </a:solidFill>
                <a:effectLst/>
                <a:latin typeface="+mn-lt"/>
                <a:ea typeface="+mn-ea"/>
                <a:cs typeface="+mn-cs"/>
              </a:rPr>
              <a:t>not excuse the sin ... nor refrain from rebuking – did not GRUDGINGLY DO SO – it was not ‘pried out of him’ ... </a:t>
            </a:r>
          </a:p>
          <a:p>
            <a:pPr marL="0" indent="0">
              <a:buNone/>
            </a:pPr>
            <a:r>
              <a:rPr lang="en-US" sz="1200" kern="1200" dirty="0" smtClean="0">
                <a:solidFill>
                  <a:schemeClr val="tx1"/>
                </a:solidFill>
                <a:effectLst/>
                <a:latin typeface="+mn-lt"/>
                <a:ea typeface="+mn-ea"/>
                <a:cs typeface="+mn-cs"/>
              </a:rPr>
              <a:t>   1</a:t>
            </a:r>
            <a:r>
              <a:rPr lang="en-US" sz="1200" kern="1200" dirty="0" smtClean="0">
                <a:solidFill>
                  <a:schemeClr val="tx1"/>
                </a:solidFill>
                <a:effectLst/>
                <a:latin typeface="+mn-lt"/>
                <a:ea typeface="+mn-ea"/>
                <a:cs typeface="+mn-cs"/>
              </a:rPr>
              <a:t>.	‘freely’ given when people humbled themselves and repented ... </a:t>
            </a:r>
          </a:p>
          <a:p>
            <a:r>
              <a:rPr lang="en-US" sz="1200" kern="1200" dirty="0" smtClean="0">
                <a:solidFill>
                  <a:schemeClr val="tx1"/>
                </a:solidFill>
                <a:effectLst/>
                <a:latin typeface="+mn-lt"/>
                <a:ea typeface="+mn-ea"/>
                <a:cs typeface="+mn-cs"/>
              </a:rPr>
              <a:t>   2</a:t>
            </a:r>
            <a:r>
              <a:rPr lang="en-US" sz="1200" kern="1200" dirty="0" smtClean="0">
                <a:solidFill>
                  <a:schemeClr val="tx1"/>
                </a:solidFill>
                <a:effectLst/>
                <a:latin typeface="+mn-lt"/>
                <a:ea typeface="+mn-ea"/>
                <a:cs typeface="+mn-cs"/>
              </a:rPr>
              <a:t>.	even on the cross ... to pray for those who crucified him</a:t>
            </a:r>
          </a:p>
          <a:p>
            <a:r>
              <a:rPr lang="en-US" sz="1200" kern="1200" dirty="0" smtClean="0">
                <a:solidFill>
                  <a:schemeClr val="tx1"/>
                </a:solidFill>
                <a:effectLst/>
                <a:latin typeface="+mn-lt"/>
                <a:ea typeface="+mn-ea"/>
                <a:cs typeface="+mn-cs"/>
              </a:rPr>
              <a:t>   3</a:t>
            </a:r>
            <a:r>
              <a:rPr lang="en-US" sz="1200" kern="1200" dirty="0" smtClean="0">
                <a:solidFill>
                  <a:schemeClr val="tx1"/>
                </a:solidFill>
                <a:effectLst/>
                <a:latin typeface="+mn-lt"/>
                <a:ea typeface="+mn-ea"/>
                <a:cs typeface="+mn-cs"/>
              </a:rPr>
              <a:t>.	the willingness to die that we might be forgiven...!</a:t>
            </a:r>
          </a:p>
          <a:p>
            <a:r>
              <a:rPr lang="en-US" b="1" i="1" u="sng" dirty="0" smtClean="0">
                <a:sym typeface="Wingdings"/>
              </a:rPr>
              <a:t> Oh How I Love Jesus</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r>
              <a:rPr lang="en-US" baseline="0" dirty="0" smtClean="0"/>
              <a:t> 14:7-10  Seen JESUS – Seen the Father</a:t>
            </a:r>
          </a:p>
          <a:p>
            <a:r>
              <a:rPr lang="en-US" baseline="0" dirty="0" smtClean="0"/>
              <a:t>To KNOW and LOVE – is to know and love Jesus</a:t>
            </a:r>
          </a:p>
          <a:p>
            <a:r>
              <a:rPr lang="en-US" baseline="0" dirty="0" smtClean="0"/>
              <a:t>To COME to the Father – come BY Jesus.. </a:t>
            </a:r>
            <a:endParaRPr lang="en-US" baseline="0" dirty="0" smtClean="0"/>
          </a:p>
          <a:p>
            <a:r>
              <a:rPr lang="en-US" baseline="0" dirty="0" smtClean="0"/>
              <a:t>	no one comes unto the Father BUT BY ME</a:t>
            </a:r>
            <a:r>
              <a:rPr lang="is-IS" baseline="0" dirty="0" smtClean="0"/>
              <a:t>… John 6:44</a:t>
            </a:r>
            <a:endParaRPr lang="en-US" baseline="0" dirty="0" smtClean="0"/>
          </a:p>
          <a:p>
            <a:endParaRPr lang="en-US" baseline="0" dirty="0" smtClean="0"/>
          </a:p>
          <a:p>
            <a:r>
              <a:rPr lang="en-US" baseline="0" dirty="0" smtClean="0"/>
              <a:t>Will you come?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b="1" dirty="0" smtClean="0"/>
              <a:t>Jesus shows us</a:t>
            </a:r>
            <a:br>
              <a:rPr lang="en-US" sz="8000" b="1" dirty="0" smtClean="0"/>
            </a:br>
            <a:r>
              <a:rPr lang="en-US" sz="8000" b="1" dirty="0" smtClean="0"/>
              <a:t>the Father</a:t>
            </a:r>
            <a:endParaRPr lang="en-US" sz="8000" b="1"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2080564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b="1" dirty="0"/>
              <a:t>God loves all people without partiality</a:t>
            </a:r>
            <a:r>
              <a:rPr lang="en-US" sz="8000" b="1"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b="1" dirty="0"/>
              <a:t>God does not care about material </a:t>
            </a:r>
            <a:r>
              <a:rPr lang="en-US" sz="8000" b="1" dirty="0" smtClean="0"/>
              <a:t>things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b="1" dirty="0"/>
              <a:t>God has strong feelings towards us</a:t>
            </a:r>
            <a:r>
              <a:rPr lang="en-US" sz="8000" b="1"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76264" y="1"/>
            <a:ext cx="8340520" cy="5676126"/>
          </a:xfrm>
        </p:spPr>
        <p:txBody>
          <a:bodyPr/>
          <a:lstStyle/>
          <a:p>
            <a:r>
              <a:rPr lang="en-US" sz="8000" b="1" dirty="0"/>
              <a:t>God is uncompromisingly devoted to truth and righteousness</a:t>
            </a:r>
            <a:r>
              <a:rPr lang="en-US" sz="8000" b="1"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b="1" dirty="0"/>
              <a:t>God regards authority as being very important</a:t>
            </a:r>
            <a:r>
              <a:rPr lang="en-US" sz="8000" b="1"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b="1" dirty="0"/>
              <a:t>God is Merciful and </a:t>
            </a:r>
            <a:r>
              <a:rPr lang="en-US" sz="8000" b="1" dirty="0" smtClean="0"/>
              <a:t>forgiving</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b="1" dirty="0" smtClean="0"/>
              <a:t>Oh – How I</a:t>
            </a:r>
            <a:br>
              <a:rPr lang="en-US" sz="8000" b="1" dirty="0" smtClean="0"/>
            </a:br>
            <a:r>
              <a:rPr lang="en-US" sz="8000" b="1" dirty="0" smtClean="0"/>
              <a:t>Love Jesus</a:t>
            </a:r>
            <a:endParaRPr lang="en-US" sz="8000" b="1"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2564948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3327</TotalTime>
  <Words>139</Words>
  <Application>Microsoft Macintosh PowerPoint</Application>
  <PresentationFormat>On-screen Show (4:3)</PresentationFormat>
  <Paragraphs>114</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 Black </vt:lpstr>
      <vt:lpstr>PowerPoint Presentation</vt:lpstr>
      <vt:lpstr>Jesus shows us the Father</vt:lpstr>
      <vt:lpstr>God loves all people without partiality.</vt:lpstr>
      <vt:lpstr>God does not care about material things</vt:lpstr>
      <vt:lpstr>God has strong feelings towards us.</vt:lpstr>
      <vt:lpstr>God is uncompromisingly devoted to truth and righteousness.</vt:lpstr>
      <vt:lpstr>God regards authority as being very important.</vt:lpstr>
      <vt:lpstr>God is Merciful and forgiving</vt:lpstr>
      <vt:lpstr>Oh – How I Love Jesus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39</cp:revision>
  <dcterms:created xsi:type="dcterms:W3CDTF">2014-01-26T20:19:07Z</dcterms:created>
  <dcterms:modified xsi:type="dcterms:W3CDTF">2016-02-28T20:25:59Z</dcterms:modified>
</cp:coreProperties>
</file>