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98" r:id="rId2"/>
    <p:sldId id="304" r:id="rId3"/>
    <p:sldId id="319" r:id="rId4"/>
    <p:sldId id="320" r:id="rId5"/>
    <p:sldId id="321" r:id="rId6"/>
    <p:sldId id="327" r:id="rId7"/>
    <p:sldId id="322" r:id="rId8"/>
    <p:sldId id="326" r:id="rId9"/>
    <p:sldId id="323" r:id="rId10"/>
    <p:sldId id="324" r:id="rId11"/>
    <p:sldId id="325" r:id="rId12"/>
    <p:sldId id="312" r:id="rId13"/>
    <p:sldId id="313" r:id="rId14"/>
    <p:sldId id="314" r:id="rId15"/>
    <p:sldId id="315" r:id="rId16"/>
    <p:sldId id="328" r:id="rId17"/>
    <p:sldId id="316" r:id="rId18"/>
    <p:sldId id="329" r:id="rId19"/>
    <p:sldId id="330" r:id="rId20"/>
    <p:sldId id="331" r:id="rId21"/>
    <p:sldId id="332" r:id="rId22"/>
    <p:sldId id="333" r:id="rId23"/>
    <p:sldId id="317" r:id="rId24"/>
    <p:sldId id="318" r:id="rId25"/>
    <p:sldId id="305" r:id="rId26"/>
    <p:sldId id="306" r:id="rId27"/>
    <p:sldId id="307" r:id="rId28"/>
    <p:sldId id="308" r:id="rId29"/>
    <p:sldId id="309" r:id="rId30"/>
    <p:sldId id="310" r:id="rId31"/>
    <p:sldId id="311" r:id="rId32"/>
    <p:sldId id="297"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E461"/>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944" autoAdjust="0"/>
    <p:restoredTop sz="60813" autoAdjust="0"/>
  </p:normalViewPr>
  <p:slideViewPr>
    <p:cSldViewPr snapToGrid="0" snapToObjects="1">
      <p:cViewPr varScale="1">
        <p:scale>
          <a:sx n="58" d="100"/>
          <a:sy n="58" d="100"/>
        </p:scale>
        <p:origin x="-2032"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notesMaster" Target="notesMasters/notesMaster1.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AAF3F1-2029-8448-9949-040AADFBB1AB}" type="datetimeFigureOut">
              <a:rPr lang="en-US" smtClean="0"/>
              <a:t>6/12/16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A06FC5-5253-8444-A22F-B474784BDD4C}" type="slidenum">
              <a:rPr lang="en-US" smtClean="0"/>
              <a:t>‹#›</a:t>
            </a:fld>
            <a:endParaRPr lang="en-US"/>
          </a:p>
        </p:txBody>
      </p:sp>
    </p:spTree>
    <p:extLst>
      <p:ext uri="{BB962C8B-B14F-4D97-AF65-F5344CB8AC3E}">
        <p14:creationId xmlns:p14="http://schemas.microsoft.com/office/powerpoint/2010/main" val="393953399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The NT writings?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Their obedience - was to the living and enduring WORD OF GOD - 23</a:t>
            </a:r>
          </a:p>
          <a:p>
            <a:r>
              <a:rPr lang="en-US" sz="1200" b="0" kern="1200" baseline="0" dirty="0" smtClean="0">
                <a:solidFill>
                  <a:schemeClr val="tx1"/>
                </a:solidFill>
                <a:effectLst/>
                <a:latin typeface="+mn-lt"/>
                <a:ea typeface="+mn-ea"/>
                <a:cs typeface="+mn-cs"/>
              </a:rPr>
              <a:t>	SUCH preserved - imperishable, living, enduring WORD – </a:t>
            </a:r>
          </a:p>
          <a:p>
            <a:pPr rtl="0"/>
            <a:r>
              <a:rPr lang="en-US" sz="1200" b="0" baseline="0" dirty="0" smtClean="0"/>
              <a:t>22 	Since you have in obedience to the truth purified your souls for a sincere love of the brethren, fervently love one another from the heart,</a:t>
            </a:r>
          </a:p>
          <a:p>
            <a:pPr rtl="0"/>
            <a:r>
              <a:rPr lang="en-US" sz="1200" b="0" baseline="0" dirty="0" smtClean="0"/>
              <a:t>23 	for you have been born again not of seed which is perishable but imperishable, </a:t>
            </a:r>
            <a:r>
              <a:rPr lang="en-US" sz="1200" b="0" i="1" baseline="0" dirty="0" smtClean="0"/>
              <a:t>that is, through the living and enduring word of God.</a:t>
            </a:r>
          </a:p>
          <a:p>
            <a:pPr rtl="0"/>
            <a:r>
              <a:rPr lang="is-IS" sz="1200" b="0" baseline="0" dirty="0" smtClean="0"/>
              <a:t>24 	For, </a:t>
            </a:r>
            <a:r>
              <a:rPr lang="en-US" sz="1200" b="0" baseline="0" dirty="0" smtClean="0"/>
              <a:t>“All flesh is like grass, And all its glory like the flower of grass. The grass withers, And the flower falls off,</a:t>
            </a:r>
          </a:p>
          <a:p>
            <a:pPr marL="228600" indent="-228600" rtl="0">
              <a:buAutoNum type="arabicPlain" startAt="25"/>
            </a:pPr>
            <a:r>
              <a:rPr lang="en-US" sz="1200" b="0" baseline="0" dirty="0" smtClean="0"/>
              <a:t>But the word of the Lord endures forever.” And this is the word which was preached to you.</a:t>
            </a:r>
          </a:p>
          <a:p>
            <a:pPr marL="228600" indent="-228600" rtl="0">
              <a:buAutoNum type="arabicPlain" startAt="25"/>
            </a:pPr>
            <a:endParaRPr lang="en-US" sz="1200" b="0" baseline="0" dirty="0" smtClean="0"/>
          </a:p>
          <a:p>
            <a:pPr marL="0" indent="0" rtl="0">
              <a:buNone/>
            </a:pPr>
            <a:r>
              <a:rPr lang="en-US" sz="1200" b="1" baseline="0" dirty="0" smtClean="0">
                <a:sym typeface="Wingdings"/>
              </a:rPr>
              <a:t> The message of this word: Resurrection of Jesus</a:t>
            </a:r>
            <a:endParaRPr lang="en-US" sz="1200" b="1" baseline="0" dirty="0" smtClean="0"/>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10</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u="sng" kern="1200" dirty="0" smtClean="0">
                <a:solidFill>
                  <a:schemeClr val="tx1"/>
                </a:solidFill>
                <a:effectLst/>
                <a:latin typeface="+mn-lt"/>
                <a:ea typeface="+mn-ea"/>
                <a:cs typeface="+mn-cs"/>
              </a:rPr>
              <a:t>Jesus - the resurrection foreknown and fulfilled -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AS in the sermons of ACTS - the resurrection is the dividing line of faith!</a:t>
            </a:r>
          </a:p>
          <a:p>
            <a:r>
              <a:rPr lang="en-US" sz="1200" kern="1200" dirty="0" smtClean="0">
                <a:solidFill>
                  <a:schemeClr val="tx1"/>
                </a:solidFill>
                <a:effectLst/>
                <a:latin typeface="+mn-lt"/>
                <a:ea typeface="+mn-ea"/>
                <a:cs typeface="+mn-cs"/>
              </a:rPr>
              <a:t>	1:3 - our hope is a living hope through the resurrection of Jesus</a:t>
            </a:r>
          </a:p>
          <a:p>
            <a:r>
              <a:rPr lang="en-US" sz="1200" dirty="0" smtClean="0"/>
              <a:t>	Blessed be the God and Father of our Lord Jesus Christ, who according to His great mercy has caused us to be born again to a living hope through the resurrection of Jesus Christ from the dead,</a:t>
            </a:r>
          </a:p>
          <a:p>
            <a:endParaRPr lang="en-US" sz="1200" dirty="0" smtClean="0"/>
          </a:p>
          <a:p>
            <a:r>
              <a:rPr lang="en-US" sz="1200" dirty="0" smtClean="0">
                <a:sym typeface="Wingdings"/>
              </a:rPr>
              <a:t> 1:11</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11</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1:</a:t>
            </a:r>
            <a:r>
              <a:rPr lang="en-US" sz="1200" b="0" kern="1200" dirty="0" smtClean="0">
                <a:solidFill>
                  <a:schemeClr val="tx1"/>
                </a:solidFill>
                <a:effectLst/>
                <a:latin typeface="+mn-lt"/>
                <a:ea typeface="+mn-ea"/>
                <a:cs typeface="+mn-cs"/>
              </a:rPr>
              <a:t>11 - prophets predicted the 'sufferings of Christ and the glories to follow’</a:t>
            </a:r>
          </a:p>
          <a:p>
            <a:pPr marL="228600" indent="-228600" rtl="0">
              <a:buAutoNum type="arabicPlain" startAt="10"/>
            </a:pPr>
            <a:r>
              <a:rPr lang="en-US" sz="1200" b="0" dirty="0" smtClean="0"/>
              <a:t>As to this salvation, the prophets who prophesied of the grace that </a:t>
            </a:r>
            <a:r>
              <a:rPr lang="en-US" sz="1200" b="0" i="1" dirty="0" smtClean="0"/>
              <a:t>would come to you made careful searches and inquiries,</a:t>
            </a:r>
          </a:p>
          <a:p>
            <a:pPr marL="0" indent="0" rtl="0">
              <a:buNone/>
            </a:pPr>
            <a:r>
              <a:rPr lang="en-US" sz="1200" b="0" dirty="0" smtClean="0"/>
              <a:t>11	seeking to know what person or time the Spirit of Christ within them was indicating as He predicted the sufferings of Christ and the glories to follow.</a:t>
            </a:r>
            <a:endParaRPr lang="en-US" sz="1200" kern="1200" dirty="0" smtClean="0">
              <a:solidFill>
                <a:schemeClr val="tx1"/>
              </a:solidFill>
              <a:effectLst/>
              <a:latin typeface="+mn-lt"/>
              <a:ea typeface="+mn-ea"/>
              <a:cs typeface="+mn-cs"/>
            </a:endParaRP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sym typeface="Wingdings"/>
              </a:rPr>
              <a:t> </a:t>
            </a:r>
            <a:r>
              <a:rPr lang="en-US" sz="1200" b="1" kern="1200" dirty="0" smtClean="0">
                <a:solidFill>
                  <a:schemeClr val="tx1"/>
                </a:solidFill>
                <a:effectLst/>
                <a:latin typeface="+mn-lt"/>
                <a:ea typeface="+mn-ea"/>
                <a:cs typeface="+mn-cs"/>
              </a:rPr>
              <a:t>1:20 - He was foreknown before the foundation of the world but revealed...</a:t>
            </a:r>
            <a:endParaRPr lang="en-US"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12</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1:20 - He was foreknown before the foundation of the world but revealed...</a:t>
            </a:r>
          </a:p>
          <a:p>
            <a:r>
              <a:rPr lang="en-US" sz="1200" b="0" kern="1200" dirty="0" smtClean="0">
                <a:solidFill>
                  <a:schemeClr val="tx1"/>
                </a:solidFill>
                <a:effectLst/>
                <a:latin typeface="+mn-lt"/>
                <a:ea typeface="+mn-ea"/>
                <a:cs typeface="+mn-cs"/>
              </a:rPr>
              <a:t>1:21 - Raised from the dead and given glory!</a:t>
            </a:r>
          </a:p>
          <a:p>
            <a:r>
              <a:rPr lang="en-US" sz="1200" b="0" kern="1200" dirty="0" smtClean="0">
                <a:solidFill>
                  <a:schemeClr val="tx1"/>
                </a:solidFill>
                <a:effectLst/>
                <a:latin typeface="+mn-lt"/>
                <a:ea typeface="+mn-ea"/>
                <a:cs typeface="+mn-cs"/>
              </a:rPr>
              <a:t>Redeemed by the blood of Christ -- </a:t>
            </a:r>
          </a:p>
          <a:p>
            <a:pPr rtl="0"/>
            <a:r>
              <a:rPr lang="en-US" sz="1200" b="0" dirty="0" smtClean="0"/>
              <a:t>20 For He was foreknown before the foundation of the world, but has appeared in these last times for the sake of you</a:t>
            </a:r>
          </a:p>
          <a:p>
            <a:pPr marL="228600" indent="-228600" rtl="0">
              <a:buAutoNum type="arabicPlain" startAt="21"/>
            </a:pPr>
            <a:r>
              <a:rPr lang="en-US" sz="1200" b="0" dirty="0" smtClean="0"/>
              <a:t>who through Him are believers in God, who raised Him from the dead and gave Him glory, so that your faith and hope are in God.</a:t>
            </a:r>
          </a:p>
          <a:p>
            <a:pPr marL="228600" indent="-228600" rtl="0">
              <a:buAutoNum type="arabicPlain" startAt="21"/>
            </a:pPr>
            <a:endParaRPr lang="en-US" sz="1200" b="1" dirty="0" smtClean="0"/>
          </a:p>
          <a:p>
            <a:pPr marL="0" indent="0" rtl="0">
              <a:buNone/>
            </a:pPr>
            <a:r>
              <a:rPr lang="en-US" sz="1200" b="1" dirty="0" smtClean="0">
                <a:sym typeface="Wingdings"/>
              </a:rPr>
              <a:t> 3:18   Christ died for our sins, made alive in the spirit</a:t>
            </a:r>
            <a:endParaRPr lang="en-US" sz="1200" b="1" dirty="0" smtClean="0"/>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13</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3:18 - Christ DIED for our sins - put to death in the flesh but made alive in the Spirit...</a:t>
            </a:r>
          </a:p>
          <a:p>
            <a:r>
              <a:rPr lang="en-US" sz="1200" dirty="0" smtClean="0"/>
              <a:t>18 For Christ also died for sins once for all, </a:t>
            </a:r>
            <a:r>
              <a:rPr lang="en-US" sz="1200" i="1" dirty="0" smtClean="0"/>
              <a:t>the just for the unjust, so that He might bring us to God, having been put to death in the flesh, but made alive in the spirit;</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sym typeface="Wingdings"/>
              </a:rPr>
              <a:t> </a:t>
            </a:r>
            <a:r>
              <a:rPr lang="en-US" sz="1200" kern="1200" dirty="0" smtClean="0">
                <a:solidFill>
                  <a:schemeClr val="tx1"/>
                </a:solidFill>
                <a:effectLst/>
                <a:latin typeface="+mn-lt"/>
                <a:ea typeface="+mn-ea"/>
                <a:cs typeface="+mn-cs"/>
              </a:rPr>
              <a:t>3:21-22 - WE thus have a good conscience thru the resurrection of Jesus...</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14</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3:21-</a:t>
            </a:r>
            <a:r>
              <a:rPr lang="en-US" sz="1200" b="0" kern="1200" dirty="0" smtClean="0">
                <a:solidFill>
                  <a:schemeClr val="tx1"/>
                </a:solidFill>
                <a:effectLst/>
                <a:latin typeface="+mn-lt"/>
                <a:ea typeface="+mn-ea"/>
                <a:cs typeface="+mn-cs"/>
              </a:rPr>
              <a:t>22 - WE thus have a good conscience thru the resurrection of Jesus...</a:t>
            </a:r>
            <a:r>
              <a:rPr lang="en-US" b="0" dirty="0" smtClean="0">
                <a:effectLst/>
              </a:rPr>
              <a:t> </a:t>
            </a:r>
          </a:p>
          <a:p>
            <a:pPr rtl="0"/>
            <a:r>
              <a:rPr lang="en-US" sz="1200" b="0" dirty="0" smtClean="0"/>
              <a:t>in which also He went and made proclamation to the spirits </a:t>
            </a:r>
            <a:r>
              <a:rPr lang="en-US" sz="1200" b="0" i="1" dirty="0" smtClean="0"/>
              <a:t>now in prison,</a:t>
            </a:r>
          </a:p>
          <a:p>
            <a:pPr rtl="0"/>
            <a:r>
              <a:rPr lang="en-US" sz="1200" b="0" dirty="0" smtClean="0"/>
              <a:t>20 who once were disobedient, when the patience of God kept waiting in the days of Noah, during the construction of the ark, in which a few, that is, eight persons, were brought safely through </a:t>
            </a:r>
            <a:r>
              <a:rPr lang="en-US" sz="1200" b="0" i="1" dirty="0" smtClean="0"/>
              <a:t>the water.</a:t>
            </a:r>
          </a:p>
          <a:p>
            <a:pPr rtl="0"/>
            <a:r>
              <a:rPr lang="en-US" sz="1200" b="0" dirty="0" smtClean="0"/>
              <a:t>21 Corresponding to that, baptism now saves you—not the removal of dirt from the flesh, but an appeal to God for a good conscience—through the resurrection of Jesus Christ,</a:t>
            </a:r>
          </a:p>
          <a:p>
            <a:endParaRPr lang="en-US" dirty="0" smtClean="0"/>
          </a:p>
          <a:p>
            <a:r>
              <a:rPr lang="en-US" b="1" dirty="0" smtClean="0">
                <a:sym typeface="Wingdings"/>
              </a:rPr>
              <a:t> Applied – 1:13-17</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15</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3:21-</a:t>
            </a:r>
            <a:r>
              <a:rPr lang="en-US" sz="1200" b="0" kern="1200" dirty="0" smtClean="0">
                <a:solidFill>
                  <a:schemeClr val="tx1"/>
                </a:solidFill>
                <a:effectLst/>
                <a:latin typeface="+mn-lt"/>
                <a:ea typeface="+mn-ea"/>
                <a:cs typeface="+mn-cs"/>
              </a:rPr>
              <a:t>22 - WE thus have a good conscience thru the resurrection of Jesus...</a:t>
            </a:r>
            <a:r>
              <a:rPr lang="en-US" b="0" dirty="0" smtClean="0">
                <a:effectLst/>
              </a:rPr>
              <a:t> </a:t>
            </a:r>
          </a:p>
          <a:p>
            <a:pPr rtl="0"/>
            <a:r>
              <a:rPr lang="en-US" sz="1200" b="0" dirty="0" smtClean="0"/>
              <a:t>in which also He went and made proclamation to the spirits </a:t>
            </a:r>
            <a:r>
              <a:rPr lang="en-US" sz="1200" b="0" i="1" dirty="0" smtClean="0"/>
              <a:t>now in prison,</a:t>
            </a:r>
          </a:p>
          <a:p>
            <a:pPr rtl="0"/>
            <a:r>
              <a:rPr lang="en-US" sz="1200" b="0" dirty="0" smtClean="0"/>
              <a:t>20 who once were disobedient, when the patience of God kept waiting in the days of Noah, during the construction of the ark, in which a few, that is, eight persons, were brought safely through </a:t>
            </a:r>
            <a:r>
              <a:rPr lang="en-US" sz="1200" b="0" i="1" dirty="0" smtClean="0"/>
              <a:t>the water.</a:t>
            </a:r>
          </a:p>
          <a:p>
            <a:pPr rtl="0"/>
            <a:r>
              <a:rPr lang="en-US" sz="1200" b="0" dirty="0" smtClean="0"/>
              <a:t>21 Corresponding to that, baptism now saves you—not the removal of dirt from the flesh, but an appeal to God for a good conscience—through the resurrection of Jesus Christ,</a:t>
            </a:r>
          </a:p>
          <a:p>
            <a:endParaRPr lang="en-US" dirty="0" smtClean="0"/>
          </a:p>
          <a:p>
            <a:r>
              <a:rPr lang="en-US" b="1" dirty="0" smtClean="0">
                <a:sym typeface="Wingdings"/>
              </a:rPr>
              <a:t> Applied – 1:13-17</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16</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baseline="0" dirty="0" smtClean="0"/>
              <a:t>13   Therefore, prepare your minds for action, keep sober </a:t>
            </a:r>
            <a:r>
              <a:rPr lang="en-US" sz="1200" b="0" i="1" baseline="0" dirty="0" smtClean="0"/>
              <a:t>in spirit, fix your hope completely on the grace to be brought to you at the revelation of Jesus Christ.</a:t>
            </a:r>
          </a:p>
          <a:p>
            <a:pPr rtl="0"/>
            <a:r>
              <a:rPr lang="en-US" sz="1200" b="0" baseline="0" dirty="0" smtClean="0"/>
              <a:t>14 As obedient children, do not be conformed to the former lusts </a:t>
            </a:r>
            <a:r>
              <a:rPr lang="en-US" sz="1200" b="0" i="1" baseline="0" dirty="0" smtClean="0"/>
              <a:t>which were yours in your ignorance,</a:t>
            </a:r>
          </a:p>
          <a:p>
            <a:pPr rtl="0"/>
            <a:r>
              <a:rPr lang="en-US" sz="1200" b="0" baseline="0" dirty="0" smtClean="0"/>
              <a:t>15 but alike the Holy One who called you, be holy yourselves also in all </a:t>
            </a:r>
            <a:r>
              <a:rPr lang="en-US" sz="1200" b="0" i="1" baseline="0" dirty="0" smtClean="0"/>
              <a:t>your behavior;</a:t>
            </a:r>
          </a:p>
          <a:p>
            <a:pPr rtl="0"/>
            <a:r>
              <a:rPr lang="en-US" sz="1200" b="0" baseline="0" dirty="0" smtClean="0"/>
              <a:t>16 because it is written, “You shall be holy, for I am holy.”</a:t>
            </a:r>
          </a:p>
          <a:p>
            <a:pPr rtl="0"/>
            <a:r>
              <a:rPr lang="en-US" sz="1200" b="0" baseline="0" dirty="0" smtClean="0"/>
              <a:t>17 If you address as Father the One who impartially judges according to each one’s work, conduct yourselves in fear during the time of your stay </a:t>
            </a:r>
            <a:r>
              <a:rPr lang="en-US" sz="1200" b="0" i="1" baseline="0" dirty="0" smtClean="0"/>
              <a:t>on earth;</a:t>
            </a:r>
          </a:p>
          <a:p>
            <a:pPr rtl="0"/>
            <a:r>
              <a:rPr lang="en-US" sz="1200" b="0" baseline="0" dirty="0" smtClean="0"/>
              <a:t>18 knowing that you were not redeemed with perishable things like silver or gold from your futile way of life inherited from your forefathers,</a:t>
            </a:r>
          </a:p>
          <a:p>
            <a:pPr rtl="0"/>
            <a:r>
              <a:rPr lang="en-US" sz="1200" b="0" baseline="0" dirty="0" smtClean="0"/>
              <a:t>19 but with precious blood, as of a lamb unblemished and spotless, </a:t>
            </a:r>
            <a:r>
              <a:rPr lang="en-US" sz="1200" b="0" i="1" baseline="0" dirty="0" smtClean="0"/>
              <a:t>the blood of Christ.</a:t>
            </a:r>
          </a:p>
        </p:txBody>
      </p:sp>
      <p:sp>
        <p:nvSpPr>
          <p:cNvPr id="4" name="Slide Number Placeholder 3"/>
          <p:cNvSpPr>
            <a:spLocks noGrp="1"/>
          </p:cNvSpPr>
          <p:nvPr>
            <p:ph type="sldNum" sz="quarter" idx="10"/>
          </p:nvPr>
        </p:nvSpPr>
        <p:spPr/>
        <p:txBody>
          <a:bodyPr/>
          <a:lstStyle/>
          <a:p>
            <a:fld id="{3DA06FC5-5253-8444-A22F-B474784BDD4C}" type="slidenum">
              <a:rPr lang="en-US" smtClean="0"/>
              <a:t>17</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baseline="0" smtClean="0"/>
              <a:t>13   Therefore</a:t>
            </a:r>
            <a:r>
              <a:rPr lang="en-US" sz="1200" b="0" baseline="0" dirty="0" smtClean="0"/>
              <a:t>, prepare your minds for action, keep sober </a:t>
            </a:r>
            <a:r>
              <a:rPr lang="en-US" sz="1200" b="0" i="1" baseline="0" dirty="0" smtClean="0"/>
              <a:t>in spirit, fix your hope completely on the grace to be brought to you at the revelation of Jesus Christ.</a:t>
            </a:r>
          </a:p>
          <a:p>
            <a:pPr rtl="0"/>
            <a:r>
              <a:rPr lang="en-US" sz="1200" b="0" baseline="0" dirty="0" smtClean="0"/>
              <a:t>14 As obedient children, do not be conformed to the former lusts </a:t>
            </a:r>
            <a:r>
              <a:rPr lang="en-US" sz="1200" b="0" i="1" baseline="0" dirty="0" smtClean="0"/>
              <a:t>which were yours in your ignorance,</a:t>
            </a:r>
          </a:p>
          <a:p>
            <a:pPr rtl="0"/>
            <a:r>
              <a:rPr lang="en-US" sz="1200" b="0" baseline="0" dirty="0" smtClean="0"/>
              <a:t>15 but alike the Holy One who called you, be holy yourselves also in all </a:t>
            </a:r>
            <a:r>
              <a:rPr lang="en-US" sz="1200" b="0" i="1" baseline="0" dirty="0" smtClean="0"/>
              <a:t>your behavior;</a:t>
            </a:r>
          </a:p>
          <a:p>
            <a:pPr rtl="0"/>
            <a:r>
              <a:rPr lang="en-US" sz="1200" b="0" baseline="0" dirty="0" smtClean="0"/>
              <a:t>16 because it is written, “You shall be holy, for I am holy.”</a:t>
            </a:r>
          </a:p>
          <a:p>
            <a:pPr rtl="0"/>
            <a:r>
              <a:rPr lang="en-US" sz="1200" b="0" baseline="0" dirty="0" smtClean="0"/>
              <a:t>17 If you address as Father the One who impartially judges according to each one’s work, conduct yourselves in fear during the time of your stay </a:t>
            </a:r>
            <a:r>
              <a:rPr lang="en-US" sz="1200" b="0" i="1" baseline="0" dirty="0" smtClean="0"/>
              <a:t>on earth;</a:t>
            </a:r>
          </a:p>
          <a:p>
            <a:pPr rtl="0"/>
            <a:r>
              <a:rPr lang="en-US" sz="1200" b="0" baseline="0" dirty="0" smtClean="0"/>
              <a:t>18 knowing that you were not redeemed with perishable things like silver or gold from your futile way of life inherited from your forefathers,</a:t>
            </a:r>
          </a:p>
          <a:p>
            <a:pPr rtl="0"/>
            <a:r>
              <a:rPr lang="en-US" sz="1200" b="0" baseline="0" dirty="0" smtClean="0"/>
              <a:t>19 but with precious blood, as of a lamb unblemished and spotless, </a:t>
            </a:r>
            <a:r>
              <a:rPr lang="en-US" sz="1200" b="0" i="1" baseline="0" dirty="0" smtClean="0"/>
              <a:t>the blood of Christ.</a:t>
            </a:r>
          </a:p>
        </p:txBody>
      </p:sp>
      <p:sp>
        <p:nvSpPr>
          <p:cNvPr id="4" name="Slide Number Placeholder 3"/>
          <p:cNvSpPr>
            <a:spLocks noGrp="1"/>
          </p:cNvSpPr>
          <p:nvPr>
            <p:ph type="sldNum" sz="quarter" idx="10"/>
          </p:nvPr>
        </p:nvSpPr>
        <p:spPr/>
        <p:txBody>
          <a:bodyPr/>
          <a:lstStyle/>
          <a:p>
            <a:fld id="{3DA06FC5-5253-8444-A22F-B474784BDD4C}" type="slidenum">
              <a:rPr lang="en-US" smtClean="0"/>
              <a:t>18</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baseline="0" smtClean="0"/>
              <a:t>13   Therefore</a:t>
            </a:r>
            <a:r>
              <a:rPr lang="en-US" sz="1200" b="0" baseline="0" dirty="0" smtClean="0"/>
              <a:t>, prepare your minds for action, keep sober </a:t>
            </a:r>
            <a:r>
              <a:rPr lang="en-US" sz="1200" b="0" i="1" baseline="0" dirty="0" smtClean="0"/>
              <a:t>in spirit, fix your hope completely on the grace to be brought to you at the revelation of Jesus Christ.</a:t>
            </a:r>
          </a:p>
          <a:p>
            <a:pPr rtl="0"/>
            <a:r>
              <a:rPr lang="en-US" sz="1200" b="0" baseline="0" dirty="0" smtClean="0"/>
              <a:t>14 As obedient children, do not be conformed to the former lusts </a:t>
            </a:r>
            <a:r>
              <a:rPr lang="en-US" sz="1200" b="0" i="1" baseline="0" dirty="0" smtClean="0"/>
              <a:t>which were yours in your ignorance,</a:t>
            </a:r>
          </a:p>
          <a:p>
            <a:pPr rtl="0"/>
            <a:r>
              <a:rPr lang="en-US" sz="1200" b="0" baseline="0" dirty="0" smtClean="0"/>
              <a:t>15 but alike the Holy One who called you, be holy yourselves also in all </a:t>
            </a:r>
            <a:r>
              <a:rPr lang="en-US" sz="1200" b="0" i="1" baseline="0" dirty="0" smtClean="0"/>
              <a:t>your behavior;</a:t>
            </a:r>
          </a:p>
          <a:p>
            <a:pPr rtl="0"/>
            <a:r>
              <a:rPr lang="en-US" sz="1200" b="0" baseline="0" dirty="0" smtClean="0"/>
              <a:t>16 because it is written, “You shall be holy, for I am holy.”</a:t>
            </a:r>
          </a:p>
          <a:p>
            <a:pPr rtl="0"/>
            <a:r>
              <a:rPr lang="en-US" sz="1200" b="0" baseline="0" dirty="0" smtClean="0"/>
              <a:t>17 If you address as Father the One who impartially judges according to each one’s work, conduct yourselves in fear during the time of your stay </a:t>
            </a:r>
            <a:r>
              <a:rPr lang="en-US" sz="1200" b="0" i="1" baseline="0" dirty="0" smtClean="0"/>
              <a:t>on earth;</a:t>
            </a:r>
          </a:p>
          <a:p>
            <a:pPr rtl="0"/>
            <a:r>
              <a:rPr lang="en-US" sz="1200" b="0" baseline="0" dirty="0" smtClean="0"/>
              <a:t>18 knowing that you were not redeemed with perishable things like silver or gold from your futile way of life inherited from your forefathers,</a:t>
            </a:r>
          </a:p>
          <a:p>
            <a:pPr rtl="0"/>
            <a:r>
              <a:rPr lang="en-US" sz="1200" b="0" baseline="0" dirty="0" smtClean="0"/>
              <a:t>19 but with precious blood, as of a lamb unblemished and spotless, </a:t>
            </a:r>
            <a:r>
              <a:rPr lang="en-US" sz="1200" b="0" i="1" baseline="0" dirty="0" smtClean="0"/>
              <a:t>the blood of Christ.</a:t>
            </a:r>
          </a:p>
        </p:txBody>
      </p:sp>
      <p:sp>
        <p:nvSpPr>
          <p:cNvPr id="4" name="Slide Number Placeholder 3"/>
          <p:cNvSpPr>
            <a:spLocks noGrp="1"/>
          </p:cNvSpPr>
          <p:nvPr>
            <p:ph type="sldNum" sz="quarter" idx="10"/>
          </p:nvPr>
        </p:nvSpPr>
        <p:spPr/>
        <p:txBody>
          <a:bodyPr/>
          <a:lstStyle/>
          <a:p>
            <a:fld id="{3DA06FC5-5253-8444-A22F-B474784BDD4C}" type="slidenum">
              <a:rPr lang="en-US" smtClean="0"/>
              <a:t>19</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Arguing Morals to a godless society.</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Our difference is the very foundation of our FAITH.</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NOT believing in much (if any) of our foundation, our society is left to their own imaginations and dictates. </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sym typeface="Wingdings"/>
              </a:rPr>
              <a:t> Great Questions</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IS there TRUTH? </a:t>
            </a:r>
          </a:p>
          <a:p>
            <a:pPr lvl="0"/>
            <a:r>
              <a:rPr lang="en-US" sz="1200" kern="1200" dirty="0" smtClean="0">
                <a:solidFill>
                  <a:schemeClr val="tx1"/>
                </a:solidFill>
                <a:effectLst/>
                <a:latin typeface="+mn-lt"/>
                <a:ea typeface="+mn-ea"/>
                <a:cs typeface="+mn-cs"/>
              </a:rPr>
              <a:t>Is there truth about 'morals' (right and wrong).</a:t>
            </a:r>
          </a:p>
          <a:p>
            <a:pPr lvl="0"/>
            <a:r>
              <a:rPr lang="en-US" sz="1200" kern="1200" dirty="0" smtClean="0">
                <a:solidFill>
                  <a:schemeClr val="tx1"/>
                </a:solidFill>
                <a:effectLst/>
                <a:latin typeface="+mn-lt"/>
                <a:ea typeface="+mn-ea"/>
                <a:cs typeface="+mn-cs"/>
              </a:rPr>
              <a:t>HOW do we learn / know such truth? </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baseline="0" smtClean="0"/>
              <a:t>13   Therefore</a:t>
            </a:r>
            <a:r>
              <a:rPr lang="en-US" sz="1200" b="0" baseline="0" dirty="0" smtClean="0"/>
              <a:t>, prepare your minds for action, keep sober </a:t>
            </a:r>
            <a:r>
              <a:rPr lang="en-US" sz="1200" b="0" i="1" baseline="0" dirty="0" smtClean="0"/>
              <a:t>in spirit, fix your hope completely on the grace to be brought to you at the revelation of Jesus Christ.</a:t>
            </a:r>
          </a:p>
          <a:p>
            <a:pPr rtl="0"/>
            <a:r>
              <a:rPr lang="en-US" sz="1200" b="0" baseline="0" dirty="0" smtClean="0"/>
              <a:t>14 As obedient children, do not be conformed to the former lusts </a:t>
            </a:r>
            <a:r>
              <a:rPr lang="en-US" sz="1200" b="0" i="1" baseline="0" dirty="0" smtClean="0"/>
              <a:t>which were yours in your ignorance,</a:t>
            </a:r>
          </a:p>
          <a:p>
            <a:pPr rtl="0"/>
            <a:r>
              <a:rPr lang="en-US" sz="1200" b="0" baseline="0" dirty="0" smtClean="0"/>
              <a:t>15 but alike the Holy One who called you, be holy yourselves also in all </a:t>
            </a:r>
            <a:r>
              <a:rPr lang="en-US" sz="1200" b="0" i="1" baseline="0" dirty="0" smtClean="0"/>
              <a:t>your behavior;</a:t>
            </a:r>
          </a:p>
          <a:p>
            <a:pPr rtl="0"/>
            <a:r>
              <a:rPr lang="en-US" sz="1200" b="0" baseline="0" dirty="0" smtClean="0"/>
              <a:t>16 because it is written, “You shall be holy, for I am holy.”</a:t>
            </a:r>
          </a:p>
          <a:p>
            <a:pPr rtl="0"/>
            <a:r>
              <a:rPr lang="en-US" sz="1200" b="0" baseline="0" dirty="0" smtClean="0"/>
              <a:t>17 If you address as Father the One who impartially judges according to each one’s work, conduct yourselves in fear during the time of your stay </a:t>
            </a:r>
            <a:r>
              <a:rPr lang="en-US" sz="1200" b="0" i="1" baseline="0" dirty="0" smtClean="0"/>
              <a:t>on earth;</a:t>
            </a:r>
          </a:p>
          <a:p>
            <a:pPr rtl="0"/>
            <a:r>
              <a:rPr lang="en-US" sz="1200" b="0" baseline="0" dirty="0" smtClean="0"/>
              <a:t>18 knowing that you were not redeemed with perishable things like silver or gold from your futile way of life inherited from your forefathers,</a:t>
            </a:r>
          </a:p>
          <a:p>
            <a:pPr rtl="0"/>
            <a:r>
              <a:rPr lang="en-US" sz="1200" b="0" baseline="0" dirty="0" smtClean="0"/>
              <a:t>19 but with precious blood, as of a lamb unblemished and spotless, </a:t>
            </a:r>
            <a:r>
              <a:rPr lang="en-US" sz="1200" b="0" i="1" baseline="0" dirty="0" smtClean="0"/>
              <a:t>the blood of Christ.</a:t>
            </a:r>
          </a:p>
        </p:txBody>
      </p:sp>
      <p:sp>
        <p:nvSpPr>
          <p:cNvPr id="4" name="Slide Number Placeholder 3"/>
          <p:cNvSpPr>
            <a:spLocks noGrp="1"/>
          </p:cNvSpPr>
          <p:nvPr>
            <p:ph type="sldNum" sz="quarter" idx="10"/>
          </p:nvPr>
        </p:nvSpPr>
        <p:spPr/>
        <p:txBody>
          <a:bodyPr/>
          <a:lstStyle/>
          <a:p>
            <a:fld id="{3DA06FC5-5253-8444-A22F-B474784BDD4C}" type="slidenum">
              <a:rPr lang="en-US" smtClean="0"/>
              <a:t>20</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baseline="0" smtClean="0"/>
              <a:t>13   Therefore</a:t>
            </a:r>
            <a:r>
              <a:rPr lang="en-US" sz="1200" b="0" baseline="0" dirty="0" smtClean="0"/>
              <a:t>, prepare your minds for action, keep sober </a:t>
            </a:r>
            <a:r>
              <a:rPr lang="en-US" sz="1200" b="0" i="1" baseline="0" dirty="0" smtClean="0"/>
              <a:t>in spirit, fix your hope completely on the grace to be brought to you at the revelation of Jesus Christ.</a:t>
            </a:r>
          </a:p>
          <a:p>
            <a:pPr rtl="0"/>
            <a:r>
              <a:rPr lang="en-US" sz="1200" b="0" baseline="0" dirty="0" smtClean="0"/>
              <a:t>14 As obedient children, do not be conformed to the former lusts </a:t>
            </a:r>
            <a:r>
              <a:rPr lang="en-US" sz="1200" b="0" i="1" baseline="0" dirty="0" smtClean="0"/>
              <a:t>which were yours in your ignorance,</a:t>
            </a:r>
          </a:p>
          <a:p>
            <a:pPr rtl="0"/>
            <a:r>
              <a:rPr lang="en-US" sz="1200" b="0" baseline="0" dirty="0" smtClean="0"/>
              <a:t>15 but alike the Holy One who called you, be holy yourselves also in all </a:t>
            </a:r>
            <a:r>
              <a:rPr lang="en-US" sz="1200" b="0" i="1" baseline="0" dirty="0" smtClean="0"/>
              <a:t>your behavior;</a:t>
            </a:r>
          </a:p>
          <a:p>
            <a:pPr rtl="0"/>
            <a:r>
              <a:rPr lang="en-US" sz="1200" b="0" baseline="0" dirty="0" smtClean="0"/>
              <a:t>16 because it is written, “You shall be holy, for I am holy.”</a:t>
            </a:r>
          </a:p>
          <a:p>
            <a:pPr rtl="0"/>
            <a:r>
              <a:rPr lang="en-US" sz="1200" b="0" baseline="0" dirty="0" smtClean="0"/>
              <a:t>17 If you address as Father the One who impartially judges according to each one’s work, conduct yourselves in fear during the time of your stay </a:t>
            </a:r>
            <a:r>
              <a:rPr lang="en-US" sz="1200" b="0" i="1" baseline="0" dirty="0" smtClean="0"/>
              <a:t>on earth;</a:t>
            </a:r>
          </a:p>
          <a:p>
            <a:pPr rtl="0"/>
            <a:r>
              <a:rPr lang="en-US" sz="1200" b="0" baseline="0" dirty="0" smtClean="0"/>
              <a:t>18 knowing that you were not redeemed with perishable things like silver or gold from your futile way of life inherited from your forefathers,</a:t>
            </a:r>
          </a:p>
          <a:p>
            <a:pPr rtl="0"/>
            <a:r>
              <a:rPr lang="en-US" sz="1200" b="0" baseline="0" dirty="0" smtClean="0"/>
              <a:t>19 but with precious blood, as of a lamb unblemished and spotless, </a:t>
            </a:r>
            <a:r>
              <a:rPr lang="en-US" sz="1200" b="0" i="1" baseline="0" dirty="0" smtClean="0"/>
              <a:t>the blood of Christ.</a:t>
            </a:r>
          </a:p>
        </p:txBody>
      </p:sp>
      <p:sp>
        <p:nvSpPr>
          <p:cNvPr id="4" name="Slide Number Placeholder 3"/>
          <p:cNvSpPr>
            <a:spLocks noGrp="1"/>
          </p:cNvSpPr>
          <p:nvPr>
            <p:ph type="sldNum" sz="quarter" idx="10"/>
          </p:nvPr>
        </p:nvSpPr>
        <p:spPr/>
        <p:txBody>
          <a:bodyPr/>
          <a:lstStyle/>
          <a:p>
            <a:fld id="{3DA06FC5-5253-8444-A22F-B474784BDD4C}" type="slidenum">
              <a:rPr lang="en-US" smtClean="0"/>
              <a:t>21</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baseline="0" dirty="0" smtClean="0"/>
              <a:t>13   Therefore, prepare your minds for action, keep sober </a:t>
            </a:r>
            <a:r>
              <a:rPr lang="en-US" sz="1200" b="0" i="1" baseline="0" dirty="0" smtClean="0"/>
              <a:t>in spirit, fix your hope completely on the grace to be brought to you at the revelation of Jesus Christ.</a:t>
            </a:r>
          </a:p>
          <a:p>
            <a:pPr rtl="0"/>
            <a:r>
              <a:rPr lang="en-US" sz="1200" b="0" baseline="0" dirty="0" smtClean="0"/>
              <a:t>14 As obedient children, do not be conformed to the former lusts </a:t>
            </a:r>
            <a:r>
              <a:rPr lang="en-US" sz="1200" b="0" i="1" baseline="0" dirty="0" smtClean="0"/>
              <a:t>which were yours in your ignorance,</a:t>
            </a:r>
          </a:p>
          <a:p>
            <a:pPr rtl="0"/>
            <a:r>
              <a:rPr lang="en-US" sz="1200" b="0" baseline="0" dirty="0" smtClean="0"/>
              <a:t>15 but alike the Holy One who called you, be holy yourselves also in all </a:t>
            </a:r>
            <a:r>
              <a:rPr lang="en-US" sz="1200" b="0" i="1" baseline="0" dirty="0" smtClean="0"/>
              <a:t>your behavior;</a:t>
            </a:r>
          </a:p>
          <a:p>
            <a:pPr rtl="0"/>
            <a:r>
              <a:rPr lang="en-US" sz="1200" b="0" baseline="0" dirty="0" smtClean="0"/>
              <a:t>16 because it is written, “You shall be holy, for I am holy.”</a:t>
            </a:r>
          </a:p>
          <a:p>
            <a:pPr rtl="0"/>
            <a:r>
              <a:rPr lang="en-US" sz="1200" b="0" baseline="0" dirty="0" smtClean="0"/>
              <a:t>17 If you address as Father the One who impartially judges according to each one’s work, conduct yourselves in fear during the time of your stay </a:t>
            </a:r>
            <a:r>
              <a:rPr lang="en-US" sz="1200" b="0" i="1" baseline="0" dirty="0" smtClean="0"/>
              <a:t>on earth;</a:t>
            </a:r>
          </a:p>
          <a:p>
            <a:pPr rtl="0"/>
            <a:r>
              <a:rPr lang="en-US" sz="1200" b="0" baseline="0" dirty="0" smtClean="0"/>
              <a:t>18 knowing that you were not redeemed with perishable things like silver or gold from your futile way of life inherited from your forefathers,</a:t>
            </a:r>
          </a:p>
          <a:p>
            <a:pPr rtl="0"/>
            <a:r>
              <a:rPr lang="en-US" sz="1200" b="0" baseline="0" dirty="0" smtClean="0"/>
              <a:t>19 but with precious blood, as of a lamb unblemished and spotless, </a:t>
            </a:r>
            <a:r>
              <a:rPr lang="en-US" sz="1200" b="0" i="1" baseline="0" dirty="0" smtClean="0"/>
              <a:t>the blood of Christ. </a:t>
            </a:r>
          </a:p>
          <a:p>
            <a:pPr rtl="0"/>
            <a:endParaRPr lang="en-US" sz="1200" b="0" i="1" baseline="0" dirty="0" smtClean="0"/>
          </a:p>
          <a:p>
            <a:pPr rtl="0"/>
            <a:r>
              <a:rPr lang="en-US" sz="1200" b="0" i="1" baseline="0" dirty="0" smtClean="0">
                <a:sym typeface="Wingdings"/>
              </a:rPr>
              <a:t> invitation</a:t>
            </a:r>
            <a:endParaRPr lang="en-US" sz="1200" b="0" i="1" baseline="0" dirty="0" smtClean="0"/>
          </a:p>
        </p:txBody>
      </p:sp>
      <p:sp>
        <p:nvSpPr>
          <p:cNvPr id="4" name="Slide Number Placeholder 3"/>
          <p:cNvSpPr>
            <a:spLocks noGrp="1"/>
          </p:cNvSpPr>
          <p:nvPr>
            <p:ph type="sldNum" sz="quarter" idx="10"/>
          </p:nvPr>
        </p:nvSpPr>
        <p:spPr/>
        <p:txBody>
          <a:bodyPr/>
          <a:lstStyle/>
          <a:p>
            <a:fld id="{3DA06FC5-5253-8444-A22F-B474784BDD4C}" type="slidenum">
              <a:rPr lang="en-US" smtClean="0"/>
              <a:t>22</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23</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24</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25</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26</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27</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28</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29</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Question BEHIND the Question – </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sym typeface="Wingdings"/>
              </a:rPr>
              <a:t>Great Questions</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IS there TRUTH? </a:t>
            </a:r>
          </a:p>
          <a:p>
            <a:pPr lvl="0"/>
            <a:r>
              <a:rPr lang="en-US" sz="1200" kern="1200" dirty="0" smtClean="0">
                <a:solidFill>
                  <a:schemeClr val="tx1"/>
                </a:solidFill>
                <a:effectLst/>
                <a:latin typeface="+mn-lt"/>
                <a:ea typeface="+mn-ea"/>
                <a:cs typeface="+mn-cs"/>
              </a:rPr>
              <a:t>Is there truth about 'morals' (right and wrong).</a:t>
            </a:r>
          </a:p>
          <a:p>
            <a:pPr lvl="0"/>
            <a:r>
              <a:rPr lang="en-US" sz="1200" kern="1200" dirty="0" smtClean="0">
                <a:solidFill>
                  <a:schemeClr val="tx1"/>
                </a:solidFill>
                <a:effectLst/>
                <a:latin typeface="+mn-lt"/>
                <a:ea typeface="+mn-ea"/>
                <a:cs typeface="+mn-cs"/>
              </a:rPr>
              <a:t>HOW do we learn / know such truth? </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3</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30</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31</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u="sng" kern="1200" dirty="0" smtClean="0">
                <a:solidFill>
                  <a:schemeClr val="tx1"/>
                </a:solidFill>
                <a:effectLst/>
                <a:latin typeface="+mn-lt"/>
                <a:ea typeface="+mn-ea"/>
                <a:cs typeface="+mn-cs"/>
              </a:rPr>
              <a:t>Simple answer:</a:t>
            </a:r>
            <a:r>
              <a:rPr lang="en-US" sz="1200" kern="1200" dirty="0" smtClean="0">
                <a:solidFill>
                  <a:schemeClr val="tx1"/>
                </a:solidFill>
                <a:effectLst/>
                <a:latin typeface="+mn-lt"/>
                <a:ea typeface="+mn-ea"/>
                <a:cs typeface="+mn-cs"/>
              </a:rPr>
              <a:t>  God said so (then show the verse IN Context, correctly understood &amp; applied)... </a:t>
            </a:r>
          </a:p>
          <a:p>
            <a:r>
              <a:rPr lang="en-US" sz="1200" b="1" kern="1200" dirty="0" smtClean="0">
                <a:solidFill>
                  <a:schemeClr val="tx1"/>
                </a:solidFill>
                <a:effectLst/>
                <a:latin typeface="+mn-lt"/>
                <a:ea typeface="+mn-ea"/>
                <a:cs typeface="+mn-cs"/>
              </a:rPr>
              <a:t>	THEN - get slandered, maligned, etc.!</a:t>
            </a: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sym typeface="Wingdings"/>
              </a:rPr>
              <a:t> Peter’s picture</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2:12 - slander you even while you are behaving...</a:t>
            </a:r>
          </a:p>
          <a:p>
            <a:r>
              <a:rPr lang="en-US" sz="1200" kern="1200" dirty="0" smtClean="0">
                <a:solidFill>
                  <a:schemeClr val="tx1"/>
                </a:solidFill>
                <a:effectLst/>
                <a:latin typeface="+mn-lt"/>
                <a:ea typeface="+mn-ea"/>
                <a:cs typeface="+mn-cs"/>
              </a:rPr>
              <a:t>	3:16 - revile your good behavior...</a:t>
            </a:r>
          </a:p>
          <a:p>
            <a:r>
              <a:rPr lang="en-US" sz="1200" kern="1200" dirty="0" smtClean="0">
                <a:solidFill>
                  <a:schemeClr val="tx1"/>
                </a:solidFill>
                <a:effectLst/>
                <a:latin typeface="+mn-lt"/>
                <a:ea typeface="+mn-ea"/>
                <a:cs typeface="+mn-cs"/>
              </a:rPr>
              <a:t>	4:4 - malign you for NOT joining them in sin  </a:t>
            </a:r>
          </a:p>
          <a:p>
            <a:r>
              <a:rPr lang="en-US" sz="1200" kern="1200" dirty="0" smtClean="0">
                <a:solidFill>
                  <a:schemeClr val="tx1"/>
                </a:solidFill>
                <a:effectLst/>
                <a:latin typeface="+mn-lt"/>
                <a:ea typeface="+mn-ea"/>
                <a:cs typeface="+mn-cs"/>
              </a:rPr>
              <a:t>	4:14 - reviled for the name of Christ.. </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4</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u="sng" kern="1200" dirty="0" smtClean="0">
                <a:solidFill>
                  <a:schemeClr val="tx1"/>
                </a:solidFill>
                <a:effectLst/>
                <a:latin typeface="+mn-lt"/>
                <a:ea typeface="+mn-ea"/>
                <a:cs typeface="+mn-cs"/>
              </a:rPr>
              <a:t>Simple answer:</a:t>
            </a:r>
            <a:r>
              <a:rPr lang="en-US" sz="1200" kern="1200" dirty="0" smtClean="0">
                <a:solidFill>
                  <a:schemeClr val="tx1"/>
                </a:solidFill>
                <a:effectLst/>
                <a:latin typeface="+mn-lt"/>
                <a:ea typeface="+mn-ea"/>
                <a:cs typeface="+mn-cs"/>
              </a:rPr>
              <a:t>  God said so (then show the verse IN Context, correctly understood &amp; applied)... </a:t>
            </a:r>
          </a:p>
          <a:p>
            <a:r>
              <a:rPr lang="en-US" sz="1200" b="1" kern="1200" dirty="0" smtClean="0">
                <a:solidFill>
                  <a:schemeClr val="tx1"/>
                </a:solidFill>
                <a:effectLst/>
                <a:latin typeface="+mn-lt"/>
                <a:ea typeface="+mn-ea"/>
                <a:cs typeface="+mn-cs"/>
              </a:rPr>
              <a:t>	THEN - get slandered, maligned, etc.!</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2:12 - slander you even while you are behaving...</a:t>
            </a:r>
          </a:p>
          <a:p>
            <a:r>
              <a:rPr lang="en-US" sz="1200" kern="1200" dirty="0" smtClean="0">
                <a:solidFill>
                  <a:schemeClr val="tx1"/>
                </a:solidFill>
                <a:effectLst/>
                <a:latin typeface="+mn-lt"/>
                <a:ea typeface="+mn-ea"/>
                <a:cs typeface="+mn-cs"/>
              </a:rPr>
              <a:t>	3:16 - revile your good behavior...</a:t>
            </a:r>
          </a:p>
          <a:p>
            <a:r>
              <a:rPr lang="en-US" sz="1200" kern="1200" dirty="0" smtClean="0">
                <a:solidFill>
                  <a:schemeClr val="tx1"/>
                </a:solidFill>
                <a:effectLst/>
                <a:latin typeface="+mn-lt"/>
                <a:ea typeface="+mn-ea"/>
                <a:cs typeface="+mn-cs"/>
              </a:rPr>
              <a:t>	4:4 - malign you for NOT joining them in sin  </a:t>
            </a:r>
          </a:p>
          <a:p>
            <a:r>
              <a:rPr lang="en-US" sz="1200" kern="1200" dirty="0" smtClean="0">
                <a:solidFill>
                  <a:schemeClr val="tx1"/>
                </a:solidFill>
                <a:effectLst/>
                <a:latin typeface="+mn-lt"/>
                <a:ea typeface="+mn-ea"/>
                <a:cs typeface="+mn-cs"/>
              </a:rPr>
              <a:t>	4:14 - reviled for the name of Christ.. </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5</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 Evangelical –</a:t>
            </a:r>
          </a:p>
          <a:p>
            <a:r>
              <a:rPr lang="en-US" sz="1200" dirty="0" smtClean="0"/>
              <a:t> Fundamentalist</a:t>
            </a:r>
          </a:p>
          <a:p>
            <a:r>
              <a:rPr lang="en-US" sz="1200" dirty="0" smtClean="0"/>
              <a:t> Homophobe</a:t>
            </a:r>
          </a:p>
          <a:p>
            <a:r>
              <a:rPr lang="en-US" sz="1200" dirty="0" smtClean="0"/>
              <a:t> </a:t>
            </a:r>
            <a:r>
              <a:rPr lang="en-US" sz="1200" dirty="0" err="1" smtClean="0"/>
              <a:t>Transphobe</a:t>
            </a:r>
            <a:endParaRPr lang="en-US" sz="1200" dirty="0" smtClean="0"/>
          </a:p>
          <a:p>
            <a:endParaRPr lang="en-US" dirty="0" smtClean="0"/>
          </a:p>
          <a:p>
            <a:r>
              <a:rPr lang="en-US" dirty="0" err="1" smtClean="0"/>
              <a:t>Adulterphobe</a:t>
            </a:r>
            <a:endParaRPr lang="en-US" dirty="0" smtClean="0"/>
          </a:p>
          <a:p>
            <a:r>
              <a:rPr lang="en-US" dirty="0" err="1" smtClean="0"/>
              <a:t>Forniphobe</a:t>
            </a:r>
            <a:endParaRPr lang="en-US" dirty="0" smtClean="0"/>
          </a:p>
          <a:p>
            <a:r>
              <a:rPr lang="en-US" dirty="0" smtClean="0"/>
              <a:t>Sinophobe</a:t>
            </a:r>
          </a:p>
          <a:p>
            <a:r>
              <a:rPr lang="en-US" dirty="0" err="1" smtClean="0"/>
              <a:t>Homophobophobe</a:t>
            </a:r>
            <a:endParaRPr lang="en-US" dirty="0" smtClean="0"/>
          </a:p>
          <a:p>
            <a:endParaRPr lang="en-US" dirty="0" smtClean="0"/>
          </a:p>
          <a:p>
            <a:r>
              <a:rPr lang="en-US" dirty="0" smtClean="0"/>
              <a:t>WHAT DOES IT MEAN? </a:t>
            </a:r>
          </a:p>
          <a:p>
            <a:r>
              <a:rPr lang="en-US" dirty="0" smtClean="0"/>
              <a:t>“designed” to END discussion!</a:t>
            </a:r>
          </a:p>
          <a:p>
            <a:endParaRPr lang="en-US" b="1" dirty="0" smtClean="0"/>
          </a:p>
          <a:p>
            <a:r>
              <a:rPr lang="en-US" b="1" dirty="0" smtClean="0">
                <a:sym typeface="Wingdings"/>
              </a:rPr>
              <a:t>  </a:t>
            </a:r>
            <a:r>
              <a:rPr lang="en-US" b="1" dirty="0" smtClean="0"/>
              <a:t>Where to start a discussion? Peter starts it with GOD. </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6</a:t>
            </a:fld>
            <a:endParaRPr lang="en-US"/>
          </a:p>
        </p:txBody>
      </p:sp>
    </p:spTree>
    <p:extLst>
      <p:ext uri="{BB962C8B-B14F-4D97-AF65-F5344CB8AC3E}">
        <p14:creationId xmlns:p14="http://schemas.microsoft.com/office/powerpoint/2010/main" val="37959481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u="sng" kern="1200" dirty="0" smtClean="0">
                <a:solidFill>
                  <a:schemeClr val="tx1"/>
                </a:solidFill>
                <a:effectLst/>
                <a:latin typeface="+mn-lt"/>
                <a:ea typeface="+mn-ea"/>
                <a:cs typeface="+mn-cs"/>
              </a:rPr>
              <a:t>Seeing our battle from 1 Peter.</a:t>
            </a:r>
          </a:p>
          <a:p>
            <a:r>
              <a:rPr lang="en-US" sz="1200" b="1" i="1" u="sng" kern="1200" dirty="0" smtClean="0">
                <a:solidFill>
                  <a:schemeClr val="tx1"/>
                </a:solidFill>
                <a:effectLst/>
                <a:latin typeface="+mn-lt"/>
                <a:ea typeface="+mn-ea"/>
                <a:cs typeface="+mn-cs"/>
              </a:rPr>
              <a:t>WHERE to start the discussion?</a:t>
            </a:r>
            <a:r>
              <a:rPr lang="en-US" sz="1200" b="1" i="1" u="sng" kern="1200" baseline="0" dirty="0" smtClean="0">
                <a:solidFill>
                  <a:schemeClr val="tx1"/>
                </a:solidFill>
                <a:effectLst/>
                <a:latin typeface="+mn-lt"/>
                <a:ea typeface="+mn-ea"/>
                <a:cs typeface="+mn-cs"/>
              </a:rPr>
              <a:t>  Peter starts with GOD</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God - foundation of EVERYTHING - 39 times!</a:t>
            </a: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sym typeface="Wingdings"/>
              </a:rPr>
              <a:t> </a:t>
            </a:r>
            <a:r>
              <a:rPr lang="en-US" sz="1200" kern="1200" dirty="0" smtClean="0">
                <a:solidFill>
                  <a:schemeClr val="tx1"/>
                </a:solidFill>
                <a:effectLst/>
                <a:latin typeface="+mn-lt"/>
                <a:ea typeface="+mn-ea"/>
                <a:cs typeface="+mn-cs"/>
              </a:rPr>
              <a:t>God SPOKE - </a:t>
            </a:r>
          </a:p>
          <a:p>
            <a:r>
              <a:rPr lang="en-US" sz="1200" kern="1200" dirty="0" smtClean="0">
                <a:solidFill>
                  <a:schemeClr val="tx1"/>
                </a:solidFill>
                <a:effectLst/>
                <a:latin typeface="+mn-lt"/>
                <a:ea typeface="+mn-ea"/>
                <a:cs typeface="+mn-cs"/>
              </a:rPr>
              <a:t>	Thru the PROPHETS - 1 Pet. 1:10-12</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7</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u="sng" kern="1200" dirty="0" smtClean="0">
                <a:solidFill>
                  <a:schemeClr val="tx1"/>
                </a:solidFill>
                <a:effectLst/>
                <a:latin typeface="+mn-lt"/>
                <a:ea typeface="+mn-ea"/>
                <a:cs typeface="+mn-cs"/>
              </a:rPr>
              <a:t>Seeing our battle from 1 Peter.</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God - foundation of EVERYTHING - 39 times!</a:t>
            </a:r>
          </a:p>
          <a:p>
            <a:r>
              <a:rPr lang="en-US" sz="1200" kern="1200" dirty="0" smtClean="0">
                <a:solidFill>
                  <a:schemeClr val="tx1"/>
                </a:solidFill>
                <a:effectLst/>
                <a:latin typeface="+mn-lt"/>
                <a:ea typeface="+mn-ea"/>
                <a:cs typeface="+mn-cs"/>
              </a:rPr>
              <a:t>God SPOKE - </a:t>
            </a:r>
          </a:p>
          <a:p>
            <a:r>
              <a:rPr lang="en-US" sz="1200" kern="1200" dirty="0" smtClean="0">
                <a:solidFill>
                  <a:schemeClr val="tx1"/>
                </a:solidFill>
                <a:effectLst/>
                <a:latin typeface="+mn-lt"/>
                <a:ea typeface="+mn-ea"/>
                <a:cs typeface="+mn-cs"/>
              </a:rPr>
              <a:t>	Thru the PROPHETS </a:t>
            </a:r>
            <a:r>
              <a:rPr lang="en-US" sz="1200" b="1" i="1" u="sng" kern="1200" dirty="0" smtClean="0">
                <a:solidFill>
                  <a:schemeClr val="tx1"/>
                </a:solidFill>
                <a:effectLst/>
                <a:latin typeface="+mn-lt"/>
                <a:ea typeface="+mn-ea"/>
                <a:cs typeface="+mn-cs"/>
              </a:rPr>
              <a:t>- 1 Pet. 1:10-12</a:t>
            </a:r>
          </a:p>
          <a:p>
            <a:pPr rtl="0"/>
            <a:r>
              <a:rPr lang="en-US" sz="1200" b="0" dirty="0" smtClean="0"/>
              <a:t>As to this salvation, the prophets who prophesied of the grace that </a:t>
            </a:r>
            <a:r>
              <a:rPr lang="en-US" sz="1200" b="0" i="1" dirty="0" smtClean="0"/>
              <a:t>would come to you made careful searches and inquiries,</a:t>
            </a:r>
          </a:p>
          <a:p>
            <a:pPr marL="228600" indent="-228600" rtl="0">
              <a:buAutoNum type="arabicPlain" startAt="11"/>
            </a:pPr>
            <a:r>
              <a:rPr lang="en-US" sz="1200" b="0" dirty="0" smtClean="0"/>
              <a:t>seeking to know what person or time the Spirit of Christ within them was indicating as He predicted the sufferings of Christ and the glories to follow.</a:t>
            </a:r>
          </a:p>
          <a:p>
            <a:pPr marL="0" indent="0" rtl="0">
              <a:buNone/>
            </a:pPr>
            <a:r>
              <a:rPr lang="en-US" sz="1200" b="0" dirty="0" smtClean="0"/>
              <a:t>12</a:t>
            </a:r>
            <a:r>
              <a:rPr lang="en-US" sz="1200" b="0" baseline="0" dirty="0" smtClean="0"/>
              <a:t>  </a:t>
            </a:r>
            <a:r>
              <a:rPr lang="en-US" sz="1200" b="0" dirty="0" smtClean="0"/>
              <a:t>It was revealed to them that they were not serving themselves, but you,</a:t>
            </a:r>
            <a:br>
              <a:rPr lang="en-US" sz="1200" b="0" dirty="0" smtClean="0"/>
            </a:br>
            <a:endParaRPr lang="en-US" sz="1200" b="1" dirty="0" smtClean="0"/>
          </a:p>
          <a:p>
            <a:pPr rtl="0"/>
            <a:r>
              <a:rPr lang="en-US" sz="1200" b="1" dirty="0" smtClean="0">
                <a:sym typeface="Wingdings"/>
              </a:rPr>
              <a:t> </a:t>
            </a:r>
            <a:r>
              <a:rPr lang="en-US" b="1" dirty="0" smtClean="0"/>
              <a:t>Leads directly into the NEW TESTAMENT – vs. 12 continued</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8</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The NT writings?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preached the gospel to you  BY THE HOLY SPIRIT sent from heaven - 1:12</a:t>
            </a:r>
          </a:p>
          <a:p>
            <a:r>
              <a:rPr lang="en-US" sz="1200" dirty="0" smtClean="0"/>
              <a:t>It was revealed to them that they were not serving themselves, but you, in these things which now have been announced to you through those who preached the gospel to you by the Holy Spirit sent from heaven—things into which angels long to look.</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b="1" u="sng" kern="1200" dirty="0" smtClean="0">
                <a:solidFill>
                  <a:schemeClr val="tx1"/>
                </a:solidFill>
                <a:effectLst/>
                <a:latin typeface="+mn-lt"/>
                <a:ea typeface="+mn-ea"/>
                <a:cs typeface="+mn-cs"/>
                <a:sym typeface="Wingdings"/>
              </a:rPr>
              <a:t> </a:t>
            </a:r>
            <a:r>
              <a:rPr lang="en-US" sz="1200" b="1" u="sng" kern="1200" dirty="0" smtClean="0">
                <a:solidFill>
                  <a:schemeClr val="tx1"/>
                </a:solidFill>
                <a:effectLst/>
                <a:latin typeface="+mn-lt"/>
                <a:ea typeface="+mn-ea"/>
                <a:cs typeface="+mn-cs"/>
              </a:rPr>
              <a:t>Their obedience - was to the living and enduring WORD OF GOD - 23</a:t>
            </a:r>
          </a:p>
          <a:p>
            <a:r>
              <a:rPr lang="en-US" sz="1200" kern="1200" dirty="0" smtClean="0">
                <a:solidFill>
                  <a:schemeClr val="tx1"/>
                </a:solidFill>
                <a:effectLst/>
                <a:latin typeface="+mn-lt"/>
                <a:ea typeface="+mn-ea"/>
                <a:cs typeface="+mn-cs"/>
              </a:rPr>
              <a:t>	SUCH preserved - imperishable, living, enduring WORD - </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9</a:t>
            </a:fld>
            <a:endParaRPr lang="en-US"/>
          </a:p>
        </p:txBody>
      </p:sp>
    </p:spTree>
    <p:extLst>
      <p:ext uri="{BB962C8B-B14F-4D97-AF65-F5344CB8AC3E}">
        <p14:creationId xmlns:p14="http://schemas.microsoft.com/office/powerpoint/2010/main" val="32984255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6/12/16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6/12/16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6/12/16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6/12/16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6/12/16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6/12/16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6/12/16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6/12/16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6/12/16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6/12/16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6/12/16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1681"/>
            <a:ext cx="8229600" cy="11430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87739" y="1391478"/>
            <a:ext cx="8790609" cy="532999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6/12/16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60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18974913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solidFill>
                  <a:srgbClr val="FFFF00"/>
                </a:solidFill>
              </a:rPr>
              <a:t>Word of God</a:t>
            </a:r>
            <a:r>
              <a:rPr lang="en-US" sz="8000" dirty="0" smtClean="0"/>
              <a:t/>
            </a:r>
            <a:br>
              <a:rPr lang="en-US" sz="8000" dirty="0" smtClean="0"/>
            </a:br>
            <a:r>
              <a:rPr lang="en-US" sz="7200" dirty="0" smtClean="0"/>
              <a:t>imperishable</a:t>
            </a:r>
            <a:br>
              <a:rPr lang="en-US" sz="7200" dirty="0" smtClean="0"/>
            </a:br>
            <a:r>
              <a:rPr lang="en-US" sz="7200" dirty="0" smtClean="0"/>
              <a:t>Living</a:t>
            </a:r>
            <a:br>
              <a:rPr lang="en-US" sz="7200" dirty="0" smtClean="0"/>
            </a:br>
            <a:r>
              <a:rPr lang="en-US" sz="7200" dirty="0" smtClean="0"/>
              <a:t>Enduring Forever</a:t>
            </a:r>
            <a:endParaRPr lang="en-US" sz="7200" dirty="0"/>
          </a:p>
        </p:txBody>
      </p:sp>
      <p:sp>
        <p:nvSpPr>
          <p:cNvPr id="3" name="Subtitle 2"/>
          <p:cNvSpPr>
            <a:spLocks noGrp="1"/>
          </p:cNvSpPr>
          <p:nvPr>
            <p:ph type="subTitle" idx="1"/>
          </p:nvPr>
        </p:nvSpPr>
        <p:spPr>
          <a:xfrm>
            <a:off x="0" y="5785886"/>
            <a:ext cx="9144000" cy="1072114"/>
          </a:xfrm>
        </p:spPr>
        <p:txBody>
          <a:bodyPr/>
          <a:lstStyle/>
          <a:p>
            <a:r>
              <a:rPr lang="en-US" dirty="0" smtClean="0"/>
              <a:t>1Pet. 1:22-25</a:t>
            </a:r>
            <a:endParaRPr lang="en-US" dirty="0"/>
          </a:p>
        </p:txBody>
      </p:sp>
    </p:spTree>
    <p:extLst>
      <p:ext uri="{BB962C8B-B14F-4D97-AF65-F5344CB8AC3E}">
        <p14:creationId xmlns:p14="http://schemas.microsoft.com/office/powerpoint/2010/main" val="54935623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Jesus Raised</a:t>
            </a:r>
            <a:br>
              <a:rPr lang="en-US" sz="8000" dirty="0" smtClean="0"/>
            </a:br>
            <a:r>
              <a:rPr lang="en-US" sz="8000" dirty="0" smtClean="0"/>
              <a:t>from the</a:t>
            </a:r>
            <a:br>
              <a:rPr lang="en-US" sz="8000" dirty="0" smtClean="0"/>
            </a:br>
            <a:r>
              <a:rPr lang="en-US" sz="8000" dirty="0" smtClean="0"/>
              <a:t>Dead</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1:3</a:t>
            </a:r>
            <a:endParaRPr lang="en-US" dirty="0"/>
          </a:p>
        </p:txBody>
      </p:sp>
    </p:spTree>
    <p:extLst>
      <p:ext uri="{BB962C8B-B14F-4D97-AF65-F5344CB8AC3E}">
        <p14:creationId xmlns:p14="http://schemas.microsoft.com/office/powerpoint/2010/main" val="54935623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‘sufferings of Christ and the glories to follow’</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1:11</a:t>
            </a:r>
            <a:endParaRPr lang="en-US" dirty="0"/>
          </a:p>
        </p:txBody>
      </p:sp>
    </p:spTree>
    <p:extLst>
      <p:ext uri="{BB962C8B-B14F-4D97-AF65-F5344CB8AC3E}">
        <p14:creationId xmlns:p14="http://schemas.microsoft.com/office/powerpoint/2010/main" val="147460831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Raised from the Dead</a:t>
            </a:r>
            <a:br>
              <a:rPr lang="en-US" sz="8000" dirty="0" smtClean="0"/>
            </a:br>
            <a:r>
              <a:rPr lang="en-US" sz="8000" dirty="0" smtClean="0"/>
              <a:t>and given glory</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1:20-21</a:t>
            </a:r>
            <a:endParaRPr lang="en-US" dirty="0"/>
          </a:p>
        </p:txBody>
      </p:sp>
    </p:spTree>
    <p:extLst>
      <p:ext uri="{BB962C8B-B14F-4D97-AF65-F5344CB8AC3E}">
        <p14:creationId xmlns:p14="http://schemas.microsoft.com/office/powerpoint/2010/main" val="147460831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solidFill>
                  <a:srgbClr val="FFFF00"/>
                </a:solidFill>
              </a:rPr>
              <a:t>Put to death</a:t>
            </a:r>
            <a:r>
              <a:rPr lang="en-US" sz="8000" dirty="0" smtClean="0"/>
              <a:t/>
            </a:r>
            <a:br>
              <a:rPr lang="en-US" sz="8000" dirty="0" smtClean="0"/>
            </a:br>
            <a:r>
              <a:rPr lang="en-US" sz="8000" dirty="0" smtClean="0"/>
              <a:t>in the flesh</a:t>
            </a:r>
            <a:br>
              <a:rPr lang="en-US" sz="8000" dirty="0" smtClean="0"/>
            </a:br>
            <a:r>
              <a:rPr lang="en-US" sz="8000" dirty="0" smtClean="0">
                <a:solidFill>
                  <a:srgbClr val="FFFF00"/>
                </a:solidFill>
              </a:rPr>
              <a:t>Made alive</a:t>
            </a:r>
            <a:br>
              <a:rPr lang="en-US" sz="8000" dirty="0" smtClean="0">
                <a:solidFill>
                  <a:srgbClr val="FFFF00"/>
                </a:solidFill>
              </a:rPr>
            </a:br>
            <a:r>
              <a:rPr lang="en-US" sz="8000" dirty="0" smtClean="0"/>
              <a:t>in the spirit</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3:18</a:t>
            </a:r>
            <a:endParaRPr lang="en-US" dirty="0"/>
          </a:p>
        </p:txBody>
      </p:sp>
    </p:spTree>
    <p:extLst>
      <p:ext uri="{BB962C8B-B14F-4D97-AF65-F5344CB8AC3E}">
        <p14:creationId xmlns:p14="http://schemas.microsoft.com/office/powerpoint/2010/main" val="147460831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Good conscience</a:t>
            </a:r>
            <a:br>
              <a:rPr lang="en-US" sz="8000" dirty="0" smtClean="0"/>
            </a:br>
            <a:r>
              <a:rPr lang="en-US" sz="8000" dirty="0" smtClean="0"/>
              <a:t>thru the resurrection</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147460831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9600" i="1" dirty="0" smtClean="0"/>
              <a:t>Applied:</a:t>
            </a:r>
            <a:br>
              <a:rPr lang="en-US" sz="9600" i="1" dirty="0" smtClean="0"/>
            </a:br>
            <a:r>
              <a:rPr lang="en-US" sz="8000" dirty="0" smtClean="0"/>
              <a:t>1:13-19</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389568031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5" name="Content Placeholder 4"/>
          <p:cNvSpPr>
            <a:spLocks noGrp="1"/>
          </p:cNvSpPr>
          <p:nvPr>
            <p:ph idx="1"/>
          </p:nvPr>
        </p:nvSpPr>
        <p:spPr>
          <a:xfrm>
            <a:off x="457200" y="181429"/>
            <a:ext cx="8521148" cy="6540047"/>
          </a:xfrm>
        </p:spPr>
        <p:txBody>
          <a:bodyPr>
            <a:noAutofit/>
          </a:bodyPr>
          <a:lstStyle/>
          <a:p>
            <a:r>
              <a:rPr lang="en-US" sz="6000" dirty="0" smtClean="0"/>
              <a:t> Prepare mind</a:t>
            </a:r>
          </a:p>
        </p:txBody>
      </p:sp>
    </p:spTree>
    <p:extLst>
      <p:ext uri="{BB962C8B-B14F-4D97-AF65-F5344CB8AC3E}">
        <p14:creationId xmlns:p14="http://schemas.microsoft.com/office/powerpoint/2010/main" val="147460831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5" name="Content Placeholder 4"/>
          <p:cNvSpPr>
            <a:spLocks noGrp="1"/>
          </p:cNvSpPr>
          <p:nvPr>
            <p:ph idx="1"/>
          </p:nvPr>
        </p:nvSpPr>
        <p:spPr>
          <a:xfrm>
            <a:off x="457200" y="181429"/>
            <a:ext cx="8521148" cy="6540047"/>
          </a:xfrm>
        </p:spPr>
        <p:txBody>
          <a:bodyPr>
            <a:noAutofit/>
          </a:bodyPr>
          <a:lstStyle/>
          <a:p>
            <a:r>
              <a:rPr lang="en-US" sz="6000" dirty="0" smtClean="0"/>
              <a:t> </a:t>
            </a:r>
            <a:r>
              <a:rPr lang="en-US" sz="6000" dirty="0" smtClean="0">
                <a:solidFill>
                  <a:schemeClr val="tx1">
                    <a:lumMod val="75000"/>
                  </a:schemeClr>
                </a:solidFill>
              </a:rPr>
              <a:t>Prepare mind</a:t>
            </a:r>
          </a:p>
          <a:p>
            <a:r>
              <a:rPr lang="en-US" sz="6000" dirty="0" smtClean="0"/>
              <a:t> Keep Sober in spirit</a:t>
            </a:r>
          </a:p>
        </p:txBody>
      </p:sp>
    </p:spTree>
    <p:extLst>
      <p:ext uri="{BB962C8B-B14F-4D97-AF65-F5344CB8AC3E}">
        <p14:creationId xmlns:p14="http://schemas.microsoft.com/office/powerpoint/2010/main" val="54399007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5" name="Content Placeholder 4"/>
          <p:cNvSpPr>
            <a:spLocks noGrp="1"/>
          </p:cNvSpPr>
          <p:nvPr>
            <p:ph idx="1"/>
          </p:nvPr>
        </p:nvSpPr>
        <p:spPr>
          <a:xfrm>
            <a:off x="457200" y="181429"/>
            <a:ext cx="8521148" cy="6540047"/>
          </a:xfrm>
        </p:spPr>
        <p:txBody>
          <a:bodyPr>
            <a:noAutofit/>
          </a:bodyPr>
          <a:lstStyle/>
          <a:p>
            <a:r>
              <a:rPr lang="en-US" sz="6000" dirty="0" smtClean="0">
                <a:solidFill>
                  <a:srgbClr val="BFBFBF"/>
                </a:solidFill>
              </a:rPr>
              <a:t> Prepare mind</a:t>
            </a:r>
          </a:p>
          <a:p>
            <a:r>
              <a:rPr lang="en-US" sz="6000" dirty="0" smtClean="0">
                <a:solidFill>
                  <a:srgbClr val="BFBFBF"/>
                </a:solidFill>
              </a:rPr>
              <a:t> Keep Sober in spirit</a:t>
            </a:r>
          </a:p>
          <a:p>
            <a:r>
              <a:rPr lang="en-US" sz="6000" dirty="0" smtClean="0"/>
              <a:t> Fix hope completely</a:t>
            </a:r>
          </a:p>
        </p:txBody>
      </p:sp>
    </p:spTree>
    <p:extLst>
      <p:ext uri="{BB962C8B-B14F-4D97-AF65-F5344CB8AC3E}">
        <p14:creationId xmlns:p14="http://schemas.microsoft.com/office/powerpoint/2010/main" val="54399007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Arguing Morals</a:t>
            </a:r>
            <a:br>
              <a:rPr lang="en-US" sz="8000" dirty="0" smtClean="0"/>
            </a:br>
            <a:r>
              <a:rPr lang="en-US" sz="8000" dirty="0" smtClean="0"/>
              <a:t>to a godless</a:t>
            </a:r>
            <a:br>
              <a:rPr lang="en-US" sz="8000" dirty="0" smtClean="0"/>
            </a:br>
            <a:r>
              <a:rPr lang="en-US" sz="8000" dirty="0" smtClean="0"/>
              <a:t>Society</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85927776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5" name="Content Placeholder 4"/>
          <p:cNvSpPr>
            <a:spLocks noGrp="1"/>
          </p:cNvSpPr>
          <p:nvPr>
            <p:ph idx="1"/>
          </p:nvPr>
        </p:nvSpPr>
        <p:spPr>
          <a:xfrm>
            <a:off x="457200" y="181429"/>
            <a:ext cx="8521148" cy="6540047"/>
          </a:xfrm>
        </p:spPr>
        <p:txBody>
          <a:bodyPr>
            <a:noAutofit/>
          </a:bodyPr>
          <a:lstStyle/>
          <a:p>
            <a:r>
              <a:rPr lang="en-US" sz="6000" dirty="0" smtClean="0">
                <a:solidFill>
                  <a:srgbClr val="BFBFBF"/>
                </a:solidFill>
              </a:rPr>
              <a:t> Prepare mind</a:t>
            </a:r>
          </a:p>
          <a:p>
            <a:r>
              <a:rPr lang="en-US" sz="6000" dirty="0" smtClean="0">
                <a:solidFill>
                  <a:srgbClr val="BFBFBF"/>
                </a:solidFill>
              </a:rPr>
              <a:t> Keep Sober in spirit</a:t>
            </a:r>
          </a:p>
          <a:p>
            <a:r>
              <a:rPr lang="en-US" sz="6000" dirty="0" smtClean="0">
                <a:solidFill>
                  <a:srgbClr val="BFBFBF"/>
                </a:solidFill>
              </a:rPr>
              <a:t> Fix hope completely</a:t>
            </a:r>
          </a:p>
          <a:p>
            <a:r>
              <a:rPr lang="en-US" sz="6000" dirty="0" smtClean="0"/>
              <a:t> Be Obedient</a:t>
            </a:r>
          </a:p>
        </p:txBody>
      </p:sp>
    </p:spTree>
    <p:extLst>
      <p:ext uri="{BB962C8B-B14F-4D97-AF65-F5344CB8AC3E}">
        <p14:creationId xmlns:p14="http://schemas.microsoft.com/office/powerpoint/2010/main" val="543990072"/>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5" name="Content Placeholder 4"/>
          <p:cNvSpPr>
            <a:spLocks noGrp="1"/>
          </p:cNvSpPr>
          <p:nvPr>
            <p:ph idx="1"/>
          </p:nvPr>
        </p:nvSpPr>
        <p:spPr>
          <a:xfrm>
            <a:off x="457200" y="181429"/>
            <a:ext cx="8521148" cy="6540047"/>
          </a:xfrm>
        </p:spPr>
        <p:txBody>
          <a:bodyPr>
            <a:noAutofit/>
          </a:bodyPr>
          <a:lstStyle/>
          <a:p>
            <a:r>
              <a:rPr lang="en-US" sz="6000" dirty="0" smtClean="0">
                <a:solidFill>
                  <a:srgbClr val="BFBFBF"/>
                </a:solidFill>
              </a:rPr>
              <a:t> Prepare mind</a:t>
            </a:r>
          </a:p>
          <a:p>
            <a:r>
              <a:rPr lang="en-US" sz="6000" dirty="0" smtClean="0">
                <a:solidFill>
                  <a:srgbClr val="BFBFBF"/>
                </a:solidFill>
              </a:rPr>
              <a:t> Keep Sober in spirit</a:t>
            </a:r>
          </a:p>
          <a:p>
            <a:r>
              <a:rPr lang="en-US" sz="6000" dirty="0" smtClean="0">
                <a:solidFill>
                  <a:srgbClr val="BFBFBF"/>
                </a:solidFill>
              </a:rPr>
              <a:t> Fix hope completely</a:t>
            </a:r>
          </a:p>
          <a:p>
            <a:r>
              <a:rPr lang="en-US" sz="6000" dirty="0" smtClean="0">
                <a:solidFill>
                  <a:srgbClr val="BFBFBF"/>
                </a:solidFill>
              </a:rPr>
              <a:t> Be Obedient</a:t>
            </a:r>
          </a:p>
          <a:p>
            <a:r>
              <a:rPr lang="en-US" sz="6000" dirty="0" smtClean="0"/>
              <a:t> Be Holy</a:t>
            </a:r>
          </a:p>
        </p:txBody>
      </p:sp>
    </p:spTree>
    <p:extLst>
      <p:ext uri="{BB962C8B-B14F-4D97-AF65-F5344CB8AC3E}">
        <p14:creationId xmlns:p14="http://schemas.microsoft.com/office/powerpoint/2010/main" val="543990072"/>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5" name="Content Placeholder 4"/>
          <p:cNvSpPr>
            <a:spLocks noGrp="1"/>
          </p:cNvSpPr>
          <p:nvPr>
            <p:ph idx="1"/>
          </p:nvPr>
        </p:nvSpPr>
        <p:spPr>
          <a:xfrm>
            <a:off x="457200" y="181429"/>
            <a:ext cx="8521148" cy="6540047"/>
          </a:xfrm>
        </p:spPr>
        <p:txBody>
          <a:bodyPr>
            <a:noAutofit/>
          </a:bodyPr>
          <a:lstStyle/>
          <a:p>
            <a:r>
              <a:rPr lang="en-US" sz="6000" dirty="0" smtClean="0">
                <a:solidFill>
                  <a:srgbClr val="BFBFBF"/>
                </a:solidFill>
              </a:rPr>
              <a:t> Prepare mind</a:t>
            </a:r>
          </a:p>
          <a:p>
            <a:r>
              <a:rPr lang="en-US" sz="6000" dirty="0" smtClean="0">
                <a:solidFill>
                  <a:srgbClr val="BFBFBF"/>
                </a:solidFill>
              </a:rPr>
              <a:t> Keep Sober in spirit</a:t>
            </a:r>
          </a:p>
          <a:p>
            <a:r>
              <a:rPr lang="en-US" sz="6000" dirty="0" smtClean="0">
                <a:solidFill>
                  <a:srgbClr val="BFBFBF"/>
                </a:solidFill>
              </a:rPr>
              <a:t> Fix hope completely</a:t>
            </a:r>
          </a:p>
          <a:p>
            <a:r>
              <a:rPr lang="en-US" sz="6000" dirty="0" smtClean="0">
                <a:solidFill>
                  <a:srgbClr val="BFBFBF"/>
                </a:solidFill>
              </a:rPr>
              <a:t> Be Obedient</a:t>
            </a:r>
          </a:p>
          <a:p>
            <a:r>
              <a:rPr lang="en-US" sz="6000" dirty="0" smtClean="0">
                <a:solidFill>
                  <a:srgbClr val="BFBFBF"/>
                </a:solidFill>
              </a:rPr>
              <a:t> Be Holy</a:t>
            </a:r>
          </a:p>
          <a:p>
            <a:r>
              <a:rPr lang="en-US" sz="6000" dirty="0" smtClean="0"/>
              <a:t> Fear / reverence</a:t>
            </a:r>
            <a:endParaRPr lang="en-US" sz="6000" dirty="0"/>
          </a:p>
        </p:txBody>
      </p:sp>
    </p:spTree>
    <p:extLst>
      <p:ext uri="{BB962C8B-B14F-4D97-AF65-F5344CB8AC3E}">
        <p14:creationId xmlns:p14="http://schemas.microsoft.com/office/powerpoint/2010/main" val="543990072"/>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Will YOU</a:t>
            </a:r>
            <a:br>
              <a:rPr lang="en-US" sz="8000" dirty="0" smtClean="0"/>
            </a:br>
            <a:r>
              <a:rPr lang="en-US" sz="8000" dirty="0" smtClean="0"/>
              <a:t>suffer</a:t>
            </a:r>
            <a:br>
              <a:rPr lang="en-US" sz="8000" dirty="0" smtClean="0"/>
            </a:br>
            <a:r>
              <a:rPr lang="en-US" sz="8000" dirty="0" smtClean="0"/>
              <a:t>for Jesus?</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1474608315"/>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1474608315"/>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385707084"/>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385707084"/>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385707084"/>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385707084"/>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38570708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4" name="Title 3"/>
          <p:cNvSpPr>
            <a:spLocks noGrp="1"/>
          </p:cNvSpPr>
          <p:nvPr>
            <p:ph type="title"/>
          </p:nvPr>
        </p:nvSpPr>
        <p:spPr/>
        <p:txBody>
          <a:bodyPr/>
          <a:lstStyle/>
          <a:p>
            <a:r>
              <a:rPr lang="en-US" dirty="0" smtClean="0"/>
              <a:t>Great Questions</a:t>
            </a:r>
            <a:endParaRPr lang="en-US" dirty="0"/>
          </a:p>
        </p:txBody>
      </p:sp>
      <p:sp>
        <p:nvSpPr>
          <p:cNvPr id="5" name="Content Placeholder 4"/>
          <p:cNvSpPr>
            <a:spLocks noGrp="1"/>
          </p:cNvSpPr>
          <p:nvPr>
            <p:ph idx="1"/>
          </p:nvPr>
        </p:nvSpPr>
        <p:spPr/>
        <p:txBody>
          <a:bodyPr>
            <a:normAutofit/>
          </a:bodyPr>
          <a:lstStyle/>
          <a:p>
            <a:r>
              <a:rPr lang="en-US" sz="7200" dirty="0" smtClean="0"/>
              <a:t> Is there TRUTH?</a:t>
            </a:r>
          </a:p>
          <a:p>
            <a:r>
              <a:rPr lang="en-US" sz="7200" dirty="0"/>
              <a:t> </a:t>
            </a:r>
            <a:r>
              <a:rPr lang="en-US" sz="7200" dirty="0" smtClean="0"/>
              <a:t>Truth in MORALS ?</a:t>
            </a:r>
          </a:p>
          <a:p>
            <a:r>
              <a:rPr lang="en-US" sz="7200" dirty="0"/>
              <a:t> </a:t>
            </a:r>
            <a:r>
              <a:rPr lang="en-US" sz="7200" dirty="0" smtClean="0"/>
              <a:t>HOW do we learn / know?</a:t>
            </a:r>
            <a:endParaRPr lang="en-US" sz="7200" dirty="0"/>
          </a:p>
        </p:txBody>
      </p:sp>
    </p:spTree>
    <p:extLst>
      <p:ext uri="{BB962C8B-B14F-4D97-AF65-F5344CB8AC3E}">
        <p14:creationId xmlns:p14="http://schemas.microsoft.com/office/powerpoint/2010/main" val="5493562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385707084"/>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385707084"/>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71110079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God said so</a:t>
            </a:r>
            <a:r>
              <a:rPr lang="is-IS" sz="8000" dirty="0" smtClean="0"/>
              <a:t>…</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54935623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4" name="Title 3"/>
          <p:cNvSpPr>
            <a:spLocks noGrp="1"/>
          </p:cNvSpPr>
          <p:nvPr>
            <p:ph type="title"/>
          </p:nvPr>
        </p:nvSpPr>
        <p:spPr/>
        <p:txBody>
          <a:bodyPr/>
          <a:lstStyle/>
          <a:p>
            <a:r>
              <a:rPr lang="en-US" dirty="0" smtClean="0"/>
              <a:t>Response</a:t>
            </a:r>
            <a:endParaRPr lang="en-US" dirty="0"/>
          </a:p>
        </p:txBody>
      </p:sp>
      <p:sp>
        <p:nvSpPr>
          <p:cNvPr id="5" name="Content Placeholder 4"/>
          <p:cNvSpPr>
            <a:spLocks noGrp="1"/>
          </p:cNvSpPr>
          <p:nvPr>
            <p:ph idx="1"/>
          </p:nvPr>
        </p:nvSpPr>
        <p:spPr/>
        <p:txBody>
          <a:bodyPr>
            <a:noAutofit/>
          </a:bodyPr>
          <a:lstStyle/>
          <a:p>
            <a:r>
              <a:rPr lang="en-US" sz="6000" dirty="0" smtClean="0"/>
              <a:t> 2:12 – slander</a:t>
            </a:r>
          </a:p>
          <a:p>
            <a:r>
              <a:rPr lang="en-US" sz="6000" dirty="0" smtClean="0"/>
              <a:t> 3:16 – revile</a:t>
            </a:r>
          </a:p>
          <a:p>
            <a:r>
              <a:rPr lang="en-US" sz="6000" dirty="0"/>
              <a:t> </a:t>
            </a:r>
            <a:r>
              <a:rPr lang="en-US" sz="6000" dirty="0" smtClean="0"/>
              <a:t>4:4 – malign</a:t>
            </a:r>
          </a:p>
          <a:p>
            <a:r>
              <a:rPr lang="en-US" sz="6000" dirty="0"/>
              <a:t> </a:t>
            </a:r>
            <a:r>
              <a:rPr lang="en-US" sz="6000" dirty="0" smtClean="0"/>
              <a:t>4:14 – reviled for the name of Christ.</a:t>
            </a:r>
            <a:endParaRPr lang="en-US" sz="6000" dirty="0"/>
          </a:p>
        </p:txBody>
      </p:sp>
    </p:spTree>
    <p:extLst>
      <p:ext uri="{BB962C8B-B14F-4D97-AF65-F5344CB8AC3E}">
        <p14:creationId xmlns:p14="http://schemas.microsoft.com/office/powerpoint/2010/main" val="5493562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Slander - Revile</a:t>
            </a:r>
            <a:endParaRPr lang="en-US" dirty="0"/>
          </a:p>
        </p:txBody>
      </p:sp>
      <p:sp>
        <p:nvSpPr>
          <p:cNvPr id="3" name="Content Placeholder 2"/>
          <p:cNvSpPr>
            <a:spLocks noGrp="1"/>
          </p:cNvSpPr>
          <p:nvPr>
            <p:ph idx="1"/>
          </p:nvPr>
        </p:nvSpPr>
        <p:spPr>
          <a:xfrm>
            <a:off x="187739" y="1391478"/>
            <a:ext cx="8790609" cy="5329997"/>
          </a:xfrm>
        </p:spPr>
        <p:txBody>
          <a:bodyPr>
            <a:normAutofit/>
          </a:bodyPr>
          <a:lstStyle/>
          <a:p>
            <a:r>
              <a:rPr lang="en-US" sz="7200" dirty="0" smtClean="0"/>
              <a:t> Evangelical –</a:t>
            </a:r>
          </a:p>
          <a:p>
            <a:r>
              <a:rPr lang="en-US" sz="7200" dirty="0"/>
              <a:t> </a:t>
            </a:r>
            <a:r>
              <a:rPr lang="en-US" sz="7200" dirty="0" smtClean="0"/>
              <a:t>Fundamentalist</a:t>
            </a:r>
          </a:p>
          <a:p>
            <a:r>
              <a:rPr lang="en-US" sz="7200" dirty="0"/>
              <a:t> </a:t>
            </a:r>
            <a:r>
              <a:rPr lang="en-US" sz="7200" dirty="0" smtClean="0"/>
              <a:t>Homophobe</a:t>
            </a:r>
          </a:p>
          <a:p>
            <a:r>
              <a:rPr lang="en-US" sz="7200" dirty="0"/>
              <a:t> </a:t>
            </a:r>
            <a:r>
              <a:rPr lang="en-US" sz="7200" dirty="0" err="1" smtClean="0"/>
              <a:t>Transphobe</a:t>
            </a:r>
            <a:endParaRPr lang="en-US" sz="7200" dirty="0"/>
          </a:p>
        </p:txBody>
      </p:sp>
      <p:sp>
        <p:nvSpPr>
          <p:cNvPr id="4" name="TextBox 3"/>
          <p:cNvSpPr txBox="1"/>
          <p:nvPr/>
        </p:nvSpPr>
        <p:spPr>
          <a:xfrm>
            <a:off x="2210520" y="1617740"/>
            <a:ext cx="4833864" cy="1107996"/>
          </a:xfrm>
          <a:prstGeom prst="rect">
            <a:avLst/>
          </a:prstGeom>
          <a:solidFill>
            <a:schemeClr val="accent2">
              <a:lumMod val="75000"/>
            </a:schemeClr>
          </a:solidFill>
        </p:spPr>
        <p:txBody>
          <a:bodyPr wrap="square" rtlCol="0">
            <a:spAutoFit/>
          </a:bodyPr>
          <a:lstStyle/>
          <a:p>
            <a:pPr algn="ctr"/>
            <a:r>
              <a:rPr lang="en-US" sz="6600" dirty="0" err="1" smtClean="0">
                <a:solidFill>
                  <a:srgbClr val="FFFF00"/>
                </a:solidFill>
              </a:rPr>
              <a:t>Forniphobe</a:t>
            </a:r>
            <a:endParaRPr lang="en-US" sz="6600" dirty="0">
              <a:solidFill>
                <a:srgbClr val="FFFF00"/>
              </a:solidFill>
            </a:endParaRPr>
          </a:p>
        </p:txBody>
      </p:sp>
      <p:sp>
        <p:nvSpPr>
          <p:cNvPr id="5" name="TextBox 4"/>
          <p:cNvSpPr txBox="1"/>
          <p:nvPr/>
        </p:nvSpPr>
        <p:spPr>
          <a:xfrm>
            <a:off x="1932176" y="3192378"/>
            <a:ext cx="5304739" cy="1107996"/>
          </a:xfrm>
          <a:prstGeom prst="rect">
            <a:avLst/>
          </a:prstGeom>
          <a:solidFill>
            <a:schemeClr val="accent2">
              <a:lumMod val="75000"/>
            </a:schemeClr>
          </a:solidFill>
        </p:spPr>
        <p:txBody>
          <a:bodyPr wrap="square" rtlCol="0">
            <a:spAutoFit/>
          </a:bodyPr>
          <a:lstStyle/>
          <a:p>
            <a:pPr algn="ctr"/>
            <a:r>
              <a:rPr lang="en-US" sz="6600" dirty="0" err="1" smtClean="0">
                <a:solidFill>
                  <a:srgbClr val="FFFF00"/>
                </a:solidFill>
              </a:rPr>
              <a:t>Adulterphobe</a:t>
            </a:r>
            <a:endParaRPr lang="en-US" sz="6600" dirty="0">
              <a:solidFill>
                <a:srgbClr val="FFFF00"/>
              </a:solidFill>
            </a:endParaRPr>
          </a:p>
        </p:txBody>
      </p:sp>
      <p:sp>
        <p:nvSpPr>
          <p:cNvPr id="6" name="TextBox 5"/>
          <p:cNvSpPr txBox="1"/>
          <p:nvPr/>
        </p:nvSpPr>
        <p:spPr>
          <a:xfrm>
            <a:off x="1932176" y="4701592"/>
            <a:ext cx="5304739" cy="1107996"/>
          </a:xfrm>
          <a:prstGeom prst="rect">
            <a:avLst/>
          </a:prstGeom>
          <a:solidFill>
            <a:schemeClr val="accent2">
              <a:lumMod val="75000"/>
            </a:schemeClr>
          </a:solidFill>
        </p:spPr>
        <p:txBody>
          <a:bodyPr wrap="square" rtlCol="0">
            <a:spAutoFit/>
          </a:bodyPr>
          <a:lstStyle/>
          <a:p>
            <a:pPr algn="ctr"/>
            <a:r>
              <a:rPr lang="en-US" sz="6600" b="1" i="1" dirty="0" err="1" smtClean="0">
                <a:solidFill>
                  <a:srgbClr val="FFFF00"/>
                </a:solidFill>
              </a:rPr>
              <a:t>SIN</a:t>
            </a:r>
            <a:r>
              <a:rPr lang="en-US" sz="6600" dirty="0" err="1" smtClean="0">
                <a:solidFill>
                  <a:srgbClr val="FFFF00"/>
                </a:solidFill>
              </a:rPr>
              <a:t>aphobe</a:t>
            </a:r>
            <a:endParaRPr lang="en-US" sz="6600" dirty="0">
              <a:solidFill>
                <a:srgbClr val="FFFF00"/>
              </a:solidFill>
            </a:endParaRPr>
          </a:p>
        </p:txBody>
      </p:sp>
      <p:sp>
        <p:nvSpPr>
          <p:cNvPr id="7" name="TextBox 6"/>
          <p:cNvSpPr txBox="1"/>
          <p:nvPr/>
        </p:nvSpPr>
        <p:spPr>
          <a:xfrm rot="21124318">
            <a:off x="926904" y="1772423"/>
            <a:ext cx="7614745" cy="3139321"/>
          </a:xfrm>
          <a:prstGeom prst="rect">
            <a:avLst/>
          </a:prstGeom>
          <a:solidFill>
            <a:schemeClr val="accent3">
              <a:lumMod val="50000"/>
            </a:schemeClr>
          </a:solidFill>
        </p:spPr>
        <p:txBody>
          <a:bodyPr wrap="square" rtlCol="0">
            <a:spAutoFit/>
          </a:bodyPr>
          <a:lstStyle/>
          <a:p>
            <a:pPr algn="ctr"/>
            <a:endParaRPr lang="en-US" sz="6600" b="1" i="1" dirty="0" smtClean="0">
              <a:solidFill>
                <a:srgbClr val="FFFF00"/>
              </a:solidFill>
            </a:endParaRPr>
          </a:p>
          <a:p>
            <a:pPr algn="ctr"/>
            <a:r>
              <a:rPr lang="en-US" sz="6600" b="1" i="1" dirty="0" err="1" smtClean="0">
                <a:solidFill>
                  <a:srgbClr val="FFFF00"/>
                </a:solidFill>
              </a:rPr>
              <a:t>Homophobo</a:t>
            </a:r>
            <a:r>
              <a:rPr lang="en-US" sz="6600" dirty="0" err="1" smtClean="0">
                <a:solidFill>
                  <a:srgbClr val="FFFF00"/>
                </a:solidFill>
              </a:rPr>
              <a:t>phobe</a:t>
            </a:r>
            <a:endParaRPr lang="en-US" sz="6600" dirty="0" smtClean="0">
              <a:solidFill>
                <a:srgbClr val="FFFF00"/>
              </a:solidFill>
            </a:endParaRPr>
          </a:p>
          <a:p>
            <a:pPr algn="ctr"/>
            <a:endParaRPr lang="en-US" sz="6600" dirty="0">
              <a:solidFill>
                <a:srgbClr val="FFFF00"/>
              </a:solidFill>
            </a:endParaRPr>
          </a:p>
        </p:txBody>
      </p:sp>
    </p:spTree>
    <p:extLst>
      <p:ext uri="{BB962C8B-B14F-4D97-AF65-F5344CB8AC3E}">
        <p14:creationId xmlns:p14="http://schemas.microsoft.com/office/powerpoint/2010/main" val="33958618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animBg="1"/>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9600" dirty="0" smtClean="0"/>
              <a:t>God –</a:t>
            </a:r>
            <a:br>
              <a:rPr lang="en-US" sz="9600" dirty="0" smtClean="0"/>
            </a:br>
            <a:r>
              <a:rPr lang="en-US" sz="7200" dirty="0" smtClean="0"/>
              <a:t>39 times!</a:t>
            </a:r>
            <a:endParaRPr lang="en-US" sz="72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54935623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9600" dirty="0" smtClean="0"/>
              <a:t>God Spoke</a:t>
            </a:r>
            <a:br>
              <a:rPr lang="en-US" sz="9600" dirty="0" smtClean="0"/>
            </a:br>
            <a:r>
              <a:rPr lang="en-US" sz="6600" dirty="0" smtClean="0"/>
              <a:t>1:10-12</a:t>
            </a:r>
            <a:endParaRPr lang="en-US" sz="7200" dirty="0" smtClean="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131636578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New Testament ?</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1 Pet. 1:12</a:t>
            </a:r>
            <a:endParaRPr lang="en-US" dirty="0"/>
          </a:p>
        </p:txBody>
      </p:sp>
    </p:spTree>
    <p:extLst>
      <p:ext uri="{BB962C8B-B14F-4D97-AF65-F5344CB8AC3E}">
        <p14:creationId xmlns:p14="http://schemas.microsoft.com/office/powerpoint/2010/main" val="54935623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3413</TotalTime>
  <Words>1973</Words>
  <Application>Microsoft Macintosh PowerPoint</Application>
  <PresentationFormat>On-screen Show (4:3)</PresentationFormat>
  <Paragraphs>301</Paragraphs>
  <Slides>32</Slides>
  <Notes>31</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 Black </vt:lpstr>
      <vt:lpstr>PowerPoint Presentation</vt:lpstr>
      <vt:lpstr>Arguing Morals to a godless Society</vt:lpstr>
      <vt:lpstr>Great Questions</vt:lpstr>
      <vt:lpstr>God said so…</vt:lpstr>
      <vt:lpstr>Response</vt:lpstr>
      <vt:lpstr>Slander - Revile</vt:lpstr>
      <vt:lpstr>God – 39 times!</vt:lpstr>
      <vt:lpstr>God Spoke 1:10-12</vt:lpstr>
      <vt:lpstr>New Testament ?</vt:lpstr>
      <vt:lpstr>Word of God imperishable Living Enduring Forever</vt:lpstr>
      <vt:lpstr>Jesus Raised from the Dead</vt:lpstr>
      <vt:lpstr>‘sufferings of Christ and the glories to follow’</vt:lpstr>
      <vt:lpstr>Raised from the Dead and given glory</vt:lpstr>
      <vt:lpstr>Put to death in the flesh Made alive in the spirit</vt:lpstr>
      <vt:lpstr>Good conscience thru the resurrection</vt:lpstr>
      <vt:lpstr>Applied: 1:13-19</vt:lpstr>
      <vt:lpstr>PowerPoint Presentation</vt:lpstr>
      <vt:lpstr>PowerPoint Presentation</vt:lpstr>
      <vt:lpstr>PowerPoint Presentation</vt:lpstr>
      <vt:lpstr>PowerPoint Presentation</vt:lpstr>
      <vt:lpstr>PowerPoint Presentation</vt:lpstr>
      <vt:lpstr>PowerPoint Presentation</vt:lpstr>
      <vt:lpstr>Will YOU suffer for Jesus?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Hugh</dc:creator>
  <cp:lastModifiedBy>Kurt Lindsay</cp:lastModifiedBy>
  <cp:revision>43</cp:revision>
  <dcterms:created xsi:type="dcterms:W3CDTF">2014-01-26T20:19:07Z</dcterms:created>
  <dcterms:modified xsi:type="dcterms:W3CDTF">2016-06-13T01:04:59Z</dcterms:modified>
</cp:coreProperties>
</file>